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</p:sldMasterIdLst>
  <p:notesMasterIdLst>
    <p:notesMasterId r:id="rId14"/>
  </p:notesMasterIdLst>
  <p:sldIdLst>
    <p:sldId id="256" r:id="rId5"/>
    <p:sldId id="259" r:id="rId6"/>
    <p:sldId id="257" r:id="rId7"/>
    <p:sldId id="260" r:id="rId8"/>
    <p:sldId id="258" r:id="rId9"/>
    <p:sldId id="261" r:id="rId10"/>
    <p:sldId id="262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100" autoAdjust="0"/>
  </p:normalViewPr>
  <p:slideViewPr>
    <p:cSldViewPr snapToGrid="0">
      <p:cViewPr>
        <p:scale>
          <a:sx n="47" d="100"/>
          <a:sy n="47" d="100"/>
        </p:scale>
        <p:origin x="14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63AD4-3E29-4361-A659-E08FDB1CC178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39689-C944-4ECC-A98E-B9865FE0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7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the age gap matter when it comes down to producing healthy babies?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39689-C944-4ECC-A98E-B9865FE0F8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26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all know there are risks associated with women having children later in life, but does a large difference in age have any affect on the baby’s health?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39689-C944-4ECC-A98E-B9865FE0F8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91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variables used in this analysis are Age Gap, DBWTLBS (birth weight), Premature or not, Age Gap Recode (to categorize age gaps) and a Congenital anomaly bin.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39689-C944-4ECC-A98E-B9865FE0F8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40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shown here, </a:t>
            </a:r>
            <a:r>
              <a:rPr lang="en-US" dirty="0" err="1"/>
              <a:t>Theres</a:t>
            </a:r>
            <a:r>
              <a:rPr lang="en-US" dirty="0"/>
              <a:t> only slight differences across age gaps when comparing the average and standard deviations of the baby’s weight.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39689-C944-4ECC-A98E-B9865FE0F8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5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an initial glance, the histograms also tend to suggest that birth weight is around the same, regardless of age gap.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39689-C944-4ECC-A98E-B9865FE0F8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87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bar plot comparing congenital anomalies in different age groups also suggests that there is no real effect on anomalies. If there were then we could expect to see a large difference in percentages, especially in the 20 year age gap group.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39689-C944-4ECC-A98E-B9865FE0F8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21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Can we use logistic regression and the age gap variable to predict if a baby will have a congenital anomaly. To test this, I compared two models, one with </a:t>
            </a:r>
            <a:r>
              <a:rPr lang="en-US" dirty="0" err="1"/>
              <a:t>agegap</a:t>
            </a:r>
            <a:r>
              <a:rPr lang="en-US" dirty="0"/>
              <a:t> as a predictor and one without. Both models had a C value of .64 so they were both better than chance but that also meant that age gap was not effective in predicting if a baby was going to have congenital anomaly.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39689-C944-4ECC-A98E-B9865FE0F8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1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Something to consider to help improve this analysis would be to split the dataset up into two, based of which parent is older.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39689-C944-4ECC-A98E-B9865FE0F8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6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Based on the previous findings, there doesn’t seem to be an association between baby birth weight/congenital anomalies and age gaps.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means if you want to focus on your career or party it up for your mid adult years, you can still find a younger partner to have healthy babies with.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39689-C944-4ECC-A98E-B9865FE0F8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2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4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6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0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1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3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0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3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7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9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742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d/3.0/" TargetMode="External"/><Relationship Id="rId4" Type="http://schemas.openxmlformats.org/officeDocument/2006/relationships/hyperlink" Target="http://www.lawyersandsettlements.com/blog/having-a-baby-get-to-know-the-fda-drug-classification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awifescharmedlife.blogspot.com/2009/10/movie-up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darkmattersalot.com/2014/07/28/omg-were-in-a-vacuu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100F3F9-EA39-4E0A-90A7-8E5AAE27F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7" r="10714" b="1"/>
          <a:stretch/>
        </p:blipFill>
        <p:spPr bwMode="auto">
          <a:xfrm>
            <a:off x="453302" y="457200"/>
            <a:ext cx="7588885" cy="589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D0989-F929-421E-BEAD-4667CAE12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Does the Age Gap Matter?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3F2A2-C6F1-4DD8-98C4-FC225ED25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 fontScale="85000" lnSpcReduction="20000"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Andro Manukov</a:t>
            </a:r>
          </a:p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stat 448</a:t>
            </a:r>
          </a:p>
        </p:txBody>
      </p:sp>
    </p:spTree>
    <p:extLst>
      <p:ext uri="{BB962C8B-B14F-4D97-AF65-F5344CB8AC3E}">
        <p14:creationId xmlns:p14="http://schemas.microsoft.com/office/powerpoint/2010/main" val="164535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A72B2-A7DF-42BB-BF10-99A17013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C924-3738-4BD9-AF06-9D4E13C72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We all know of the negative consequences of having a child later in life.</a:t>
            </a:r>
          </a:p>
          <a:p>
            <a:r>
              <a:rPr lang="en-US" sz="2500" dirty="0">
                <a:solidFill>
                  <a:srgbClr val="FFFFFF"/>
                </a:solidFill>
              </a:rPr>
              <a:t>Is there any relationship between having a child with someone significantly older?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A person wearing a black dress&#10;&#10;Description automatically generated">
            <a:extLst>
              <a:ext uri="{FF2B5EF4-FFF2-40B4-BE49-F238E27FC236}">
                <a16:creationId xmlns:a16="http://schemas.microsoft.com/office/drawing/2014/main" id="{990F005A-E500-4BF9-89B7-A44D2B108E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3250" r="561" b="2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09CF44-D471-444D-A8DA-1E3B35DF7FB6}"/>
              </a:ext>
            </a:extLst>
          </p:cNvPr>
          <p:cNvSpPr txBox="1"/>
          <p:nvPr/>
        </p:nvSpPr>
        <p:spPr>
          <a:xfrm>
            <a:off x="9366290" y="6190510"/>
            <a:ext cx="237917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www.lawyersandsettlements.com/blog/having-a-baby-get-to-know-the-fda-drug-classification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986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7DFA-9BC8-42F9-B678-5B24440D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dirty="0"/>
              <a:t>Which Variables will be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A492C-114F-44DC-8957-A74AC3F89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5898D-18AF-4199-B1BF-EC30B2EC85E4}"/>
              </a:ext>
            </a:extLst>
          </p:cNvPr>
          <p:cNvSpPr txBox="1"/>
          <p:nvPr/>
        </p:nvSpPr>
        <p:spPr>
          <a:xfrm>
            <a:off x="581193" y="2185261"/>
            <a:ext cx="10918550" cy="4061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Age Gap ~ abs(Mothers Age – Fathers Age)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/>
              <a:t>Dbwtlbs</a:t>
            </a:r>
            <a:r>
              <a:rPr lang="en-US" sz="2500" dirty="0"/>
              <a:t> ~ Weight of baby in pounds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OEGest_R3 ~ Premature or not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Age Gap Recode ~ 0 for age gap under 10,  1 for age gap between 10-15 years, 2 for age gap between 15-20 years, 3 for age gap greater than 20 years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Congenital anomaly bin ~ 1 if the baby was born with an anomaly, 0 if the baby was born without an anomaly</a:t>
            </a:r>
          </a:p>
        </p:txBody>
      </p:sp>
    </p:spTree>
    <p:extLst>
      <p:ext uri="{BB962C8B-B14F-4D97-AF65-F5344CB8AC3E}">
        <p14:creationId xmlns:p14="http://schemas.microsoft.com/office/powerpoint/2010/main" val="401328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16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5A162D-137D-474B-9F93-A6EA9A5FA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5250" y="536739"/>
            <a:ext cx="9805951" cy="3358538"/>
          </a:xfrm>
          <a:prstGeom prst="rect">
            <a:avLst/>
          </a:prstGeom>
        </p:spPr>
      </p:pic>
      <p:sp>
        <p:nvSpPr>
          <p:cNvPr id="38" name="Rectangle 18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0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C10CF-83E3-4C62-90BC-C6357902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Initial observations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ED758-09F4-42E3-BFF1-8147B8470DE4}"/>
              </a:ext>
            </a:extLst>
          </p:cNvPr>
          <p:cNvSpPr txBox="1"/>
          <p:nvPr/>
        </p:nvSpPr>
        <p:spPr>
          <a:xfrm>
            <a:off x="709684" y="5467244"/>
            <a:ext cx="10085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There is no real difference between the 4 categories, especially the mean and standard deviation </a:t>
            </a:r>
          </a:p>
        </p:txBody>
      </p:sp>
    </p:spTree>
    <p:extLst>
      <p:ext uri="{BB962C8B-B14F-4D97-AF65-F5344CB8AC3E}">
        <p14:creationId xmlns:p14="http://schemas.microsoft.com/office/powerpoint/2010/main" val="338049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D3AAD0-96AF-41DD-9C9B-FE29ED28A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970" y="541064"/>
            <a:ext cx="4611936" cy="3435892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431DD81-83D7-4D9B-9402-5B02AED76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094" y="541064"/>
            <a:ext cx="4611936" cy="3435892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C19DE-69E8-4BD3-A2B3-FC79B6B2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Initial Observations Continued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3A649E-BB63-4AEA-92BB-B2965F3A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The Histograms between each age gap category seem to suggest that there is no real difference of baby weight among different age gaps.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20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0">
            <a:extLst>
              <a:ext uri="{FF2B5EF4-FFF2-40B4-BE49-F238E27FC236}">
                <a16:creationId xmlns:a16="http://schemas.microsoft.com/office/drawing/2014/main" id="{BFBC75CB-7D0F-4FA6-8CF0-B4D3F6B60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2">
            <a:extLst>
              <a:ext uri="{FF2B5EF4-FFF2-40B4-BE49-F238E27FC236}">
                <a16:creationId xmlns:a16="http://schemas.microsoft.com/office/drawing/2014/main" id="{BB2B7FE1-7C65-43D0-B408-6986D65B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7E90FFC-D91A-4F4A-88DC-42BF266F8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4">
              <a:extLst>
                <a:ext uri="{FF2B5EF4-FFF2-40B4-BE49-F238E27FC236}">
                  <a16:creationId xmlns:a16="http://schemas.microsoft.com/office/drawing/2014/main" id="{8038FB0B-EBC4-4A9F-9698-4C81FC8CA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26F78B-846A-4EAF-B08A-48AD28F2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Congenital anomalies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06017-54E3-44CA-8AA3-8A7745969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893735"/>
            <a:ext cx="3415074" cy="3564467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These two bar graphs further show that there is not a noticeable relationship between congenital anomalies in different age gap groups. </a:t>
            </a:r>
          </a:p>
          <a:p>
            <a:r>
              <a:rPr lang="en-US" dirty="0">
                <a:solidFill>
                  <a:srgbClr val="FFFFFF"/>
                </a:solidFill>
              </a:rPr>
              <a:t>If there was a relationship, the percentages would not be so closely related when comparing across bins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4775C-D5F8-494D-B976-D265E0797C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83" r="25214" b="1"/>
          <a:stretch/>
        </p:blipFill>
        <p:spPr>
          <a:xfrm>
            <a:off x="4461935" y="807066"/>
            <a:ext cx="3480900" cy="54047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BD427E-572C-4F8E-AB4D-52A4A691C5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455" r="28403"/>
          <a:stretch/>
        </p:blipFill>
        <p:spPr>
          <a:xfrm>
            <a:off x="8264565" y="807038"/>
            <a:ext cx="3702134" cy="540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74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B34D440-E359-4CB9-B8E8-81977A860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195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2926AA-4AF1-4653-9217-264285BB6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87" y="498135"/>
            <a:ext cx="3217333" cy="2729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7BCFA-A712-42D1-B0B1-B5BFDC22E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87" y="3700229"/>
            <a:ext cx="3217333" cy="259012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88FC14-B788-4FBC-9C5E-BC4892F5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06" y="0"/>
            <a:ext cx="7571045" cy="6858000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27A6A-6CDA-4C5F-AC63-9A160FDE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3146" y="1207667"/>
            <a:ext cx="6655197" cy="131008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FFFFF"/>
                </a:solidFill>
              </a:rPr>
              <a:t>Can we use age gap in logistic regression to predict if a baby will have a congenital Anomaly?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1200" dirty="0">
                <a:solidFill>
                  <a:srgbClr val="FFFFFF"/>
                </a:solidFill>
              </a:rPr>
            </a:br>
            <a:br>
              <a:rPr lang="en-US" sz="1200" dirty="0">
                <a:solidFill>
                  <a:srgbClr val="FFFFFF"/>
                </a:solidFill>
              </a:rPr>
            </a:br>
            <a:br>
              <a:rPr lang="en-US" sz="1200" dirty="0">
                <a:solidFill>
                  <a:srgbClr val="FFFFFF"/>
                </a:solidFill>
              </a:rPr>
            </a:b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F105E-CDD2-4718-B1A0-304A775F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146" y="2537954"/>
            <a:ext cx="6397545" cy="406167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To test this, I compared two models, one with </a:t>
            </a:r>
            <a:r>
              <a:rPr lang="en-US" sz="2400" dirty="0" err="1">
                <a:solidFill>
                  <a:srgbClr val="FFFFFF"/>
                </a:solidFill>
              </a:rPr>
              <a:t>agegap</a:t>
            </a:r>
            <a:r>
              <a:rPr lang="en-US" sz="2400" dirty="0">
                <a:solidFill>
                  <a:srgbClr val="FFFFFF"/>
                </a:solidFill>
              </a:rPr>
              <a:t> as a predictor along with weight and OEGEST_R3 and one without </a:t>
            </a:r>
            <a:r>
              <a:rPr lang="en-US" sz="2400" dirty="0" err="1">
                <a:solidFill>
                  <a:srgbClr val="FFFFFF"/>
                </a:solidFill>
              </a:rPr>
              <a:t>agegap</a:t>
            </a:r>
            <a:r>
              <a:rPr lang="en-US" sz="2400" dirty="0">
                <a:solidFill>
                  <a:srgbClr val="FFFFFF"/>
                </a:solidFill>
              </a:rPr>
              <a:t> but with weight and OEGEST_R3.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Both models had a c value of .64 meaning they are slightly better than chance but also signifying that the </a:t>
            </a:r>
            <a:r>
              <a:rPr lang="en-US" sz="2400" dirty="0" err="1">
                <a:solidFill>
                  <a:srgbClr val="FFFFFF"/>
                </a:solidFill>
              </a:rPr>
              <a:t>agegap</a:t>
            </a:r>
            <a:r>
              <a:rPr lang="en-US" sz="2400" dirty="0">
                <a:solidFill>
                  <a:srgbClr val="FFFFFF"/>
                </a:solidFill>
              </a:rPr>
              <a:t> variable is not effective in predicting if a baby will have a congenital anomaly.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78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54EAA-3AF4-43D6-B71C-429A66D0D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Other interesting stuff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57010-E2B6-4766-BFF3-5B573E2D1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 lnSpcReduction="10000"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Another aspect to consider is if results would change if we split the data into two subsets based on which parent was older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Picture 7" descr="A picture containing toy, doll, indoor, person&#10;&#10;Description automatically generated">
            <a:extLst>
              <a:ext uri="{FF2B5EF4-FFF2-40B4-BE49-F238E27FC236}">
                <a16:creationId xmlns:a16="http://schemas.microsoft.com/office/drawing/2014/main" id="{AC3DC560-D91C-43B8-A631-15F4C8F19E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0463" r="16633" b="2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762C5E-6D3D-48B2-AC8C-B021BE3E1860}"/>
              </a:ext>
            </a:extLst>
          </p:cNvPr>
          <p:cNvSpPr txBox="1"/>
          <p:nvPr/>
        </p:nvSpPr>
        <p:spPr>
          <a:xfrm>
            <a:off x="9233240" y="6190510"/>
            <a:ext cx="251222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awifescharmedlife.blogspot.com/2009/10/movie-up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749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aby wearing a hat&#10;&#10;Description automatically generated">
            <a:extLst>
              <a:ext uri="{FF2B5EF4-FFF2-40B4-BE49-F238E27FC236}">
                <a16:creationId xmlns:a16="http://schemas.microsoft.com/office/drawing/2014/main" id="{6C77778F-84CB-459A-BE74-9FC410EC36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5200" b="48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442B50-C522-48BC-8DAD-59FEE7639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702156"/>
            <a:ext cx="10144260" cy="10138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747CD-B423-45C1-AFB4-39E31534D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180496"/>
            <a:ext cx="10261602" cy="3678303"/>
          </a:xfrm>
        </p:spPr>
        <p:txBody>
          <a:bodyPr>
            <a:normAutofit/>
          </a:bodyPr>
          <a:lstStyle/>
          <a:p>
            <a:r>
              <a:rPr lang="en-US" sz="2400" dirty="0"/>
              <a:t>Based on the previous findings, there doesn’t seem to be an association between baby birth weight/congenital anomalies and age gaps. </a:t>
            </a:r>
          </a:p>
          <a:p>
            <a:r>
              <a:rPr lang="en-US" sz="2400" dirty="0"/>
              <a:t>This means if you want to focus on your career or party it up for your young/mid age adult years, you can still find a younger partner to have healthy babies with.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A0903-90B0-4C17-9ED3-8B0ABB4416D9}"/>
              </a:ext>
            </a:extLst>
          </p:cNvPr>
          <p:cNvSpPr txBox="1"/>
          <p:nvPr/>
        </p:nvSpPr>
        <p:spPr>
          <a:xfrm>
            <a:off x="9697407" y="6657945"/>
            <a:ext cx="249459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darkmattersalot.com/2014/07/28/omg-were-in-a-vacuum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33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5FA1BEA1515F45B847E10F6E97D38C" ma:contentTypeVersion="0" ma:contentTypeDescription="Create a new document." ma:contentTypeScope="" ma:versionID="9b6a092e86360c593254caf23c2eb4a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6112ee1a663af1e584f14f05faa5a3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B464C3-D2A2-4B7C-808D-2D4997CF44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DE899DF-9AA0-4CE8-94BA-0FBCB31A3A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64147D-2A8A-4748-ABC1-248D8D44AAAC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768</Words>
  <Application>Microsoft Office PowerPoint</Application>
  <PresentationFormat>Widescreen</PresentationFormat>
  <Paragraphs>65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Schoolbook</vt:lpstr>
      <vt:lpstr>Franklin Gothic Book</vt:lpstr>
      <vt:lpstr>Gill Sans MT</vt:lpstr>
      <vt:lpstr>Wingdings 2</vt:lpstr>
      <vt:lpstr>DividendVTI</vt:lpstr>
      <vt:lpstr>Does the Age Gap Matter?</vt:lpstr>
      <vt:lpstr>Motivation</vt:lpstr>
      <vt:lpstr>Which Variables will be used?</vt:lpstr>
      <vt:lpstr>Initial observations</vt:lpstr>
      <vt:lpstr>Initial Observations Continued</vt:lpstr>
      <vt:lpstr>Congenital anomalies</vt:lpstr>
      <vt:lpstr>Can we use age gap in logistic regression to predict if a baby will have a congenital Anomaly?     </vt:lpstr>
      <vt:lpstr>Other interesting stuff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the Age Gap Matter?</dc:title>
  <dc:creator>Manukov, Andro Sarkis</dc:creator>
  <cp:lastModifiedBy>Manukov, Andro Sarkis</cp:lastModifiedBy>
  <cp:revision>5</cp:revision>
  <dcterms:created xsi:type="dcterms:W3CDTF">2020-03-04T13:31:38Z</dcterms:created>
  <dcterms:modified xsi:type="dcterms:W3CDTF">2020-03-04T15:12:48Z</dcterms:modified>
</cp:coreProperties>
</file>