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 id="2147483714" r:id="rId3"/>
    <p:sldMasterId id="2147483768" r:id="rId4"/>
  </p:sldMasterIdLst>
  <p:notesMasterIdLst>
    <p:notesMasterId r:id="rId33"/>
  </p:notesMasterIdLst>
  <p:sldIdLst>
    <p:sldId id="256" r:id="rId5"/>
    <p:sldId id="288" r:id="rId6"/>
    <p:sldId id="287" r:id="rId7"/>
    <p:sldId id="293" r:id="rId8"/>
    <p:sldId id="289" r:id="rId9"/>
    <p:sldId id="291" r:id="rId10"/>
    <p:sldId id="295" r:id="rId11"/>
    <p:sldId id="294" r:id="rId12"/>
    <p:sldId id="290" r:id="rId13"/>
    <p:sldId id="296" r:id="rId14"/>
    <p:sldId id="299" r:id="rId15"/>
    <p:sldId id="292" r:id="rId16"/>
    <p:sldId id="298" r:id="rId17"/>
    <p:sldId id="300" r:id="rId18"/>
    <p:sldId id="297" r:id="rId19"/>
    <p:sldId id="274" r:id="rId20"/>
    <p:sldId id="266" r:id="rId21"/>
    <p:sldId id="267" r:id="rId22"/>
    <p:sldId id="272" r:id="rId23"/>
    <p:sldId id="273" r:id="rId24"/>
    <p:sldId id="268" r:id="rId25"/>
    <p:sldId id="286" r:id="rId26"/>
    <p:sldId id="284" r:id="rId27"/>
    <p:sldId id="285" r:id="rId28"/>
    <p:sldId id="302" r:id="rId29"/>
    <p:sldId id="303" r:id="rId30"/>
    <p:sldId id="301" r:id="rId31"/>
    <p:sldId id="2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000" autoAdjust="0"/>
  </p:normalViewPr>
  <p:slideViewPr>
    <p:cSldViewPr snapToGrid="0">
      <p:cViewPr varScale="1">
        <p:scale>
          <a:sx n="120" d="100"/>
          <a:sy n="120" d="100"/>
        </p:scale>
        <p:origin x="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DDC32-2E0B-43CB-ACB0-EF6AEB3FA44D}" type="datetimeFigureOut">
              <a:rPr lang="en-US" smtClean="0"/>
              <a:t>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8EB669-F7B5-439F-84DE-992DB3D969D4}" type="slidenum">
              <a:rPr lang="en-US" smtClean="0"/>
              <a:t>‹#›</a:t>
            </a:fld>
            <a:endParaRPr lang="en-US"/>
          </a:p>
        </p:txBody>
      </p:sp>
    </p:spTree>
    <p:extLst>
      <p:ext uri="{BB962C8B-B14F-4D97-AF65-F5344CB8AC3E}">
        <p14:creationId xmlns:p14="http://schemas.microsoft.com/office/powerpoint/2010/main" val="2082295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House with</a:t>
            </a:r>
            <a:r>
              <a:rPr lang="en-US" baseline="0" dirty="0" smtClean="0"/>
              <a:t> Shared Kitchen</a:t>
            </a:r>
            <a:endParaRPr lang="en-US" dirty="0"/>
          </a:p>
        </p:txBody>
      </p:sp>
      <p:sp>
        <p:nvSpPr>
          <p:cNvPr id="4" name="Slide Number Placeholder 3"/>
          <p:cNvSpPr>
            <a:spLocks noGrp="1"/>
          </p:cNvSpPr>
          <p:nvPr>
            <p:ph type="sldNum" sz="quarter" idx="10"/>
          </p:nvPr>
        </p:nvSpPr>
        <p:spPr/>
        <p:txBody>
          <a:bodyPr/>
          <a:lstStyle/>
          <a:p>
            <a:fld id="{498EB669-F7B5-439F-84DE-992DB3D969D4}" type="slidenum">
              <a:rPr lang="en-US" smtClean="0"/>
              <a:t>3</a:t>
            </a:fld>
            <a:endParaRPr lang="en-US"/>
          </a:p>
        </p:txBody>
      </p:sp>
    </p:spTree>
    <p:extLst>
      <p:ext uri="{BB962C8B-B14F-4D97-AF65-F5344CB8AC3E}">
        <p14:creationId xmlns:p14="http://schemas.microsoft.com/office/powerpoint/2010/main" val="3709415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Distributed applications</a:t>
            </a:r>
            <a:r>
              <a:rPr lang="en-US" baseline="0" dirty="0" smtClean="0"/>
              <a:t> since tasks are smaller. We’re not backporting this, only windows server 2016</a:t>
            </a:r>
          </a:p>
          <a:p>
            <a:endParaRPr lang="en-US" dirty="0"/>
          </a:p>
        </p:txBody>
      </p:sp>
      <p:sp>
        <p:nvSpPr>
          <p:cNvPr id="4" name="Slide Number Placeholder 3"/>
          <p:cNvSpPr>
            <a:spLocks noGrp="1"/>
          </p:cNvSpPr>
          <p:nvPr>
            <p:ph type="sldNum" sz="quarter" idx="10"/>
          </p:nvPr>
        </p:nvSpPr>
        <p:spPr/>
        <p:txBody>
          <a:bodyPr/>
          <a:lstStyle/>
          <a:p>
            <a:fld id="{C101F1A9-02B1-4EE8-80C9-F78C04BC2A04}" type="slidenum">
              <a:rPr lang="en-US" smtClean="0"/>
              <a:t>15</a:t>
            </a:fld>
            <a:endParaRPr lang="en-US"/>
          </a:p>
        </p:txBody>
      </p:sp>
    </p:spTree>
    <p:extLst>
      <p:ext uri="{BB962C8B-B14F-4D97-AF65-F5344CB8AC3E}">
        <p14:creationId xmlns:p14="http://schemas.microsoft.com/office/powerpoint/2010/main" val="1229277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8EB669-F7B5-439F-84DE-992DB3D969D4}" type="slidenum">
              <a:rPr lang="en-US" smtClean="0"/>
              <a:t>22</a:t>
            </a:fld>
            <a:endParaRPr lang="en-US"/>
          </a:p>
        </p:txBody>
      </p:sp>
    </p:spTree>
    <p:extLst>
      <p:ext uri="{BB962C8B-B14F-4D97-AF65-F5344CB8AC3E}">
        <p14:creationId xmlns:p14="http://schemas.microsoft.com/office/powerpoint/2010/main" val="2279796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4BAE3-3951-4655-880B-30E42C73B2C2}"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311810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12/3/2015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97185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Processing/Data</a:t>
            </a:r>
            <a:r>
              <a:rPr lang="en-US" baseline="0" dirty="0" smtClean="0"/>
              <a:t> Transformation</a:t>
            </a:r>
          </a:p>
          <a:p>
            <a:r>
              <a:rPr lang="en-US" baseline="0" dirty="0" smtClean="0"/>
              <a:t>Web: Stop the </a:t>
            </a:r>
            <a:r>
              <a:rPr lang="en-US" baseline="0" dirty="0" err="1" smtClean="0"/>
              <a:t>webrole</a:t>
            </a:r>
            <a:r>
              <a:rPr lang="en-US" baseline="0" dirty="0" smtClean="0"/>
              <a:t> until the request comes in and then start it when you begin receiving them</a:t>
            </a:r>
          </a:p>
          <a:p>
            <a:r>
              <a:rPr lang="en-US" baseline="0" dirty="0" smtClean="0"/>
              <a:t>Databases: Data that you care about should not reside in a container. Scale quickly, then each container needs to bring the data with it..</a:t>
            </a:r>
          </a:p>
          <a:p>
            <a:r>
              <a:rPr lang="en-US" baseline="0" dirty="0" smtClean="0"/>
              <a:t>Tasks/Batch: Run and then done. Can save state or just start a new instance</a:t>
            </a:r>
          </a:p>
          <a:p>
            <a:endParaRPr lang="en-US" baseline="0" dirty="0" smtClean="0"/>
          </a:p>
        </p:txBody>
      </p:sp>
      <p:sp>
        <p:nvSpPr>
          <p:cNvPr id="4" name="Slide Number Placeholder 3"/>
          <p:cNvSpPr>
            <a:spLocks noGrp="1"/>
          </p:cNvSpPr>
          <p:nvPr>
            <p:ph type="sldNum" sz="quarter" idx="10"/>
          </p:nvPr>
        </p:nvSpPr>
        <p:spPr/>
        <p:txBody>
          <a:bodyPr/>
          <a:lstStyle/>
          <a:p>
            <a:fld id="{C101F1A9-02B1-4EE8-80C9-F78C04BC2A04}" type="slidenum">
              <a:rPr lang="en-US" smtClean="0"/>
              <a:t>5</a:t>
            </a:fld>
            <a:endParaRPr lang="en-US"/>
          </a:p>
        </p:txBody>
      </p:sp>
    </p:spTree>
    <p:extLst>
      <p:ext uri="{BB962C8B-B14F-4D97-AF65-F5344CB8AC3E}">
        <p14:creationId xmlns:p14="http://schemas.microsoft.com/office/powerpoint/2010/main" val="26493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Hyper-V Containers when:</a:t>
            </a:r>
          </a:p>
          <a:p>
            <a:pPr lvl="1"/>
            <a:r>
              <a:rPr lang="en-US" dirty="0" smtClean="0"/>
              <a:t>The host doesn’t trust the code it’s hosting in the container</a:t>
            </a:r>
          </a:p>
          <a:p>
            <a:pPr lvl="1"/>
            <a:r>
              <a:rPr lang="en-US" dirty="0" smtClean="0"/>
              <a:t>You want a version of Windows different than what’s running in the container host</a:t>
            </a:r>
          </a:p>
          <a:p>
            <a:endParaRPr lang="en-US" dirty="0"/>
          </a:p>
        </p:txBody>
      </p:sp>
      <p:sp>
        <p:nvSpPr>
          <p:cNvPr id="4" name="Slide Number Placeholder 3"/>
          <p:cNvSpPr>
            <a:spLocks noGrp="1"/>
          </p:cNvSpPr>
          <p:nvPr>
            <p:ph type="sldNum" sz="quarter" idx="10"/>
          </p:nvPr>
        </p:nvSpPr>
        <p:spPr/>
        <p:txBody>
          <a:bodyPr/>
          <a:lstStyle/>
          <a:p>
            <a:fld id="{C101F1A9-02B1-4EE8-80C9-F78C04BC2A04}"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5032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Management stack allows for our partners to build on top</a:t>
            </a:r>
            <a:r>
              <a:rPr lang="en-US" baseline="0" dirty="0" smtClean="0"/>
              <a:t>. Provide both Docker and PS</a:t>
            </a:r>
          </a:p>
          <a:p>
            <a:endParaRPr lang="en-US" baseline="0" dirty="0" smtClean="0"/>
          </a:p>
          <a:p>
            <a:r>
              <a:rPr lang="en-US" baseline="0" dirty="0" smtClean="0"/>
              <a:t>Can’t run a Linux on a windows or a windows on </a:t>
            </a:r>
            <a:r>
              <a:rPr lang="en-US" baseline="0" dirty="0" err="1" smtClean="0"/>
              <a:t>linux</a:t>
            </a:r>
            <a:endParaRPr lang="en-US" dirty="0"/>
          </a:p>
        </p:txBody>
      </p:sp>
      <p:sp>
        <p:nvSpPr>
          <p:cNvPr id="4" name="Slide Number Placeholder 3"/>
          <p:cNvSpPr>
            <a:spLocks noGrp="1"/>
          </p:cNvSpPr>
          <p:nvPr>
            <p:ph type="sldNum" sz="quarter" idx="10"/>
          </p:nvPr>
        </p:nvSpPr>
        <p:spPr/>
        <p:txBody>
          <a:bodyPr/>
          <a:lstStyle/>
          <a:p>
            <a:fld id="{C101F1A9-02B1-4EE8-80C9-F78C04BC2A04}"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625362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01F1A9-02B1-4EE8-80C9-F78C04BC2A04}"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840766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two type of containers allow for trusted and non-trusted multitenancy environment. </a:t>
            </a:r>
            <a:endParaRPr lang="en-US" dirty="0"/>
          </a:p>
        </p:txBody>
      </p:sp>
      <p:sp>
        <p:nvSpPr>
          <p:cNvPr id="4" name="Slide Number Placeholder 3"/>
          <p:cNvSpPr>
            <a:spLocks noGrp="1"/>
          </p:cNvSpPr>
          <p:nvPr>
            <p:ph type="sldNum" sz="quarter" idx="10"/>
          </p:nvPr>
        </p:nvSpPr>
        <p:spPr/>
        <p:txBody>
          <a:bodyPr/>
          <a:lstStyle/>
          <a:p>
            <a:fld id="{C101F1A9-02B1-4EE8-80C9-F78C04BC2A04}" type="slidenum">
              <a:rPr lang="en-US" smtClean="0"/>
              <a:t>9</a:t>
            </a:fld>
            <a:endParaRPr lang="en-US"/>
          </a:p>
        </p:txBody>
      </p:sp>
    </p:spTree>
    <p:extLst>
      <p:ext uri="{BB962C8B-B14F-4D97-AF65-F5344CB8AC3E}">
        <p14:creationId xmlns:p14="http://schemas.microsoft.com/office/powerpoint/2010/main" val="459070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8EB669-F7B5-439F-84DE-992DB3D969D4}" type="slidenum">
              <a:rPr lang="en-US" smtClean="0"/>
              <a:t>10</a:t>
            </a:fld>
            <a:endParaRPr lang="en-US"/>
          </a:p>
        </p:txBody>
      </p:sp>
    </p:spTree>
    <p:extLst>
      <p:ext uri="{BB962C8B-B14F-4D97-AF65-F5344CB8AC3E}">
        <p14:creationId xmlns:p14="http://schemas.microsoft.com/office/powerpoint/2010/main" val="3441703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 fabric uses containers</a:t>
            </a:r>
            <a:r>
              <a:rPr lang="en-US" baseline="0" dirty="0" smtClean="0"/>
              <a:t> and we manage the isolation services</a:t>
            </a:r>
            <a:endParaRPr lang="en-US" dirty="0"/>
          </a:p>
        </p:txBody>
      </p:sp>
      <p:sp>
        <p:nvSpPr>
          <p:cNvPr id="4" name="Header Placeholder 3"/>
          <p:cNvSpPr>
            <a:spLocks noGrp="1"/>
          </p:cNvSpPr>
          <p:nvPr>
            <p:ph type="hdr" sz="quarter" idx="10"/>
          </p:nvPr>
        </p:nvSpPr>
        <p:spPr/>
        <p:txBody>
          <a:bodyPr/>
          <a:lstStyle/>
          <a:p>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a:solidFill>
                  <a:prstClr val="black"/>
                </a:solidFill>
              </a:rPr>
              <a:pPr/>
              <a:t>12/3/2015 10:24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924565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01F1A9-02B1-4EE8-80C9-F78C04BC2A04}" type="slidenum">
              <a:rPr lang="en-US" smtClean="0"/>
              <a:t>13</a:t>
            </a:fld>
            <a:endParaRPr lang="en-US"/>
          </a:p>
        </p:txBody>
      </p:sp>
    </p:spTree>
    <p:extLst>
      <p:ext uri="{BB962C8B-B14F-4D97-AF65-F5344CB8AC3E}">
        <p14:creationId xmlns:p14="http://schemas.microsoft.com/office/powerpoint/2010/main" val="1424122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5" Type="http://schemas.openxmlformats.org/officeDocument/2006/relationships/image" Target="../media/image4.png"/><Relationship Id="rId4" Type="http://schemas.microsoft.com/office/2007/relationships/hdphoto" Target="../media/hdphoto1.wdp"/></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5" Type="http://schemas.openxmlformats.org/officeDocument/2006/relationships/image" Target="../media/image4.png"/><Relationship Id="rId4" Type="http://schemas.microsoft.com/office/2007/relationships/hdphoto" Target="../media/hdphoto1.wdp"/></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5" Type="http://schemas.openxmlformats.org/officeDocument/2006/relationships/image" Target="../media/image4.png"/><Relationship Id="rId4" Type="http://schemas.microsoft.com/office/2007/relationships/hdphoto" Target="../media/hdphoto1.wdp"/></Relationships>
</file>

<file path=ppt/slideLayouts/_rels/slideLayout5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221384" y="6061766"/>
            <a:ext cx="1522404" cy="326167"/>
          </a:xfrm>
          <a:prstGeom prst="rect">
            <a:avLst/>
          </a:prstGeom>
        </p:spPr>
      </p:pic>
      <p:pic>
        <p:nvPicPr>
          <p:cNvPr id="5" name="Picture 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69859" y="484298"/>
            <a:ext cx="7002045" cy="1344828"/>
          </a:xfrm>
          <a:prstGeom prst="rect">
            <a:avLst/>
          </a:prstGeom>
        </p:spPr>
      </p:pic>
    </p:spTree>
    <p:extLst>
      <p:ext uri="{BB962C8B-B14F-4D97-AF65-F5344CB8AC3E}">
        <p14:creationId xmlns:p14="http://schemas.microsoft.com/office/powerpoint/2010/main" val="12913324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75074430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TextBox 1"/>
          <p:cNvSpPr txBox="1"/>
          <p:nvPr userDrawn="1"/>
        </p:nvSpPr>
        <p:spPr>
          <a:xfrm>
            <a:off x="0" y="6349042"/>
            <a:ext cx="286397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@AskTheData</a:t>
            </a:r>
          </a:p>
        </p:txBody>
      </p:sp>
    </p:spTree>
    <p:extLst>
      <p:ext uri="{BB962C8B-B14F-4D97-AF65-F5344CB8AC3E}">
        <p14:creationId xmlns:p14="http://schemas.microsoft.com/office/powerpoint/2010/main" val="146402232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417885837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57215889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0" y="6349042"/>
            <a:ext cx="286397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@AskTheData</a:t>
            </a:r>
          </a:p>
        </p:txBody>
      </p:sp>
    </p:spTree>
    <p:extLst>
      <p:ext uri="{BB962C8B-B14F-4D97-AF65-F5344CB8AC3E}">
        <p14:creationId xmlns:p14="http://schemas.microsoft.com/office/powerpoint/2010/main" val="295076755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dirty="0" smtClean="0"/>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1224713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5304165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8457931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69228284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69502102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a:t>
            </a:r>
            <a:endParaRPr lang="en-US" dirty="0"/>
          </a:p>
        </p:txBody>
      </p:sp>
      <p:sp>
        <p:nvSpPr>
          <p:cNvPr id="15"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Yammer hashtag</a:t>
            </a:r>
            <a:endParaRPr lang="en-US" dirty="0"/>
          </a:p>
        </p:txBody>
      </p:sp>
    </p:spTree>
    <p:extLst>
      <p:ext uri="{BB962C8B-B14F-4D97-AF65-F5344CB8AC3E}">
        <p14:creationId xmlns:p14="http://schemas.microsoft.com/office/powerpoint/2010/main" val="34354679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950"/>
                                        <p:tgtEl>
                                          <p:spTgt spid="17"/>
                                        </p:tgtEl>
                                      </p:cBhvr>
                                    </p:animEffect>
                                  </p:childTnLst>
                                </p:cTn>
                              </p:par>
                              <p:par>
                                <p:cTn id="37" presetID="63" presetClass="path" presetSubtype="0" decel="100000" fill="hold" grpId="1" nodeType="withEffect">
                                  <p:stCondLst>
                                    <p:cond delay="700"/>
                                  </p:stCondLst>
                                  <p:childTnLst>
                                    <p:animMotion origin="layout" path="M -0.01455 -1.34362E-6 L -3.90605E-7 -1.34362E-6 " pathEditMode="relative" rAng="0" ptsTypes="AA">
                                      <p:cBhvr>
                                        <p:cTn id="38" dur="950" fill="hold"/>
                                        <p:tgtEl>
                                          <p:spTgt spid="17"/>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7"/>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950"/>
                                        <p:tgtEl>
                                          <p:spTgt spid="15"/>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5"/>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dirty="0" smtClean="0"/>
              <a:t>Click to edit Master title style</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408353575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9699211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dirty="0" smtClean="0"/>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66864181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34310492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874476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79610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134343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C7BA3C2-9CA2-4768-B31C-CD37E6AB9FC3}" type="datetimeFigureOut">
              <a:rPr lang="en-US" smtClean="0"/>
              <a:t>12/3/2015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4F7F8E6-120F-425E-B0C9-6A63BFCE3AB2}" type="slidenum">
              <a:rPr lang="en-US" smtClean="0"/>
              <a:t>‹#›</a:t>
            </a:fld>
            <a:endParaRPr lang="en-US"/>
          </a:p>
        </p:txBody>
      </p:sp>
    </p:spTree>
    <p:extLst>
      <p:ext uri="{BB962C8B-B14F-4D97-AF65-F5344CB8AC3E}">
        <p14:creationId xmlns:p14="http://schemas.microsoft.com/office/powerpoint/2010/main" val="374090457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221384" y="6061766"/>
            <a:ext cx="1522404" cy="326167"/>
          </a:xfrm>
          <a:prstGeom prst="rect">
            <a:avLst/>
          </a:prstGeom>
        </p:spPr>
      </p:pic>
      <p:pic>
        <p:nvPicPr>
          <p:cNvPr id="5" name="Picture 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69859" y="484298"/>
            <a:ext cx="7002045" cy="1344828"/>
          </a:xfrm>
          <a:prstGeom prst="rect">
            <a:avLst/>
          </a:prstGeom>
        </p:spPr>
      </p:pic>
    </p:spTree>
    <p:extLst>
      <p:ext uri="{BB962C8B-B14F-4D97-AF65-F5344CB8AC3E}">
        <p14:creationId xmlns:p14="http://schemas.microsoft.com/office/powerpoint/2010/main" val="137966920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a:t>
            </a:r>
            <a:endParaRPr lang="en-US" dirty="0"/>
          </a:p>
        </p:txBody>
      </p:sp>
      <p:sp>
        <p:nvSpPr>
          <p:cNvPr id="15"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Yammer hashtag</a:t>
            </a:r>
            <a:endParaRPr lang="en-US" dirty="0"/>
          </a:p>
        </p:txBody>
      </p:sp>
    </p:spTree>
    <p:extLst>
      <p:ext uri="{BB962C8B-B14F-4D97-AF65-F5344CB8AC3E}">
        <p14:creationId xmlns:p14="http://schemas.microsoft.com/office/powerpoint/2010/main" val="24894747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1.34362E-6 L -3.90605E-7 -1.34362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a:t>
            </a:r>
            <a:endParaRPr lang="en-US" dirty="0"/>
          </a:p>
        </p:txBody>
      </p:sp>
      <p:sp>
        <p:nvSpPr>
          <p:cNvPr id="10"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Yammer hashtag</a:t>
            </a:r>
            <a:endParaRPr lang="en-US" dirty="0"/>
          </a:p>
        </p:txBody>
      </p:sp>
    </p:spTree>
    <p:extLst>
      <p:ext uri="{BB962C8B-B14F-4D97-AF65-F5344CB8AC3E}">
        <p14:creationId xmlns:p14="http://schemas.microsoft.com/office/powerpoint/2010/main" val="55406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a:t>
            </a:r>
            <a:endParaRPr lang="en-US" dirty="0"/>
          </a:p>
        </p:txBody>
      </p:sp>
      <p:sp>
        <p:nvSpPr>
          <p:cNvPr id="10"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Yammer hashtag</a:t>
            </a:r>
            <a:endParaRPr lang="en-US" dirty="0"/>
          </a:p>
        </p:txBody>
      </p:sp>
    </p:spTree>
    <p:extLst>
      <p:ext uri="{BB962C8B-B14F-4D97-AF65-F5344CB8AC3E}">
        <p14:creationId xmlns:p14="http://schemas.microsoft.com/office/powerpoint/2010/main" val="207828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a:p>
        </p:txBody>
      </p:sp>
    </p:spTree>
    <p:extLst>
      <p:ext uri="{BB962C8B-B14F-4D97-AF65-F5344CB8AC3E}">
        <p14:creationId xmlns:p14="http://schemas.microsoft.com/office/powerpoint/2010/main" val="443507801"/>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68734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pic>
        <p:nvPicPr>
          <p:cNvPr id="11" name="Picture 10"/>
          <p:cNvPicPr>
            <a:picLocks noChangeAspect="1"/>
          </p:cNvPicPr>
          <p:nvPr userDrawn="1"/>
        </p:nvPicPr>
        <p:blipFill>
          <a:blip r:embed="rId2"/>
          <a:stretch>
            <a:fillRect/>
          </a:stretch>
        </p:blipFill>
        <p:spPr>
          <a:xfrm>
            <a:off x="-217" y="3015596"/>
            <a:ext cx="12192434" cy="3227867"/>
          </a:xfrm>
          <a:prstGeom prst="rect">
            <a:avLst/>
          </a:prstGeom>
        </p:spPr>
      </p:pic>
    </p:spTree>
    <p:extLst>
      <p:ext uri="{BB962C8B-B14F-4D97-AF65-F5344CB8AC3E}">
        <p14:creationId xmlns:p14="http://schemas.microsoft.com/office/powerpoint/2010/main" val="228307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3491036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99913351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9838497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420689190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626256117"/>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410715368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a:p>
        </p:txBody>
      </p:sp>
    </p:spTree>
    <p:extLst>
      <p:ext uri="{BB962C8B-B14F-4D97-AF65-F5344CB8AC3E}">
        <p14:creationId xmlns:p14="http://schemas.microsoft.com/office/powerpoint/2010/main" val="267112350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384729320"/>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3"/>
          <p:cNvSpPr txBox="1"/>
          <p:nvPr userDrawn="1"/>
        </p:nvSpPr>
        <p:spPr>
          <a:xfrm>
            <a:off x="-129397" y="6340415"/>
            <a:ext cx="301924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@AskTheData</a:t>
            </a:r>
          </a:p>
        </p:txBody>
      </p:sp>
    </p:spTree>
    <p:extLst>
      <p:ext uri="{BB962C8B-B14F-4D97-AF65-F5344CB8AC3E}">
        <p14:creationId xmlns:p14="http://schemas.microsoft.com/office/powerpoint/2010/main" val="355214758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dirty="0" smtClean="0"/>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4058262526"/>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91842905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05236728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892771011"/>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067850762"/>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dirty="0" smtClean="0"/>
              <a:t>Click to edit Master title style</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17310057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16102946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dirty="0" smtClean="0"/>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70693461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777008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762805020"/>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779460490"/>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505050">
                        <a:alpha val="50000"/>
                      </a:srgbClr>
                    </a:gs>
                    <a:gs pos="86000">
                      <a:srgbClr val="505050">
                        <a:alpha val="50000"/>
                      </a:srgbClr>
                    </a:gs>
                  </a:gsLst>
                  <a:lin ang="5400000" scaled="0"/>
                </a:gradFill>
              </a:rPr>
              <a:t>MICROSOFT CONFIDENTIAL – INTERNAL ONLY</a:t>
            </a:r>
          </a:p>
        </p:txBody>
      </p:sp>
    </p:spTree>
    <p:extLst>
      <p:ext uri="{BB962C8B-B14F-4D97-AF65-F5344CB8AC3E}">
        <p14:creationId xmlns:p14="http://schemas.microsoft.com/office/powerpoint/2010/main" val="284443913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7749728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221384" y="6061766"/>
            <a:ext cx="1522404" cy="326167"/>
          </a:xfrm>
          <a:prstGeom prst="rect">
            <a:avLst/>
          </a:prstGeom>
        </p:spPr>
      </p:pic>
      <p:pic>
        <p:nvPicPr>
          <p:cNvPr id="5" name="Picture 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69859" y="484298"/>
            <a:ext cx="7002045" cy="1344828"/>
          </a:xfrm>
          <a:prstGeom prst="rect">
            <a:avLst/>
          </a:prstGeom>
        </p:spPr>
      </p:pic>
    </p:spTree>
    <p:extLst>
      <p:ext uri="{BB962C8B-B14F-4D97-AF65-F5344CB8AC3E}">
        <p14:creationId xmlns:p14="http://schemas.microsoft.com/office/powerpoint/2010/main" val="37525758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3364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06279158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53907651"/>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221384" y="6061767"/>
            <a:ext cx="1522404" cy="326167"/>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860" y="484298"/>
            <a:ext cx="7002045" cy="1344828"/>
          </a:xfrm>
          <a:prstGeom prst="rect">
            <a:avLst/>
          </a:prstGeom>
        </p:spPr>
      </p:pic>
    </p:spTree>
    <p:extLst>
      <p:ext uri="{BB962C8B-B14F-4D97-AF65-F5344CB8AC3E}">
        <p14:creationId xmlns:p14="http://schemas.microsoft.com/office/powerpoint/2010/main" val="60753864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p:nvSpPr>
        <p:spPr bwMode="auto">
          <a:xfrm>
            <a:off x="3114" y="4309989"/>
            <a:ext cx="12188887" cy="2551127"/>
          </a:xfrm>
          <a:prstGeom prst="rect">
            <a:avLst/>
          </a:prstGeom>
          <a:solidFill>
            <a:srgbClr val="4DA0E2"/>
          </a:solidFill>
          <a:ln>
            <a:noFill/>
          </a:ln>
        </p:spPr>
        <p:txBody>
          <a:bodyPr vert="horz" wrap="square" lIns="89630" tIns="44814" rIns="89630" bIns="44814" numCol="1" anchor="t" anchorCtr="0" compatLnSpc="1">
            <a:prstTxWarp prst="textNoShape">
              <a:avLst/>
            </a:prstTxWarp>
          </a:bodyPr>
          <a:lstStyle/>
          <a:p>
            <a:pPr defTabSz="914225"/>
            <a:endParaRPr lang="en-US" sz="1765">
              <a:solidFill>
                <a:srgbClr val="FFFFFF"/>
              </a:solidFill>
            </a:endParaRPr>
          </a:p>
        </p:txBody>
      </p:sp>
      <p:sp>
        <p:nvSpPr>
          <p:cNvPr id="10" name="Rectangle 7"/>
          <p:cNvSpPr>
            <a:spLocks noChangeArrowheads="1"/>
          </p:cNvSpPr>
          <p:nvPr/>
        </p:nvSpPr>
        <p:spPr bwMode="auto">
          <a:xfrm>
            <a:off x="2" y="5729528"/>
            <a:ext cx="12188888" cy="1131586"/>
          </a:xfrm>
          <a:prstGeom prst="rect">
            <a:avLst/>
          </a:prstGeom>
          <a:solidFill>
            <a:srgbClr val="00188F"/>
          </a:solidFill>
          <a:ln>
            <a:noFill/>
          </a:ln>
          <a:extLst/>
        </p:spPr>
        <p:txBody>
          <a:bodyPr vert="horz" wrap="square" lIns="89630" tIns="44814" rIns="89630" bIns="44814" numCol="1" anchor="t" anchorCtr="0" compatLnSpc="1">
            <a:prstTxWarp prst="textNoShape">
              <a:avLst/>
            </a:prstTxWarp>
          </a:bodyPr>
          <a:lstStyle/>
          <a:p>
            <a:pPr defTabSz="914225"/>
            <a:endParaRPr lang="en-US" sz="1765">
              <a:solidFill>
                <a:srgbClr val="FFFFFF"/>
              </a:solidFill>
            </a:endParaRPr>
          </a:p>
        </p:txBody>
      </p:sp>
      <p:sp>
        <p:nvSpPr>
          <p:cNvPr id="11" name="Rectangle 8"/>
          <p:cNvSpPr>
            <a:spLocks noChangeArrowheads="1"/>
          </p:cNvSpPr>
          <p:nvPr/>
        </p:nvSpPr>
        <p:spPr bwMode="auto">
          <a:xfrm>
            <a:off x="3114" y="3343393"/>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FFFFFF"/>
              </a:solidFill>
            </a:endParaRPr>
          </a:p>
        </p:txBody>
      </p:sp>
      <p:sp>
        <p:nvSpPr>
          <p:cNvPr id="13" name="Rectangle 12"/>
          <p:cNvSpPr/>
          <p:nvPr/>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2"/>
            <a:ext cx="6273418"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7"/>
            <a:ext cx="1522404" cy="326167"/>
          </a:xfrm>
          <a:prstGeom prst="rect">
            <a:avLst/>
          </a:prstGeom>
        </p:spPr>
      </p:pic>
      <p:sp>
        <p:nvSpPr>
          <p:cNvPr id="8" name="Rectangle 6"/>
          <p:cNvSpPr>
            <a:spLocks noChangeArrowheads="1"/>
          </p:cNvSpPr>
          <p:nvPr/>
        </p:nvSpPr>
        <p:spPr bwMode="auto">
          <a:xfrm>
            <a:off x="3114" y="4309989"/>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FFFFFF"/>
              </a:solidFill>
            </a:endParaRPr>
          </a:p>
        </p:txBody>
      </p:sp>
      <p:sp>
        <p:nvSpPr>
          <p:cNvPr id="17" name="Text Placeholder 16"/>
          <p:cNvSpPr>
            <a:spLocks noGrp="1"/>
          </p:cNvSpPr>
          <p:nvPr>
            <p:ph type="body" sz="quarter" idx="13" hasCustomPrompt="1"/>
          </p:nvPr>
        </p:nvSpPr>
        <p:spPr>
          <a:xfrm>
            <a:off x="269239" y="291070"/>
            <a:ext cx="3585699" cy="452654"/>
          </a:xfrm>
        </p:spPr>
        <p:txBody>
          <a:bodyPr/>
          <a:lstStyle>
            <a:lvl1pPr marL="0" indent="0">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smtClean="0"/>
              <a:t>Session Code</a:t>
            </a:r>
            <a:endParaRPr lang="en-US" dirty="0"/>
          </a:p>
        </p:txBody>
      </p:sp>
      <p:sp>
        <p:nvSpPr>
          <p:cNvPr id="15" name="Text Placeholder 16"/>
          <p:cNvSpPr>
            <a:spLocks noGrp="1"/>
          </p:cNvSpPr>
          <p:nvPr>
            <p:ph type="body" sz="quarter" idx="14" hasCustomPrompt="1"/>
          </p:nvPr>
        </p:nvSpPr>
        <p:spPr>
          <a:xfrm>
            <a:off x="8337065" y="291070"/>
            <a:ext cx="3585699" cy="452654"/>
          </a:xfrm>
        </p:spPr>
        <p:txBody>
          <a:bodyPr/>
          <a:lstStyle>
            <a:lvl1pPr marL="0" indent="0" algn="r">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smtClean="0"/>
              <a:t>Yammer hashtag</a:t>
            </a:r>
            <a:endParaRPr lang="en-US" dirty="0"/>
          </a:p>
        </p:txBody>
      </p:sp>
    </p:spTree>
    <p:extLst>
      <p:ext uri="{BB962C8B-B14F-4D97-AF65-F5344CB8AC3E}">
        <p14:creationId xmlns:p14="http://schemas.microsoft.com/office/powerpoint/2010/main" val="31312008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950"/>
                                        <p:tgtEl>
                                          <p:spTgt spid="17"/>
                                        </p:tgtEl>
                                      </p:cBhvr>
                                    </p:animEffect>
                                  </p:childTnLst>
                                </p:cTn>
                              </p:par>
                              <p:par>
                                <p:cTn id="37" presetID="63" presetClass="path" presetSubtype="0" decel="100000" fill="hold" grpId="1" nodeType="withEffect">
                                  <p:stCondLst>
                                    <p:cond delay="700"/>
                                  </p:stCondLst>
                                  <p:childTnLst>
                                    <p:animMotion origin="layout" path="M -0.01455 -1.34362E-6 L -3.90605E-7 -1.34362E-6 " pathEditMode="relative" rAng="0" ptsTypes="AA">
                                      <p:cBhvr>
                                        <p:cTn id="38" dur="950" fill="hold"/>
                                        <p:tgtEl>
                                          <p:spTgt spid="17"/>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7"/>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950"/>
                                        <p:tgtEl>
                                          <p:spTgt spid="15"/>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5"/>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pic>
        <p:nvPicPr>
          <p:cNvPr id="11" name="Picture 10"/>
          <p:cNvPicPr>
            <a:picLocks noChangeAspect="1"/>
          </p:cNvPicPr>
          <p:nvPr userDrawn="1"/>
        </p:nvPicPr>
        <p:blipFill>
          <a:blip r:embed="rId2"/>
          <a:stretch>
            <a:fillRect/>
          </a:stretch>
        </p:blipFill>
        <p:spPr>
          <a:xfrm>
            <a:off x="-217" y="3015596"/>
            <a:ext cx="12192434" cy="3227867"/>
          </a:xfrm>
          <a:prstGeom prst="rect">
            <a:avLst/>
          </a:prstGeom>
        </p:spPr>
      </p:pic>
    </p:spTree>
    <p:extLst>
      <p:ext uri="{BB962C8B-B14F-4D97-AF65-F5344CB8AC3E}">
        <p14:creationId xmlns:p14="http://schemas.microsoft.com/office/powerpoint/2010/main" val="111564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2"/>
            <a:ext cx="6273418"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7"/>
            <a:ext cx="1522404" cy="326167"/>
          </a:xfrm>
          <a:prstGeom prst="rect">
            <a:avLst/>
          </a:prstGeom>
        </p:spPr>
      </p:pic>
      <p:sp>
        <p:nvSpPr>
          <p:cNvPr id="8" name="Rectangle 6"/>
          <p:cNvSpPr>
            <a:spLocks noChangeArrowheads="1"/>
          </p:cNvSpPr>
          <p:nvPr/>
        </p:nvSpPr>
        <p:spPr bwMode="auto">
          <a:xfrm>
            <a:off x="3114" y="4309989"/>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FFFFFF"/>
              </a:solidFill>
            </a:endParaRPr>
          </a:p>
        </p:txBody>
      </p:sp>
      <p:sp>
        <p:nvSpPr>
          <p:cNvPr id="14" name="TextBox 7"/>
          <p:cNvSpPr txBox="1"/>
          <p:nvPr/>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178"/>
            <a:r>
              <a:rPr lang="en-US" sz="1028" spc="147" dirty="0" smtClean="0">
                <a:gradFill>
                  <a:gsLst>
                    <a:gs pos="0">
                      <a:srgbClr val="FFFFFF">
                        <a:alpha val="50000"/>
                      </a:srgbClr>
                    </a:gs>
                    <a:gs pos="86000">
                      <a:srgbClr val="FFFFFF">
                        <a:alpha val="50000"/>
                      </a:srgbClr>
                    </a:gs>
                  </a:gsLst>
                  <a:lin ang="5400000" scaled="0"/>
                </a:gradFill>
              </a:rPr>
              <a:t>MICROSOFT CONFIDENTIAL – INTERNAL ONLY</a:t>
            </a:r>
          </a:p>
        </p:txBody>
      </p:sp>
      <p:sp>
        <p:nvSpPr>
          <p:cNvPr id="15" name="Text Placeholder 16"/>
          <p:cNvSpPr>
            <a:spLocks noGrp="1"/>
          </p:cNvSpPr>
          <p:nvPr>
            <p:ph type="body" sz="quarter" idx="13" hasCustomPrompt="1"/>
          </p:nvPr>
        </p:nvSpPr>
        <p:spPr>
          <a:xfrm>
            <a:off x="269239" y="291070"/>
            <a:ext cx="3585699" cy="452654"/>
          </a:xfrm>
        </p:spPr>
        <p:txBody>
          <a:bodyPr/>
          <a:lstStyle>
            <a:lvl1pPr marL="0" indent="0">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smtClean="0"/>
              <a:t>Session Code</a:t>
            </a:r>
            <a:endParaRPr lang="en-US" dirty="0"/>
          </a:p>
        </p:txBody>
      </p:sp>
      <p:sp>
        <p:nvSpPr>
          <p:cNvPr id="10" name="Text Placeholder 16"/>
          <p:cNvSpPr>
            <a:spLocks noGrp="1"/>
          </p:cNvSpPr>
          <p:nvPr>
            <p:ph type="body" sz="quarter" idx="14" hasCustomPrompt="1"/>
          </p:nvPr>
        </p:nvSpPr>
        <p:spPr>
          <a:xfrm>
            <a:off x="8337065" y="291070"/>
            <a:ext cx="3585699" cy="452654"/>
          </a:xfrm>
        </p:spPr>
        <p:txBody>
          <a:bodyPr/>
          <a:lstStyle>
            <a:lvl1pPr marL="0" indent="0" algn="r">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smtClean="0"/>
              <a:t>Yammer hashtag</a:t>
            </a:r>
            <a:endParaRPr lang="en-US" dirty="0"/>
          </a:p>
        </p:txBody>
      </p:sp>
    </p:spTree>
    <p:extLst>
      <p:ext uri="{BB962C8B-B14F-4D97-AF65-F5344CB8AC3E}">
        <p14:creationId xmlns:p14="http://schemas.microsoft.com/office/powerpoint/2010/main" val="401545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fidentiality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a:p>
        </p:txBody>
      </p:sp>
    </p:spTree>
    <p:extLst>
      <p:ext uri="{BB962C8B-B14F-4D97-AF65-F5344CB8AC3E}">
        <p14:creationId xmlns:p14="http://schemas.microsoft.com/office/powerpoint/2010/main" val="157059694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7604953" y="298255"/>
            <a:ext cx="4322760" cy="6275864"/>
          </a:xfrm>
          <a:prstGeom prst="rect">
            <a:avLst/>
          </a:prstGeom>
        </p:spPr>
      </p:pic>
      <p:sp>
        <p:nvSpPr>
          <p:cNvPr id="4" name="Rectangle 3"/>
          <p:cNvSpPr/>
          <p:nvPr/>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6" spc="-98"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4594053"/>
            <a:ext cx="7171399" cy="1793881"/>
          </a:xfrm>
          <a:noFill/>
        </p:spPr>
        <p:txBody>
          <a:bodyPr lIns="182880" tIns="146304" rIns="182880" bIns="146304">
            <a:noAutofit/>
          </a:bodyPr>
          <a:lstStyle>
            <a:lvl1pPr marL="0" indent="0">
              <a:spcBef>
                <a:spcPts val="0"/>
              </a:spcBef>
              <a:buNone/>
              <a:defRPr sz="3528"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sp>
        <p:nvSpPr>
          <p:cNvPr id="7" name="TextBox 7"/>
          <p:cNvSpPr txBox="1"/>
          <p:nvPr/>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178"/>
            <a:r>
              <a:rPr lang="en-US" sz="1028"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81042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964247" cy="2697988"/>
          </a:xfrm>
          <a:noFill/>
        </p:spPr>
        <p:txBody>
          <a:bodyPr tIns="91440" bIns="91440" anchor="t" anchorCtr="0"/>
          <a:lstStyle>
            <a:lvl1pPr>
              <a:defRPr sz="7056" spc="-98" baseline="0">
                <a:gradFill>
                  <a:gsLst>
                    <a:gs pos="75912">
                      <a:schemeClr val="tx1"/>
                    </a:gs>
                    <a:gs pos="34307">
                      <a:schemeClr val="tx1"/>
                    </a:gs>
                    <a:gs pos="43000">
                      <a:schemeClr val="tx1"/>
                    </a:gs>
                  </a:gsLst>
                  <a:lin ang="5400000" scaled="0"/>
                </a:gradFill>
              </a:defRPr>
            </a:lvl1pPr>
          </a:lstStyle>
          <a:p>
            <a:r>
              <a:rPr lang="en-US" dirty="0" smtClean="0"/>
              <a:t>Video title</a:t>
            </a:r>
            <a:endParaRPr lang="en-US" dirty="0"/>
          </a:p>
        </p:txBody>
      </p:sp>
      <p:sp>
        <p:nvSpPr>
          <p:cNvPr id="5" name="TextBox 7"/>
          <p:cNvSpPr txBox="1"/>
          <p:nvPr/>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178"/>
            <a:r>
              <a:rPr lang="en-US" sz="1028" spc="147" dirty="0" smtClean="0">
                <a:gradFill>
                  <a:gsLst>
                    <a:gs pos="0">
                      <a:srgbClr val="FFFFFF">
                        <a:alpha val="50000"/>
                      </a:srgbClr>
                    </a:gs>
                    <a:gs pos="86000">
                      <a:srgbClr val="FFFFFF">
                        <a:alpha val="50000"/>
                      </a:srgbClr>
                    </a:gs>
                  </a:gsLst>
                  <a:lin ang="5400000" scaled="0"/>
                </a:gradFill>
              </a:rPr>
              <a:t>MICROSOFT CONFIDENTIAL – INTERNAL ONLY</a:t>
            </a:r>
          </a:p>
        </p:txBody>
      </p:sp>
      <p:pic>
        <p:nvPicPr>
          <p:cNvPr id="11" name="Picture 10"/>
          <p:cNvPicPr>
            <a:picLocks noChangeAspect="1"/>
          </p:cNvPicPr>
          <p:nvPr/>
        </p:nvPicPr>
        <p:blipFill>
          <a:blip r:embed="rId2"/>
          <a:stretch>
            <a:fillRect/>
          </a:stretch>
        </p:blipFill>
        <p:spPr>
          <a:xfrm>
            <a:off x="-217" y="3015597"/>
            <a:ext cx="12192434" cy="3227867"/>
          </a:xfrm>
          <a:prstGeom prst="rect">
            <a:avLst/>
          </a:prstGeom>
        </p:spPr>
      </p:pic>
    </p:spTree>
    <p:extLst>
      <p:ext uri="{BB962C8B-B14F-4D97-AF65-F5344CB8AC3E}">
        <p14:creationId xmlns:p14="http://schemas.microsoft.com/office/powerpoint/2010/main" val="247707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796217"/>
          </a:xfrm>
          <a:noFill/>
        </p:spPr>
        <p:txBody>
          <a:bodyPr tIns="91440" bIns="91440" anchor="t" anchorCtr="0"/>
          <a:lstStyle>
            <a:lvl1pPr>
              <a:defRPr sz="8626" spc="-98" baseline="0">
                <a:gradFill>
                  <a:gsLst>
                    <a:gs pos="75912">
                      <a:schemeClr val="tx1"/>
                    </a:gs>
                    <a:gs pos="34307">
                      <a:schemeClr val="tx1"/>
                    </a:gs>
                    <a:gs pos="43000">
                      <a:schemeClr val="tx1"/>
                    </a:gs>
                  </a:gsLst>
                  <a:lin ang="5400000" scaled="0"/>
                </a:gradFill>
              </a:defRPr>
            </a:lvl1pPr>
          </a:lstStyle>
          <a:p>
            <a:r>
              <a:rPr lang="en-US" dirty="0" smtClean="0"/>
              <a:t>Section title</a:t>
            </a:r>
            <a:endParaRPr lang="en-US" dirty="0"/>
          </a:p>
        </p:txBody>
      </p:sp>
      <p:sp>
        <p:nvSpPr>
          <p:cNvPr id="3" name="TextBox 7"/>
          <p:cNvSpPr txBox="1"/>
          <p:nvPr/>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178"/>
            <a:r>
              <a:rPr lang="en-US" sz="1028"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64495977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796217"/>
          </a:xfrm>
          <a:noFill/>
        </p:spPr>
        <p:txBody>
          <a:bodyPr tIns="91440" bIns="91440" anchor="t" anchorCtr="0"/>
          <a:lstStyle>
            <a:lvl1pPr algn="l" defTabSz="914192" rtl="0" eaLnBrk="1" latinLnBrk="0" hangingPunct="1">
              <a:lnSpc>
                <a:spcPct val="90000"/>
              </a:lnSpc>
              <a:spcBef>
                <a:spcPct val="0"/>
              </a:spcBef>
              <a:buNone/>
              <a:defRPr lang="en-US" sz="8626"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178"/>
            <a:r>
              <a:rPr lang="en-US" sz="1028"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35248620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796217"/>
          </a:xfrm>
          <a:noFill/>
        </p:spPr>
        <p:txBody>
          <a:bodyPr tIns="91440" bIns="91440" anchor="t" anchorCtr="0"/>
          <a:lstStyle>
            <a:lvl1pPr algn="l" defTabSz="914192" rtl="0" eaLnBrk="1" latinLnBrk="0" hangingPunct="1">
              <a:lnSpc>
                <a:spcPct val="90000"/>
              </a:lnSpc>
              <a:spcBef>
                <a:spcPct val="0"/>
              </a:spcBef>
              <a:buNone/>
              <a:defRPr lang="en-US" sz="8626"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178"/>
            <a:r>
              <a:rPr lang="en-US" sz="1028" spc="147" dirty="0" smtClean="0">
                <a:gradFill>
                  <a:gsLst>
                    <a:gs pos="0">
                      <a:srgbClr val="505050">
                        <a:alpha val="50000"/>
                      </a:srgbClr>
                    </a:gs>
                    <a:gs pos="86000">
                      <a:srgbClr val="505050">
                        <a:alpha val="50000"/>
                      </a:srgbClr>
                    </a:gs>
                  </a:gsLst>
                  <a:lin ang="5400000" scaled="0"/>
                </a:gradFill>
              </a:rPr>
              <a:t>MICROSOFT CONFIDENTIAL – INTERNAL ONLY</a:t>
            </a:r>
          </a:p>
        </p:txBody>
      </p:sp>
    </p:spTree>
    <p:extLst>
      <p:ext uri="{BB962C8B-B14F-4D97-AF65-F5344CB8AC3E}">
        <p14:creationId xmlns:p14="http://schemas.microsoft.com/office/powerpoint/2010/main" val="323211161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7"/>
            <a:ext cx="11655840" cy="2018835"/>
          </a:xfrm>
        </p:spPr>
        <p:txBody>
          <a:bodyPr/>
          <a:lstStyle>
            <a:lvl1pPr marL="0" indent="0">
              <a:buNone/>
              <a:defRPr/>
            </a:lvl1pPr>
            <a:lvl2pPr marL="28006" indent="0">
              <a:buNone/>
              <a:defRPr sz="1961"/>
            </a:lvl2pPr>
            <a:lvl3pPr marL="219386" indent="0">
              <a:buNone/>
              <a:defRPr sz="1961"/>
            </a:lvl3pPr>
            <a:lvl4pPr marL="466779" indent="0">
              <a:buNone/>
              <a:defRPr sz="1765"/>
            </a:lvl4pPr>
            <a:lvl5pPr marL="72506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178"/>
            <a:r>
              <a:rPr lang="en-US" sz="1028"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94930766"/>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0" y="6349042"/>
            <a:ext cx="286397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@AskTheData</a:t>
            </a:r>
          </a:p>
        </p:txBody>
      </p:sp>
    </p:spTree>
    <p:extLst>
      <p:ext uri="{BB962C8B-B14F-4D97-AF65-F5344CB8AC3E}">
        <p14:creationId xmlns:p14="http://schemas.microsoft.com/office/powerpoint/2010/main" val="1950941200"/>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178"/>
            <a:r>
              <a:rPr lang="en-US" sz="1028"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8363958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94495443"/>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556149"/>
          </a:xfrm>
        </p:spPr>
        <p:txBody>
          <a:bodyPr wrap="square">
            <a:spAutoFit/>
          </a:bodyPr>
          <a:lstStyle>
            <a:lvl1pPr marL="281623" indent="-281623">
              <a:spcBef>
                <a:spcPts val="1200"/>
              </a:spcBef>
              <a:buClr>
                <a:schemeClr val="tx1"/>
              </a:buClr>
              <a:buFont typeface="Wingdings" panose="05000000000000000000" pitchFamily="2" charset="2"/>
              <a:buChar char="§"/>
              <a:defRPr sz="3528"/>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7"/>
            <a:ext cx="5378548" cy="2556149"/>
          </a:xfrm>
        </p:spPr>
        <p:txBody>
          <a:bodyPr wrap="square">
            <a:spAutoFit/>
          </a:bodyPr>
          <a:lstStyle>
            <a:lvl1pPr marL="281623" indent="-281623">
              <a:spcBef>
                <a:spcPts val="1200"/>
              </a:spcBef>
              <a:buClr>
                <a:schemeClr val="tx1"/>
              </a:buClr>
              <a:buFont typeface="Wingdings" panose="05000000000000000000" pitchFamily="2" charset="2"/>
              <a:buChar char="§"/>
              <a:defRPr sz="3528"/>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178"/>
            <a:r>
              <a:rPr lang="en-US" sz="1028"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4283370130"/>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0" y="6349042"/>
            <a:ext cx="286397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@AskTheData</a:t>
            </a:r>
          </a:p>
        </p:txBody>
      </p:sp>
    </p:spTree>
    <p:extLst>
      <p:ext uri="{BB962C8B-B14F-4D97-AF65-F5344CB8AC3E}">
        <p14:creationId xmlns:p14="http://schemas.microsoft.com/office/powerpoint/2010/main" val="1625948239"/>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2"/>
            <a:ext cx="11655840"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1835410455"/>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17320802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1" baseline="0"/>
            </a:lvl1pPr>
          </a:lstStyle>
          <a:p>
            <a:r>
              <a:rPr lang="en-US" smtClean="0"/>
              <a:t>Click to edit Master title style</a:t>
            </a:r>
            <a:endParaRPr lang="en-US" dirty="0"/>
          </a:p>
        </p:txBody>
      </p:sp>
      <p:sp>
        <p:nvSpPr>
          <p:cNvPr id="3" name="TextBox 7"/>
          <p:cNvSpPr txBox="1"/>
          <p:nvPr/>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178"/>
            <a:r>
              <a:rPr lang="en-US" sz="1028"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567572780"/>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50"/>
            <a:ext cx="9860672" cy="899665"/>
          </a:xfrm>
        </p:spPr>
        <p:txBody>
          <a:bodyPr/>
          <a:lstStyle>
            <a:lvl1pPr marL="228722" indent="-228722">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
        <p:nvSpPr>
          <p:cNvPr id="5" name="TextBox 7"/>
          <p:cNvSpPr txBox="1"/>
          <p:nvPr/>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80268214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4"/>
            <a:ext cx="9860672" cy="899665"/>
          </a:xfrm>
        </p:spPr>
        <p:txBody>
          <a:bodyPr/>
          <a:lstStyle>
            <a:lvl1pPr marL="276954" indent="-276954">
              <a:tabLst>
                <a:tab pos="276954"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
        <p:nvSpPr>
          <p:cNvPr id="5" name="TextBox 7"/>
          <p:cNvSpPr txBox="1"/>
          <p:nvPr/>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361534688"/>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2" y="2383024"/>
            <a:ext cx="11653523"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p:txBody>
      </p:sp>
      <p:sp>
        <p:nvSpPr>
          <p:cNvPr id="4" name="Title 1"/>
          <p:cNvSpPr>
            <a:spLocks noGrp="1"/>
          </p:cNvSpPr>
          <p:nvPr>
            <p:ph type="title"/>
          </p:nvPr>
        </p:nvSpPr>
        <p:spPr>
          <a:xfrm>
            <a:off x="277021" y="1187622"/>
            <a:ext cx="11655840"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5" name="TextBox 7"/>
          <p:cNvSpPr txBox="1"/>
          <p:nvPr/>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449453524"/>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217195"/>
            <a:ext cx="5378548"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1099349891"/>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6"/>
            <a:ext cx="5378548"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1" b="1">
                <a:gradFill>
                  <a:gsLst>
                    <a:gs pos="13139">
                      <a:srgbClr val="FFFFFF"/>
                    </a:gs>
                    <a:gs pos="38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39304722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025467316"/>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18507880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lank Accent Color 2">
    <p:spTree>
      <p:nvGrpSpPr>
        <p:cNvPr id="1" name=""/>
        <p:cNvGrpSpPr/>
        <p:nvPr/>
      </p:nvGrpSpPr>
      <p:grpSpPr>
        <a:xfrm>
          <a:off x="0" y="0"/>
          <a:ext cx="0" cy="0"/>
          <a:chOff x="0" y="0"/>
          <a:chExt cx="0" cy="0"/>
        </a:xfrm>
      </p:grpSpPr>
      <p:sp>
        <p:nvSpPr>
          <p:cNvPr id="2" name="TextBox 7"/>
          <p:cNvSpPr txBox="1"/>
          <p:nvPr/>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smtClean="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08172265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smtClean="0">
                <a:gradFill>
                  <a:gsLst>
                    <a:gs pos="0">
                      <a:srgbClr val="505050">
                        <a:alpha val="50000"/>
                      </a:srgbClr>
                    </a:gs>
                    <a:gs pos="86000">
                      <a:srgbClr val="505050">
                        <a:alpha val="50000"/>
                      </a:srgbClr>
                    </a:gs>
                  </a:gsLst>
                  <a:lin ang="5400000" scaled="0"/>
                </a:gradFill>
              </a:rPr>
              <a:t>MICROSOFT CONFIDENTIAL – INTERNAL ONLY</a:t>
            </a:r>
          </a:p>
        </p:txBody>
      </p:sp>
    </p:spTree>
    <p:extLst>
      <p:ext uri="{BB962C8B-B14F-4D97-AF65-F5344CB8AC3E}">
        <p14:creationId xmlns:p14="http://schemas.microsoft.com/office/powerpoint/2010/main" val="9514386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6"/>
            <a:ext cx="11653522" cy="2089751"/>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441854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8880582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3" y="2075840"/>
            <a:ext cx="11653459"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9"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225"/>
            <a:endParaRPr lang="en-US" sz="1765">
              <a:solidFill>
                <a:srgbClr val="404040"/>
              </a:solidFill>
            </a:endParaRPr>
          </a:p>
        </p:txBody>
      </p:sp>
      <p:sp>
        <p:nvSpPr>
          <p:cNvPr id="6" name="Text Placeholder 2"/>
          <p:cNvSpPr>
            <a:spLocks noGrp="1"/>
          </p:cNvSpPr>
          <p:nvPr>
            <p:ph type="body" sz="quarter" idx="13" hasCustomPrompt="1"/>
          </p:nvPr>
        </p:nvSpPr>
        <p:spPr>
          <a:xfrm>
            <a:off x="269304" y="301618"/>
            <a:ext cx="3584143" cy="567015"/>
          </a:xfrm>
        </p:spPr>
        <p:txBody>
          <a:bodyPr lIns="182880" tIns="146304" rIns="182880" bIns="146304"/>
          <a:lstStyle>
            <a:lvl1pPr marL="0" indent="0">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9035608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2" y="6356352"/>
            <a:ext cx="2743200" cy="365125"/>
          </a:xfrm>
          <a:prstGeom prst="rect">
            <a:avLst/>
          </a:prstGeom>
        </p:spPr>
        <p:txBody>
          <a:bodyPr/>
          <a:lstStyle/>
          <a:p>
            <a:pPr defTabSz="914225"/>
            <a:fld id="{6ACB18F0-DF26-45CE-A95B-41AF64012CEA}" type="datetimeFigureOut">
              <a:rPr lang="en-US" smtClean="0">
                <a:solidFill>
                  <a:srgbClr val="FFFFFF"/>
                </a:solidFill>
              </a:rPr>
              <a:pPr defTabSz="914225"/>
              <a:t>12/3/2015</a:t>
            </a:fld>
            <a:endParaRPr lang="en-US">
              <a:solidFill>
                <a:srgbClr val="FFFFFF"/>
              </a:solidFill>
            </a:endParaRPr>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pPr defTabSz="914225"/>
            <a:endParaRPr lang="en-US">
              <a:solidFill>
                <a:srgbClr val="FFFFFF"/>
              </a:solidFill>
            </a:endParaRPr>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pPr defTabSz="914225"/>
            <a:fld id="{BA000595-9FA3-4385-96B3-634BC7316D14}" type="slidenum">
              <a:rPr lang="en-US" smtClean="0">
                <a:solidFill>
                  <a:srgbClr val="FFFFFF"/>
                </a:solidFill>
              </a:rPr>
              <a:pPr defTabSz="914225"/>
              <a:t>‹#›</a:t>
            </a:fld>
            <a:endParaRPr lang="en-US">
              <a:solidFill>
                <a:srgbClr val="FFFFFF"/>
              </a:solidFill>
            </a:endParaRPr>
          </a:p>
        </p:txBody>
      </p:sp>
      <p:sp>
        <p:nvSpPr>
          <p:cNvPr id="5" name="TextBox 4"/>
          <p:cNvSpPr txBox="1"/>
          <p:nvPr userDrawn="1"/>
        </p:nvSpPr>
        <p:spPr>
          <a:xfrm>
            <a:off x="0" y="6349042"/>
            <a:ext cx="286397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@AskTheData</a:t>
            </a:r>
          </a:p>
        </p:txBody>
      </p:sp>
    </p:spTree>
    <p:extLst>
      <p:ext uri="{BB962C8B-B14F-4D97-AF65-F5344CB8AC3E}">
        <p14:creationId xmlns:p14="http://schemas.microsoft.com/office/powerpoint/2010/main" val="92903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419464166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image" Target="../media/image1.png"/><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slideLayout" Target="../slideLayouts/slideLayout86.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31" Type="http://schemas.openxmlformats.org/officeDocument/2006/relationships/image" Target="../media/image1.png"/><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p:cNvPicPr>
            <a:picLocks noChangeAspect="1"/>
          </p:cNvPicPr>
          <p:nvPr userDrawn="1"/>
        </p:nvPicPr>
        <p:blipFill>
          <a:blip r:embed="rId29"/>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0851089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798" r:id="rId2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p:cNvPicPr>
            <a:picLocks noChangeAspect="1"/>
          </p:cNvPicPr>
          <p:nvPr userDrawn="1"/>
        </p:nvPicPr>
        <p:blipFill>
          <a:blip r:embed="rId28"/>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94844362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p:cNvPicPr>
            <a:picLocks noChangeAspect="1"/>
          </p:cNvPicPr>
          <p:nvPr userDrawn="1"/>
        </p:nvPicPr>
        <p:blipFill>
          <a:blip r:embed="rId6"/>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3053581502"/>
      </p:ext>
    </p:extLst>
  </p:cSld>
  <p:clrMap bg1="dk1" tx1="lt1" bg2="dk2" tx2="lt2" accent1="accent1" accent2="accent2" accent3="accent3" accent4="accent4" accent5="accent5" accent6="accent6" hlink="hlink" folHlink="folHlink"/>
  <p:sldLayoutIdLst>
    <p:sldLayoutId id="2147483715" r:id="rId1"/>
    <p:sldLayoutId id="2147483721" r:id="rId2"/>
    <p:sldLayoutId id="2147483723" r:id="rId3"/>
    <p:sldLayoutId id="2147483724" r:id="rId4"/>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p:nvPicPr>
        <p:blipFill>
          <a:blip r:embed="rId31"/>
          <a:stretch>
            <a:fillRect/>
          </a:stretch>
        </p:blipFill>
        <p:spPr>
          <a:xfrm rot="5400000">
            <a:off x="9302127" y="2991034"/>
            <a:ext cx="6858623" cy="876557"/>
          </a:xfrm>
          <a:prstGeom prst="rect">
            <a:avLst/>
          </a:prstGeom>
        </p:spPr>
      </p:pic>
    </p:spTree>
    <p:extLst>
      <p:ext uri="{BB962C8B-B14F-4D97-AF65-F5344CB8AC3E}">
        <p14:creationId xmlns:p14="http://schemas.microsoft.com/office/powerpoint/2010/main" val="4053140409"/>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794" r:id="rId26"/>
    <p:sldLayoutId id="2147483795" r:id="rId27"/>
    <p:sldLayoutId id="2147483796" r:id="rId28"/>
    <p:sldLayoutId id="2147483797" r:id="rId29"/>
  </p:sldLayoutIdLst>
  <p:transition>
    <p:fade/>
  </p:transition>
  <p:timing>
    <p:tnLst>
      <p:par>
        <p:cTn id="1" dur="indefinite" restart="never" nodeType="tmRoot"/>
      </p:par>
    </p:tnLst>
  </p:timing>
  <p:txStyles>
    <p:titleStyle>
      <a:lvl1pPr algn="l" defTabSz="914192"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68.xml"/><Relationship Id="rId6" Type="http://schemas.microsoft.com/office/2007/relationships/hdphoto" Target="../media/hdphoto2.wdp"/><Relationship Id="rId5" Type="http://schemas.openxmlformats.org/officeDocument/2006/relationships/image" Target="../media/image14.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10.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1.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32.emf"/></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8.xml"/><Relationship Id="rId6" Type="http://schemas.microsoft.com/office/2007/relationships/hdphoto" Target="../media/hdphoto2.wdp"/><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3.wdp"/><Relationship Id="rId2" Type="http://schemas.openxmlformats.org/officeDocument/2006/relationships/notesSlide" Target="../notesSlides/notesSlide5.xml"/><Relationship Id="rId1" Type="http://schemas.openxmlformats.org/officeDocument/2006/relationships/slideLayout" Target="../slideLayouts/slideLayout68.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a:t>
            </a:r>
            <a:r>
              <a:rPr lang="en-US" dirty="0"/>
              <a:t> </a:t>
            </a:r>
            <a:r>
              <a:rPr lang="en-US" dirty="0" smtClean="0"/>
              <a:t>and Containers</a:t>
            </a:r>
            <a:endParaRPr lang="en-US" dirty="0"/>
          </a:p>
        </p:txBody>
      </p:sp>
      <p:sp>
        <p:nvSpPr>
          <p:cNvPr id="3" name="Subtitle 2"/>
          <p:cNvSpPr>
            <a:spLocks noGrp="1"/>
          </p:cNvSpPr>
          <p:nvPr>
            <p:ph type="subTitle" idx="1"/>
          </p:nvPr>
        </p:nvSpPr>
        <p:spPr/>
        <p:txBody>
          <a:bodyPr/>
          <a:lstStyle/>
          <a:p>
            <a:r>
              <a:rPr lang="en-US" dirty="0" smtClean="0"/>
              <a:t>Andrew Moll</a:t>
            </a:r>
          </a:p>
          <a:p>
            <a:r>
              <a:rPr lang="en-US" dirty="0" smtClean="0"/>
              <a:t>@AskTheData</a:t>
            </a:r>
            <a:endParaRPr lang="en-US" dirty="0"/>
          </a:p>
        </p:txBody>
      </p:sp>
    </p:spTree>
    <p:extLst>
      <p:ext uri="{BB962C8B-B14F-4D97-AF65-F5344CB8AC3E}">
        <p14:creationId xmlns:p14="http://schemas.microsoft.com/office/powerpoint/2010/main" val="883628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 Deployment options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106" y="4669627"/>
            <a:ext cx="7619611" cy="1937422"/>
          </a:xfrm>
          <a:prstGeom prst="rect">
            <a:avLst/>
          </a:prstGeom>
        </p:spPr>
      </p:pic>
      <p:sp>
        <p:nvSpPr>
          <p:cNvPr id="5" name="Rectangle 4"/>
          <p:cNvSpPr/>
          <p:nvPr/>
        </p:nvSpPr>
        <p:spPr bwMode="auto">
          <a:xfrm>
            <a:off x="3048106" y="3973043"/>
            <a:ext cx="7608836" cy="651190"/>
          </a:xfrm>
          <a:prstGeom prst="rect">
            <a:avLst/>
          </a:prstGeom>
          <a:solidFill>
            <a:schemeClr val="tx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defTabSz="914030" fontAlgn="base">
              <a:spcBef>
                <a:spcPct val="0"/>
              </a:spcBef>
              <a:spcAft>
                <a:spcPct val="0"/>
              </a:spcAft>
            </a:pPr>
            <a:r>
              <a:rPr lang="en-US" sz="1961" dirty="0">
                <a:gradFill>
                  <a:gsLst>
                    <a:gs pos="16814">
                      <a:srgbClr val="FFFFFF"/>
                    </a:gs>
                    <a:gs pos="46000">
                      <a:srgbClr val="FFFFFF"/>
                    </a:gs>
                  </a:gsLst>
                  <a:lin ang="5400000" scaled="0"/>
                </a:gradFill>
              </a:rPr>
              <a:t>                    Operating System</a:t>
            </a:r>
          </a:p>
        </p:txBody>
      </p:sp>
      <p:sp>
        <p:nvSpPr>
          <p:cNvPr id="6" name="Rectangle 5"/>
          <p:cNvSpPr/>
          <p:nvPr/>
        </p:nvSpPr>
        <p:spPr bwMode="auto">
          <a:xfrm>
            <a:off x="3048106" y="2599543"/>
            <a:ext cx="3498299" cy="542870"/>
          </a:xfrm>
          <a:prstGeom prst="rect">
            <a:avLst/>
          </a:prstGeom>
          <a:solidFill>
            <a:schemeClr val="tx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b" anchorCtr="0" compatLnSpc="1">
            <a:prstTxWarp prst="textNoShape">
              <a:avLst/>
            </a:prstTxWarp>
          </a:bodyPr>
          <a:lstStyle/>
          <a:p>
            <a:pPr algn="ctr" defTabSz="914030" fontAlgn="base">
              <a:spcBef>
                <a:spcPct val="0"/>
              </a:spcBef>
              <a:spcAft>
                <a:spcPct val="0"/>
              </a:spcAft>
            </a:pPr>
            <a:r>
              <a:rPr lang="en-US" sz="1372" dirty="0">
                <a:gradFill>
                  <a:gsLst>
                    <a:gs pos="16814">
                      <a:srgbClr val="FFFFFF"/>
                    </a:gs>
                    <a:gs pos="46000">
                      <a:srgbClr val="FFFFFF"/>
                    </a:gs>
                  </a:gsLst>
                  <a:lin ang="5400000" scaled="0"/>
                </a:gradFill>
              </a:rPr>
              <a:t>Operating System</a:t>
            </a:r>
          </a:p>
        </p:txBody>
      </p:sp>
      <p:grpSp>
        <p:nvGrpSpPr>
          <p:cNvPr id="7" name="Group 6"/>
          <p:cNvGrpSpPr/>
          <p:nvPr/>
        </p:nvGrpSpPr>
        <p:grpSpPr>
          <a:xfrm>
            <a:off x="3122809" y="2270987"/>
            <a:ext cx="896424" cy="497917"/>
            <a:chOff x="1516427" y="2671236"/>
            <a:chExt cx="914399" cy="507901"/>
          </a:xfrm>
        </p:grpSpPr>
        <p:pic>
          <p:nvPicPr>
            <p:cNvPr id="8" name="Picture 7"/>
            <p:cNvPicPr>
              <a:picLocks noChangeAspect="1"/>
            </p:cNvPicPr>
            <p:nvPr/>
          </p:nvPicPr>
          <p:blipFill>
            <a:blip r:embed="rId4"/>
            <a:stretch>
              <a:fillRect/>
            </a:stretch>
          </p:blipFill>
          <p:spPr>
            <a:xfrm>
              <a:off x="1516427" y="2671236"/>
              <a:ext cx="914399" cy="507901"/>
            </a:xfrm>
            <a:prstGeom prst="rect">
              <a:avLst/>
            </a:prstGeom>
          </p:spPr>
        </p:pic>
        <p:pic>
          <p:nvPicPr>
            <p:cNvPr id="9" name="Picture 8" descr="\\MAGNUM\Projects\Microsoft\Cloud Power FY12\Design\ICONS_PNG\Application.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8106" y="3177229"/>
            <a:ext cx="3507057" cy="806481"/>
          </a:xfrm>
          <a:prstGeom prst="rect">
            <a:avLst/>
          </a:prstGeom>
        </p:spPr>
      </p:pic>
      <p:grpSp>
        <p:nvGrpSpPr>
          <p:cNvPr id="11" name="Group 10"/>
          <p:cNvGrpSpPr/>
          <p:nvPr/>
        </p:nvGrpSpPr>
        <p:grpSpPr>
          <a:xfrm>
            <a:off x="4333698" y="2263661"/>
            <a:ext cx="896424" cy="497917"/>
            <a:chOff x="1516427" y="2671236"/>
            <a:chExt cx="914399" cy="507901"/>
          </a:xfrm>
        </p:grpSpPr>
        <p:pic>
          <p:nvPicPr>
            <p:cNvPr id="12" name="Picture 11"/>
            <p:cNvPicPr>
              <a:picLocks noChangeAspect="1"/>
            </p:cNvPicPr>
            <p:nvPr/>
          </p:nvPicPr>
          <p:blipFill>
            <a:blip r:embed="rId4"/>
            <a:stretch>
              <a:fillRect/>
            </a:stretch>
          </p:blipFill>
          <p:spPr>
            <a:xfrm>
              <a:off x="1516427" y="2671236"/>
              <a:ext cx="914399" cy="507901"/>
            </a:xfrm>
            <a:prstGeom prst="rect">
              <a:avLst/>
            </a:prstGeom>
          </p:spPr>
        </p:pic>
        <p:pic>
          <p:nvPicPr>
            <p:cNvPr id="13" name="Picture 12" descr="\\MAGNUM\Projects\Microsoft\Cloud Power FY12\Design\ICONS_PNG\Application.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14" name="Group 13"/>
          <p:cNvGrpSpPr/>
          <p:nvPr/>
        </p:nvGrpSpPr>
        <p:grpSpPr>
          <a:xfrm>
            <a:off x="5587976" y="2270987"/>
            <a:ext cx="896424" cy="497917"/>
            <a:chOff x="1516427" y="2671236"/>
            <a:chExt cx="914399" cy="507901"/>
          </a:xfrm>
        </p:grpSpPr>
        <p:pic>
          <p:nvPicPr>
            <p:cNvPr id="15" name="Picture 14"/>
            <p:cNvPicPr>
              <a:picLocks noChangeAspect="1"/>
            </p:cNvPicPr>
            <p:nvPr/>
          </p:nvPicPr>
          <p:blipFill>
            <a:blip r:embed="rId4"/>
            <a:stretch>
              <a:fillRect/>
            </a:stretch>
          </p:blipFill>
          <p:spPr>
            <a:xfrm>
              <a:off x="1516427" y="2671236"/>
              <a:ext cx="914399" cy="507901"/>
            </a:xfrm>
            <a:prstGeom prst="rect">
              <a:avLst/>
            </a:prstGeom>
          </p:spPr>
        </p:pic>
        <p:pic>
          <p:nvPicPr>
            <p:cNvPr id="16" name="Picture 15" descr="\\MAGNUM\Projects\Microsoft\Cloud Power FY12\Design\ICONS_PNG\Application.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17" name="Group 16"/>
          <p:cNvGrpSpPr/>
          <p:nvPr/>
        </p:nvGrpSpPr>
        <p:grpSpPr>
          <a:xfrm>
            <a:off x="6783209" y="3677373"/>
            <a:ext cx="896424" cy="497917"/>
            <a:chOff x="1516427" y="2671236"/>
            <a:chExt cx="914399" cy="507901"/>
          </a:xfrm>
        </p:grpSpPr>
        <p:pic>
          <p:nvPicPr>
            <p:cNvPr id="18" name="Picture 17"/>
            <p:cNvPicPr>
              <a:picLocks noChangeAspect="1"/>
            </p:cNvPicPr>
            <p:nvPr/>
          </p:nvPicPr>
          <p:blipFill>
            <a:blip r:embed="rId4"/>
            <a:stretch>
              <a:fillRect/>
            </a:stretch>
          </p:blipFill>
          <p:spPr>
            <a:xfrm>
              <a:off x="1516427" y="2671236"/>
              <a:ext cx="914399" cy="507901"/>
            </a:xfrm>
            <a:prstGeom prst="rect">
              <a:avLst/>
            </a:prstGeom>
          </p:spPr>
        </p:pic>
        <p:pic>
          <p:nvPicPr>
            <p:cNvPr id="19" name="Picture 18" descr="\\MAGNUM\Projects\Microsoft\Cloud Power FY12\Design\ICONS_PNG\Application.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20" name="Group 19"/>
          <p:cNvGrpSpPr/>
          <p:nvPr/>
        </p:nvGrpSpPr>
        <p:grpSpPr>
          <a:xfrm>
            <a:off x="7754336" y="3670047"/>
            <a:ext cx="896424" cy="497917"/>
            <a:chOff x="1516427" y="2671236"/>
            <a:chExt cx="914399" cy="507901"/>
          </a:xfrm>
        </p:grpSpPr>
        <p:pic>
          <p:nvPicPr>
            <p:cNvPr id="21" name="Picture 20"/>
            <p:cNvPicPr>
              <a:picLocks noChangeAspect="1"/>
            </p:cNvPicPr>
            <p:nvPr/>
          </p:nvPicPr>
          <p:blipFill>
            <a:blip r:embed="rId4"/>
            <a:stretch>
              <a:fillRect/>
            </a:stretch>
          </p:blipFill>
          <p:spPr>
            <a:xfrm>
              <a:off x="1516427" y="2671236"/>
              <a:ext cx="914399" cy="507901"/>
            </a:xfrm>
            <a:prstGeom prst="rect">
              <a:avLst/>
            </a:prstGeom>
          </p:spPr>
        </p:pic>
        <p:pic>
          <p:nvPicPr>
            <p:cNvPr id="22" name="Picture 21" descr="\\MAGNUM\Projects\Microsoft\Cloud Power FY12\Design\ICONS_PNG\Application.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23" name="Group 22"/>
          <p:cNvGrpSpPr/>
          <p:nvPr/>
        </p:nvGrpSpPr>
        <p:grpSpPr>
          <a:xfrm>
            <a:off x="8725464" y="3677373"/>
            <a:ext cx="896424" cy="497917"/>
            <a:chOff x="1516427" y="2671236"/>
            <a:chExt cx="914399" cy="507901"/>
          </a:xfrm>
        </p:grpSpPr>
        <p:pic>
          <p:nvPicPr>
            <p:cNvPr id="24" name="Picture 23"/>
            <p:cNvPicPr>
              <a:picLocks noChangeAspect="1"/>
            </p:cNvPicPr>
            <p:nvPr/>
          </p:nvPicPr>
          <p:blipFill>
            <a:blip r:embed="rId4"/>
            <a:stretch>
              <a:fillRect/>
            </a:stretch>
          </p:blipFill>
          <p:spPr>
            <a:xfrm>
              <a:off x="1516427" y="2671236"/>
              <a:ext cx="914399" cy="507901"/>
            </a:xfrm>
            <a:prstGeom prst="rect">
              <a:avLst/>
            </a:prstGeom>
          </p:spPr>
        </p:pic>
        <p:pic>
          <p:nvPicPr>
            <p:cNvPr id="25" name="Picture 24" descr="\\MAGNUM\Projects\Microsoft\Cloud Power FY12\Design\ICONS_PNG\Application.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26" name="Group 25"/>
          <p:cNvGrpSpPr/>
          <p:nvPr/>
        </p:nvGrpSpPr>
        <p:grpSpPr>
          <a:xfrm>
            <a:off x="9696591" y="3678104"/>
            <a:ext cx="896424" cy="497917"/>
            <a:chOff x="1516427" y="2671236"/>
            <a:chExt cx="914399" cy="507901"/>
          </a:xfrm>
        </p:grpSpPr>
        <p:pic>
          <p:nvPicPr>
            <p:cNvPr id="27" name="Picture 26"/>
            <p:cNvPicPr>
              <a:picLocks noChangeAspect="1"/>
            </p:cNvPicPr>
            <p:nvPr/>
          </p:nvPicPr>
          <p:blipFill>
            <a:blip r:embed="rId4"/>
            <a:stretch>
              <a:fillRect/>
            </a:stretch>
          </p:blipFill>
          <p:spPr>
            <a:xfrm>
              <a:off x="1516427" y="2671236"/>
              <a:ext cx="914399" cy="507901"/>
            </a:xfrm>
            <a:prstGeom prst="rect">
              <a:avLst/>
            </a:prstGeom>
          </p:spPr>
        </p:pic>
        <p:pic>
          <p:nvPicPr>
            <p:cNvPr id="28" name="Picture 27" descr="\\MAGNUM\Projects\Microsoft\Cloud Power FY12\Design\ICONS_PNG\Application.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sp>
        <p:nvSpPr>
          <p:cNvPr id="30" name="Rectangle 29"/>
          <p:cNvSpPr/>
          <p:nvPr/>
        </p:nvSpPr>
        <p:spPr bwMode="auto">
          <a:xfrm flipV="1">
            <a:off x="8725464" y="4205902"/>
            <a:ext cx="1929070" cy="44820"/>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32" name="Rectangle 31"/>
          <p:cNvSpPr/>
          <p:nvPr/>
        </p:nvSpPr>
        <p:spPr bwMode="auto">
          <a:xfrm>
            <a:off x="5544587" y="2804000"/>
            <a:ext cx="1001817" cy="44820"/>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33" name="TextBox 32"/>
          <p:cNvSpPr txBox="1"/>
          <p:nvPr/>
        </p:nvSpPr>
        <p:spPr>
          <a:xfrm>
            <a:off x="896794" y="5651522"/>
            <a:ext cx="2097123" cy="561211"/>
          </a:xfrm>
          <a:prstGeom prst="rect">
            <a:avLst/>
          </a:prstGeom>
          <a:noFill/>
        </p:spPr>
        <p:txBody>
          <a:bodyPr wrap="none" lIns="179285" tIns="143428" rIns="179285" bIns="143428" rtlCol="0">
            <a:spAutoFit/>
          </a:bodyPr>
          <a:lstStyle/>
          <a:p>
            <a:pPr defTabSz="914367">
              <a:lnSpc>
                <a:spcPct val="90000"/>
              </a:lnSpc>
              <a:spcAft>
                <a:spcPts val="588"/>
              </a:spcAft>
            </a:pPr>
            <a:r>
              <a:rPr lang="en-US" sz="1961" dirty="0">
                <a:gradFill>
                  <a:gsLst>
                    <a:gs pos="2917">
                      <a:srgbClr val="FFFFFF"/>
                    </a:gs>
                    <a:gs pos="30000">
                      <a:srgbClr val="FFFFFF"/>
                    </a:gs>
                  </a:gsLst>
                  <a:lin ang="5400000" scaled="0"/>
                </a:gradFill>
              </a:rPr>
              <a:t>Physical System</a:t>
            </a:r>
          </a:p>
        </p:txBody>
      </p:sp>
      <p:sp>
        <p:nvSpPr>
          <p:cNvPr id="34" name="TextBox 33"/>
          <p:cNvSpPr txBox="1"/>
          <p:nvPr/>
        </p:nvSpPr>
        <p:spPr>
          <a:xfrm>
            <a:off x="2214603" y="3297027"/>
            <a:ext cx="743944" cy="561211"/>
          </a:xfrm>
          <a:prstGeom prst="rect">
            <a:avLst/>
          </a:prstGeom>
          <a:noFill/>
        </p:spPr>
        <p:txBody>
          <a:bodyPr wrap="none" lIns="179285" tIns="143428" rIns="179285" bIns="143428" rtlCol="0">
            <a:spAutoFit/>
          </a:bodyPr>
          <a:lstStyle/>
          <a:p>
            <a:pPr defTabSz="914367">
              <a:lnSpc>
                <a:spcPct val="90000"/>
              </a:lnSpc>
              <a:spcAft>
                <a:spcPts val="588"/>
              </a:spcAft>
            </a:pPr>
            <a:r>
              <a:rPr lang="en-US" sz="1961" dirty="0">
                <a:gradFill>
                  <a:gsLst>
                    <a:gs pos="2917">
                      <a:srgbClr val="FFFFFF"/>
                    </a:gs>
                    <a:gs pos="30000">
                      <a:srgbClr val="FFFFFF"/>
                    </a:gs>
                  </a:gsLst>
                  <a:lin ang="5400000" scaled="0"/>
                </a:gradFill>
              </a:rPr>
              <a:t>VM</a:t>
            </a:r>
          </a:p>
        </p:txBody>
      </p:sp>
      <p:sp>
        <p:nvSpPr>
          <p:cNvPr id="35" name="TextBox 34"/>
          <p:cNvSpPr txBox="1"/>
          <p:nvPr/>
        </p:nvSpPr>
        <p:spPr>
          <a:xfrm>
            <a:off x="1524284" y="2287609"/>
            <a:ext cx="1444829" cy="561211"/>
          </a:xfrm>
          <a:prstGeom prst="rect">
            <a:avLst/>
          </a:prstGeom>
          <a:noFill/>
        </p:spPr>
        <p:txBody>
          <a:bodyPr wrap="none" lIns="179285" tIns="143428" rIns="179285" bIns="143428" rtlCol="0">
            <a:spAutoFit/>
          </a:bodyPr>
          <a:lstStyle/>
          <a:p>
            <a:pPr defTabSz="914367">
              <a:lnSpc>
                <a:spcPct val="90000"/>
              </a:lnSpc>
              <a:spcAft>
                <a:spcPts val="588"/>
              </a:spcAft>
            </a:pPr>
            <a:r>
              <a:rPr lang="en-US" sz="1961" dirty="0">
                <a:gradFill>
                  <a:gsLst>
                    <a:gs pos="2917">
                      <a:srgbClr val="FFFFFF"/>
                    </a:gs>
                    <a:gs pos="30000">
                      <a:srgbClr val="FFFFFF"/>
                    </a:gs>
                  </a:gsLst>
                  <a:lin ang="5400000" scaled="0"/>
                </a:gradFill>
              </a:rPr>
              <a:t>Container</a:t>
            </a:r>
          </a:p>
        </p:txBody>
      </p:sp>
    </p:spTree>
    <p:extLst>
      <p:ext uri="{BB962C8B-B14F-4D97-AF65-F5344CB8AC3E}">
        <p14:creationId xmlns:p14="http://schemas.microsoft.com/office/powerpoint/2010/main" val="3531122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0" grpId="0" animBg="1"/>
      <p:bldP spid="32" grpId="0" animBg="1"/>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048" y="3048"/>
            <a:ext cx="6885432" cy="6885432"/>
          </a:xfrm>
          <a:prstGeom prst="rect">
            <a:avLst/>
          </a:prstGeom>
        </p:spPr>
      </p:pic>
    </p:spTree>
    <p:extLst>
      <p:ext uri="{BB962C8B-B14F-4D97-AF65-F5344CB8AC3E}">
        <p14:creationId xmlns:p14="http://schemas.microsoft.com/office/powerpoint/2010/main" val="333347499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4034245" y="1546529"/>
            <a:ext cx="4760204" cy="4728828"/>
          </a:xfrm>
          <a:prstGeom prst="rect">
            <a:avLst/>
          </a:prstGeom>
        </p:spPr>
      </p:pic>
      <p:pic>
        <p:nvPicPr>
          <p:cNvPr id="22" name="Picture 21"/>
          <p:cNvPicPr>
            <a:picLocks noChangeAspect="1"/>
          </p:cNvPicPr>
          <p:nvPr/>
        </p:nvPicPr>
        <p:blipFill>
          <a:blip r:embed="rId4"/>
          <a:stretch>
            <a:fillRect/>
          </a:stretch>
        </p:blipFill>
        <p:spPr>
          <a:xfrm>
            <a:off x="1345001" y="2174019"/>
            <a:ext cx="2041865" cy="3316736"/>
          </a:xfrm>
          <a:prstGeom prst="rect">
            <a:avLst/>
          </a:prstGeom>
        </p:spPr>
      </p:pic>
      <p:sp>
        <p:nvSpPr>
          <p:cNvPr id="54" name="Title 1"/>
          <p:cNvSpPr>
            <a:spLocks noGrp="1"/>
          </p:cNvSpPr>
          <p:nvPr>
            <p:ph type="title"/>
          </p:nvPr>
        </p:nvSpPr>
        <p:spPr>
          <a:xfrm>
            <a:off x="269241" y="289957"/>
            <a:ext cx="11655840" cy="899537"/>
          </a:xfrm>
        </p:spPr>
        <p:txBody>
          <a:bodyPr>
            <a:noAutofit/>
          </a:bodyPr>
          <a:lstStyle/>
          <a:p>
            <a:r>
              <a:rPr lang="en-US" dirty="0" smtClean="0"/>
              <a:t>Containers In The Bigger Picture…</a:t>
            </a:r>
            <a:endParaRPr lang="en-US" sz="4705" dirty="0"/>
          </a:p>
        </p:txBody>
      </p:sp>
      <p:pic>
        <p:nvPicPr>
          <p:cNvPr id="55" name="Picture 54"/>
          <p:cNvPicPr>
            <a:picLocks noChangeAspect="1"/>
          </p:cNvPicPr>
          <p:nvPr/>
        </p:nvPicPr>
        <p:blipFill>
          <a:blip r:embed="rId5"/>
          <a:stretch>
            <a:fillRect/>
          </a:stretch>
        </p:blipFill>
        <p:spPr>
          <a:xfrm>
            <a:off x="9864082" y="482328"/>
            <a:ext cx="1387635" cy="1131790"/>
          </a:xfrm>
          <a:prstGeom prst="rect">
            <a:avLst/>
          </a:prstGeom>
        </p:spPr>
      </p:pic>
      <p:pic>
        <p:nvPicPr>
          <p:cNvPr id="24" name="Picture 23"/>
          <p:cNvPicPr>
            <a:picLocks noChangeAspect="1"/>
          </p:cNvPicPr>
          <p:nvPr/>
        </p:nvPicPr>
        <p:blipFill>
          <a:blip r:embed="rId6"/>
          <a:stretch>
            <a:fillRect/>
          </a:stretch>
        </p:blipFill>
        <p:spPr>
          <a:xfrm rot="16200000">
            <a:off x="7963383" y="3205732"/>
            <a:ext cx="3904771" cy="1503895"/>
          </a:xfrm>
          <a:prstGeom prst="rect">
            <a:avLst/>
          </a:prstGeom>
        </p:spPr>
      </p:pic>
    </p:spTree>
    <p:extLst>
      <p:ext uri="{BB962C8B-B14F-4D97-AF65-F5344CB8AC3E}">
        <p14:creationId xmlns:p14="http://schemas.microsoft.com/office/powerpoint/2010/main" val="34248412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Windows</a:t>
            </a:r>
            <a:r>
              <a:rPr lang="en-US" sz="4705" dirty="0"/>
              <a:t> Container Management</a:t>
            </a:r>
          </a:p>
        </p:txBody>
      </p:sp>
      <p:sp>
        <p:nvSpPr>
          <p:cNvPr id="3" name="Content Placeholder 2"/>
          <p:cNvSpPr txBox="1">
            <a:spLocks/>
          </p:cNvSpPr>
          <p:nvPr/>
        </p:nvSpPr>
        <p:spPr>
          <a:xfrm>
            <a:off x="838946" y="1825852"/>
            <a:ext cx="4450281" cy="43507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137" dirty="0"/>
              <a:t>PowerShell</a:t>
            </a:r>
          </a:p>
          <a:p>
            <a:pPr lvl="1"/>
            <a:r>
              <a:rPr lang="en-US" sz="2353" dirty="0"/>
              <a:t>In-box management</a:t>
            </a:r>
          </a:p>
          <a:p>
            <a:pPr lvl="1"/>
            <a:r>
              <a:rPr lang="en-US" sz="2353" dirty="0"/>
              <a:t>Local</a:t>
            </a:r>
          </a:p>
          <a:p>
            <a:pPr lvl="1"/>
            <a:r>
              <a:rPr lang="en-US" sz="2353" dirty="0"/>
              <a:t>Highly automatable</a:t>
            </a:r>
          </a:p>
          <a:p>
            <a:pPr lvl="1"/>
            <a:r>
              <a:rPr lang="en-US" sz="2353" dirty="0"/>
              <a:t>Similar to VM cmdlets</a:t>
            </a:r>
          </a:p>
          <a:p>
            <a:r>
              <a:rPr lang="en-US" sz="3137" dirty="0"/>
              <a:t>Docker</a:t>
            </a:r>
            <a:endParaRPr lang="en-US" dirty="0"/>
          </a:p>
          <a:p>
            <a:pPr lvl="1"/>
            <a:r>
              <a:rPr lang="en-US" sz="2408" dirty="0"/>
              <a:t>Separate Download</a:t>
            </a:r>
          </a:p>
          <a:p>
            <a:pPr lvl="1"/>
            <a:r>
              <a:rPr lang="en-US" sz="2408" dirty="0"/>
              <a:t>Local</a:t>
            </a:r>
          </a:p>
          <a:p>
            <a:pPr lvl="1"/>
            <a:r>
              <a:rPr lang="en-US" sz="2408" dirty="0"/>
              <a:t>Central Repository</a:t>
            </a:r>
          </a:p>
          <a:p>
            <a:pPr lvl="1"/>
            <a:r>
              <a:rPr lang="en-US" sz="2408" dirty="0"/>
              <a:t>Customers that are familiar with Docker</a:t>
            </a:r>
          </a:p>
          <a:p>
            <a:endParaRPr lang="en-US" dirty="0"/>
          </a:p>
          <a:p>
            <a:endParaRPr lang="en-US" dirty="0"/>
          </a:p>
          <a:p>
            <a:pPr lvl="1"/>
            <a:endParaRPr lang="en-US" dirty="0"/>
          </a:p>
        </p:txBody>
      </p:sp>
      <p:pic>
        <p:nvPicPr>
          <p:cNvPr id="4" name="Picture 3"/>
          <p:cNvPicPr>
            <a:picLocks noChangeAspect="1"/>
          </p:cNvPicPr>
          <p:nvPr/>
        </p:nvPicPr>
        <p:blipFill>
          <a:blip r:embed="rId3"/>
          <a:stretch>
            <a:fillRect/>
          </a:stretch>
        </p:blipFill>
        <p:spPr>
          <a:xfrm>
            <a:off x="9864082" y="482328"/>
            <a:ext cx="1387635" cy="1131790"/>
          </a:xfrm>
          <a:prstGeom prst="rect">
            <a:avLst/>
          </a:prstGeom>
        </p:spPr>
      </p:pic>
      <p:pic>
        <p:nvPicPr>
          <p:cNvPr id="5" name="Picture 4"/>
          <p:cNvPicPr>
            <a:picLocks noChangeAspect="1"/>
          </p:cNvPicPr>
          <p:nvPr/>
        </p:nvPicPr>
        <p:blipFill>
          <a:blip r:embed="rId4"/>
          <a:stretch>
            <a:fillRect/>
          </a:stretch>
        </p:blipFill>
        <p:spPr>
          <a:xfrm>
            <a:off x="5468510" y="2373543"/>
            <a:ext cx="6159081" cy="3047811"/>
          </a:xfrm>
          <a:prstGeom prst="rect">
            <a:avLst/>
          </a:prstGeom>
          <a:ln>
            <a:solidFill>
              <a:schemeClr val="accent6"/>
            </a:solidFill>
          </a:ln>
        </p:spPr>
      </p:pic>
    </p:spTree>
    <p:extLst>
      <p:ext uri="{BB962C8B-B14F-4D97-AF65-F5344CB8AC3E}">
        <p14:creationId xmlns:p14="http://schemas.microsoft.com/office/powerpoint/2010/main" val="292296700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37353074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Windows</a:t>
            </a:r>
            <a:r>
              <a:rPr lang="en-US" sz="4705" dirty="0"/>
              <a:t> Container OS</a:t>
            </a:r>
          </a:p>
        </p:txBody>
      </p:sp>
      <p:sp>
        <p:nvSpPr>
          <p:cNvPr id="3" name="Content Placeholder 2"/>
          <p:cNvSpPr txBox="1">
            <a:spLocks/>
          </p:cNvSpPr>
          <p:nvPr/>
        </p:nvSpPr>
        <p:spPr>
          <a:xfrm>
            <a:off x="838946" y="1825852"/>
            <a:ext cx="10514108" cy="43507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137" dirty="0" err="1"/>
              <a:t>WindowsServerCore</a:t>
            </a:r>
            <a:endParaRPr lang="en-US" sz="3137" dirty="0"/>
          </a:p>
          <a:p>
            <a:pPr lvl="1"/>
            <a:r>
              <a:rPr lang="en-US" sz="2353" dirty="0"/>
              <a:t>Highly compatible</a:t>
            </a:r>
          </a:p>
          <a:p>
            <a:pPr lvl="1"/>
            <a:r>
              <a:rPr lang="en-US" sz="2353" dirty="0"/>
              <a:t>Existing Windows Server (Core) applications</a:t>
            </a:r>
          </a:p>
          <a:p>
            <a:pPr lvl="1"/>
            <a:endParaRPr lang="en-US" sz="2353" dirty="0"/>
          </a:p>
          <a:p>
            <a:r>
              <a:rPr lang="en-US" sz="3137" dirty="0" err="1"/>
              <a:t>NanoServer</a:t>
            </a:r>
            <a:endParaRPr lang="en-US" dirty="0"/>
          </a:p>
          <a:p>
            <a:pPr lvl="1"/>
            <a:r>
              <a:rPr lang="en-US" sz="2408" dirty="0"/>
              <a:t>Optimized for high density</a:t>
            </a:r>
          </a:p>
          <a:p>
            <a:pPr lvl="1"/>
            <a:r>
              <a:rPr lang="en-US" sz="2408" dirty="0"/>
              <a:t>“Born in the cloud” applications</a:t>
            </a:r>
          </a:p>
          <a:p>
            <a:pPr lvl="1"/>
            <a:r>
              <a:rPr lang="en-US" sz="2408" dirty="0"/>
              <a:t>Distributed applications</a:t>
            </a:r>
          </a:p>
          <a:p>
            <a:endParaRPr lang="en-US" dirty="0"/>
          </a:p>
          <a:p>
            <a:endParaRPr lang="en-US" dirty="0"/>
          </a:p>
          <a:p>
            <a:pPr lvl="1"/>
            <a:endParaRPr lang="en-US" dirty="0"/>
          </a:p>
        </p:txBody>
      </p:sp>
      <p:pic>
        <p:nvPicPr>
          <p:cNvPr id="4" name="Picture 3"/>
          <p:cNvPicPr>
            <a:picLocks noChangeAspect="1"/>
          </p:cNvPicPr>
          <p:nvPr/>
        </p:nvPicPr>
        <p:blipFill>
          <a:blip r:embed="rId3"/>
          <a:stretch>
            <a:fillRect/>
          </a:stretch>
        </p:blipFill>
        <p:spPr>
          <a:xfrm>
            <a:off x="9864082" y="482328"/>
            <a:ext cx="1387635" cy="1131790"/>
          </a:xfrm>
          <a:prstGeom prst="rect">
            <a:avLst/>
          </a:prstGeom>
        </p:spPr>
      </p:pic>
    </p:spTree>
    <p:extLst>
      <p:ext uri="{BB962C8B-B14F-4D97-AF65-F5344CB8AC3E}">
        <p14:creationId xmlns:p14="http://schemas.microsoft.com/office/powerpoint/2010/main" val="12396574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Nano Servers</a:t>
            </a:r>
            <a:endParaRPr lang="en-US" dirty="0"/>
          </a:p>
        </p:txBody>
      </p:sp>
    </p:spTree>
    <p:extLst>
      <p:ext uri="{BB962C8B-B14F-4D97-AF65-F5344CB8AC3E}">
        <p14:creationId xmlns:p14="http://schemas.microsoft.com/office/powerpoint/2010/main" val="332924607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69239" y="1189495"/>
            <a:ext cx="11653523" cy="3391404"/>
          </a:xfrm>
        </p:spPr>
        <p:txBody>
          <a:bodyPr/>
          <a:lstStyle/>
          <a:p>
            <a:r>
              <a:rPr lang="en-US" dirty="0" smtClean="0"/>
              <a:t>A new headless, 64-bit only, deployment </a:t>
            </a:r>
            <a:br>
              <a:rPr lang="en-US" dirty="0" smtClean="0"/>
            </a:br>
            <a:r>
              <a:rPr lang="en-US" dirty="0" smtClean="0"/>
              <a:t>option for Windows Server</a:t>
            </a:r>
          </a:p>
          <a:p>
            <a:r>
              <a:rPr lang="en-US" dirty="0" smtClean="0"/>
              <a:t>Deep refactoring focused on </a:t>
            </a:r>
          </a:p>
          <a:p>
            <a:pPr lvl="1"/>
            <a:r>
              <a:rPr lang="en-US" dirty="0" smtClean="0"/>
              <a:t>CloudOS infrastructure</a:t>
            </a:r>
          </a:p>
          <a:p>
            <a:pPr lvl="1"/>
            <a:r>
              <a:rPr lang="en-US" dirty="0" smtClean="0"/>
              <a:t>Born-in-the-cloud applications</a:t>
            </a:r>
          </a:p>
          <a:p>
            <a:endParaRPr lang="en-US" dirty="0"/>
          </a:p>
        </p:txBody>
      </p:sp>
      <p:sp>
        <p:nvSpPr>
          <p:cNvPr id="2" name="Title 1"/>
          <p:cNvSpPr>
            <a:spLocks noGrp="1"/>
          </p:cNvSpPr>
          <p:nvPr>
            <p:ph type="title"/>
          </p:nvPr>
        </p:nvSpPr>
        <p:spPr/>
        <p:txBody>
          <a:bodyPr/>
          <a:lstStyle/>
          <a:p>
            <a:r>
              <a:rPr lang="en-US" sz="4705" dirty="0" err="1"/>
              <a:t>Nano</a:t>
            </a:r>
            <a:r>
              <a:rPr lang="en-US" sz="4705" dirty="0"/>
              <a:t> Server - Next Step in Our Cloud Journey</a:t>
            </a:r>
          </a:p>
        </p:txBody>
      </p:sp>
      <p:pic>
        <p:nvPicPr>
          <p:cNvPr id="5" name="Picture 4"/>
          <p:cNvPicPr>
            <a:picLocks noChangeAspect="1"/>
          </p:cNvPicPr>
          <p:nvPr/>
        </p:nvPicPr>
        <p:blipFill>
          <a:blip r:embed="rId2"/>
          <a:stretch>
            <a:fillRect/>
          </a:stretch>
        </p:blipFill>
        <p:spPr>
          <a:xfrm>
            <a:off x="5050171" y="1117467"/>
            <a:ext cx="6917723" cy="5673127"/>
          </a:xfrm>
          <a:prstGeom prst="rect">
            <a:avLst/>
          </a:prstGeom>
        </p:spPr>
      </p:pic>
      <p:sp>
        <p:nvSpPr>
          <p:cNvPr id="6" name="Oval 5"/>
          <p:cNvSpPr/>
          <p:nvPr/>
        </p:nvSpPr>
        <p:spPr bwMode="auto">
          <a:xfrm>
            <a:off x="12072165" y="59752"/>
            <a:ext cx="74702" cy="82358"/>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3758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69239" y="1189495"/>
            <a:ext cx="11653523" cy="5636247"/>
          </a:xfrm>
        </p:spPr>
        <p:txBody>
          <a:bodyPr/>
          <a:lstStyle/>
          <a:p>
            <a:r>
              <a:rPr lang="en-US" dirty="0" smtClean="0"/>
              <a:t>Zero-footprint model </a:t>
            </a:r>
          </a:p>
          <a:p>
            <a:pPr lvl="1"/>
            <a:r>
              <a:rPr lang="en-US" dirty="0"/>
              <a:t>Server Roles </a:t>
            </a:r>
            <a:r>
              <a:rPr lang="en-US" dirty="0" smtClean="0"/>
              <a:t>and Optional Features </a:t>
            </a:r>
            <a:r>
              <a:rPr lang="en-US" dirty="0"/>
              <a:t>l</a:t>
            </a:r>
            <a:r>
              <a:rPr lang="en-US" dirty="0" smtClean="0"/>
              <a:t>ive outside of </a:t>
            </a:r>
            <a:r>
              <a:rPr lang="en-US" dirty="0" err="1" smtClean="0"/>
              <a:t>Nano</a:t>
            </a:r>
            <a:r>
              <a:rPr lang="en-US" dirty="0" smtClean="0"/>
              <a:t> Server</a:t>
            </a:r>
          </a:p>
          <a:p>
            <a:pPr lvl="1"/>
            <a:r>
              <a:rPr lang="en-US" dirty="0" smtClean="0"/>
              <a:t>Standalone packages that install like applications</a:t>
            </a:r>
          </a:p>
          <a:p>
            <a:r>
              <a:rPr lang="en-US" dirty="0" smtClean="0"/>
              <a:t>Key Roles &amp; Features</a:t>
            </a:r>
          </a:p>
          <a:p>
            <a:pPr lvl="1"/>
            <a:r>
              <a:rPr lang="en-US" dirty="0" smtClean="0"/>
              <a:t>Hyper-V, Storage (</a:t>
            </a:r>
            <a:r>
              <a:rPr lang="en-US" dirty="0" err="1" smtClean="0"/>
              <a:t>SoFS</a:t>
            </a:r>
            <a:r>
              <a:rPr lang="en-US" dirty="0" smtClean="0"/>
              <a:t>), and Clustering</a:t>
            </a:r>
          </a:p>
          <a:p>
            <a:pPr lvl="1"/>
            <a:r>
              <a:rPr lang="en-US" dirty="0" smtClean="0"/>
              <a:t>Core CLR, ASP.NET 5 &amp; </a:t>
            </a:r>
            <a:r>
              <a:rPr lang="en-US" dirty="0" err="1" smtClean="0"/>
              <a:t>PaaS</a:t>
            </a:r>
            <a:endParaRPr lang="en-US" dirty="0" smtClean="0"/>
          </a:p>
          <a:p>
            <a:r>
              <a:rPr lang="en-US" dirty="0" smtClean="0"/>
              <a:t>Full Windows Server driver support</a:t>
            </a:r>
          </a:p>
          <a:p>
            <a:r>
              <a:rPr lang="en-US" dirty="0" smtClean="0"/>
              <a:t>Antimalware optional package</a:t>
            </a:r>
          </a:p>
          <a:p>
            <a:r>
              <a:rPr lang="en-US" dirty="0" smtClean="0"/>
              <a:t>System Center and Apps Insight agents to follow </a:t>
            </a:r>
          </a:p>
          <a:p>
            <a:endParaRPr lang="en-US" dirty="0"/>
          </a:p>
        </p:txBody>
      </p:sp>
      <p:sp>
        <p:nvSpPr>
          <p:cNvPr id="2" name="Title 1"/>
          <p:cNvSpPr>
            <a:spLocks noGrp="1"/>
          </p:cNvSpPr>
          <p:nvPr>
            <p:ph type="title"/>
          </p:nvPr>
        </p:nvSpPr>
        <p:spPr/>
        <p:txBody>
          <a:bodyPr/>
          <a:lstStyle/>
          <a:p>
            <a:r>
              <a:rPr lang="en-US" dirty="0" err="1" smtClean="0"/>
              <a:t>Nano</a:t>
            </a:r>
            <a:r>
              <a:rPr lang="en-US" dirty="0" smtClean="0"/>
              <a:t> Server - Roles &amp; Features</a:t>
            </a:r>
            <a:endParaRPr lang="en-US" dirty="0"/>
          </a:p>
        </p:txBody>
      </p:sp>
    </p:spTree>
    <p:extLst>
      <p:ext uri="{BB962C8B-B14F-4D97-AF65-F5344CB8AC3E}">
        <p14:creationId xmlns:p14="http://schemas.microsoft.com/office/powerpoint/2010/main" val="40438650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69239" y="1189495"/>
            <a:ext cx="11653523" cy="5901767"/>
          </a:xfrm>
        </p:spPr>
        <p:txBody>
          <a:bodyPr/>
          <a:lstStyle/>
          <a:p>
            <a:r>
              <a:rPr lang="en-US" dirty="0" smtClean="0"/>
              <a:t>Born-in-the-cloud application support</a:t>
            </a:r>
          </a:p>
          <a:p>
            <a:pPr lvl="1"/>
            <a:r>
              <a:rPr lang="en-US" dirty="0" smtClean="0"/>
              <a:t>Subset of Win32</a:t>
            </a:r>
          </a:p>
          <a:p>
            <a:pPr lvl="1"/>
            <a:r>
              <a:rPr lang="en-US" dirty="0" err="1" smtClean="0"/>
              <a:t>CoreCLR</a:t>
            </a:r>
            <a:r>
              <a:rPr lang="en-US" dirty="0" smtClean="0"/>
              <a:t>, </a:t>
            </a:r>
            <a:r>
              <a:rPr lang="en-US" dirty="0" err="1" smtClean="0"/>
              <a:t>PaaS</a:t>
            </a:r>
            <a:r>
              <a:rPr lang="en-US" dirty="0" smtClean="0"/>
              <a:t>, and ASP.NET 5</a:t>
            </a:r>
          </a:p>
          <a:p>
            <a:r>
              <a:rPr lang="en-US" dirty="0" smtClean="0"/>
              <a:t>Available as OS everywhere</a:t>
            </a:r>
          </a:p>
          <a:p>
            <a:pPr lvl="1"/>
            <a:r>
              <a:rPr lang="en-US" dirty="0" smtClean="0"/>
              <a:t>Host OS for physical hardware</a:t>
            </a:r>
          </a:p>
          <a:p>
            <a:pPr lvl="1"/>
            <a:r>
              <a:rPr lang="en-US" dirty="0" smtClean="0"/>
              <a:t>Guest OS in a VM</a:t>
            </a:r>
          </a:p>
          <a:p>
            <a:pPr lvl="1"/>
            <a:r>
              <a:rPr lang="en-US" dirty="0" smtClean="0"/>
              <a:t>Windows Server containers</a:t>
            </a:r>
          </a:p>
          <a:p>
            <a:pPr lvl="1"/>
            <a:r>
              <a:rPr lang="en-US" dirty="0" smtClean="0"/>
              <a:t>Hyper-V containers</a:t>
            </a:r>
          </a:p>
          <a:p>
            <a:r>
              <a:rPr lang="en-US" dirty="0" smtClean="0"/>
              <a:t>Future additions</a:t>
            </a:r>
          </a:p>
          <a:p>
            <a:pPr lvl="1"/>
            <a:r>
              <a:rPr lang="en-US" dirty="0" smtClean="0"/>
              <a:t>PowerShell Desired State Configuration (DSC) &amp; </a:t>
            </a:r>
            <a:r>
              <a:rPr lang="en-US" dirty="0" err="1" smtClean="0"/>
              <a:t>PackageManagement</a:t>
            </a:r>
            <a:endParaRPr lang="en-US" dirty="0" smtClean="0"/>
          </a:p>
          <a:p>
            <a:pPr lvl="1"/>
            <a:r>
              <a:rPr lang="en-US" dirty="0" smtClean="0"/>
              <a:t>Additional Roles and Application Frameworks</a:t>
            </a:r>
          </a:p>
          <a:p>
            <a:endParaRPr lang="en-US" dirty="0" smtClean="0"/>
          </a:p>
        </p:txBody>
      </p:sp>
      <p:sp>
        <p:nvSpPr>
          <p:cNvPr id="2" name="Title 1"/>
          <p:cNvSpPr>
            <a:spLocks noGrp="1"/>
          </p:cNvSpPr>
          <p:nvPr>
            <p:ph type="title"/>
          </p:nvPr>
        </p:nvSpPr>
        <p:spPr/>
        <p:txBody>
          <a:bodyPr/>
          <a:lstStyle/>
          <a:p>
            <a:r>
              <a:rPr lang="en-US" dirty="0" err="1" smtClean="0"/>
              <a:t>Nano</a:t>
            </a:r>
            <a:r>
              <a:rPr lang="en-US" dirty="0" smtClean="0"/>
              <a:t> Server - Cloud Application platform</a:t>
            </a:r>
            <a:endParaRPr lang="en-US" dirty="0"/>
          </a:p>
        </p:txBody>
      </p:sp>
      <p:sp>
        <p:nvSpPr>
          <p:cNvPr id="4" name="Oval 3"/>
          <p:cNvSpPr/>
          <p:nvPr/>
        </p:nvSpPr>
        <p:spPr bwMode="auto">
          <a:xfrm>
            <a:off x="12072165" y="59752"/>
            <a:ext cx="74702" cy="82358"/>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066526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28216" y="0"/>
            <a:ext cx="8793163" cy="6858000"/>
          </a:xfrm>
        </p:spPr>
      </p:pic>
    </p:spTree>
    <p:extLst>
      <p:ext uri="{BB962C8B-B14F-4D97-AF65-F5344CB8AC3E}">
        <p14:creationId xmlns:p14="http://schemas.microsoft.com/office/powerpoint/2010/main" val="101341595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69239" y="1189495"/>
            <a:ext cx="11653523" cy="5129348"/>
          </a:xfrm>
        </p:spPr>
        <p:txBody>
          <a:bodyPr/>
          <a:lstStyle/>
          <a:p>
            <a:r>
              <a:rPr lang="en-US" dirty="0" smtClean="0"/>
              <a:t>Eliminating the need to ever sit in front of a server</a:t>
            </a:r>
          </a:p>
          <a:p>
            <a:r>
              <a:rPr lang="en-US" dirty="0"/>
              <a:t>Configuration via PowerShell Desired State Configuration (DSC)</a:t>
            </a:r>
          </a:p>
          <a:p>
            <a:r>
              <a:rPr lang="en-US" dirty="0" smtClean="0"/>
              <a:t>Remote management/automation via Core PowerShell and WMI</a:t>
            </a:r>
          </a:p>
          <a:p>
            <a:pPr lvl="0"/>
            <a:r>
              <a:rPr lang="en-US" dirty="0"/>
              <a:t>Integrate into </a:t>
            </a:r>
            <a:r>
              <a:rPr lang="en-US" dirty="0" smtClean="0"/>
              <a:t>DevOps toolchains</a:t>
            </a:r>
          </a:p>
          <a:p>
            <a:pPr lvl="0"/>
            <a:endParaRPr lang="en-US" dirty="0"/>
          </a:p>
          <a:p>
            <a:endParaRPr lang="en-US" dirty="0" smtClean="0"/>
          </a:p>
        </p:txBody>
      </p:sp>
      <p:sp>
        <p:nvSpPr>
          <p:cNvPr id="2" name="Title 1"/>
          <p:cNvSpPr>
            <a:spLocks noGrp="1"/>
          </p:cNvSpPr>
          <p:nvPr>
            <p:ph type="title"/>
          </p:nvPr>
        </p:nvSpPr>
        <p:spPr/>
        <p:txBody>
          <a:bodyPr/>
          <a:lstStyle/>
          <a:p>
            <a:r>
              <a:rPr lang="en-US" dirty="0" smtClean="0"/>
              <a:t>Nano Server - Management</a:t>
            </a:r>
            <a:endParaRPr lang="en-US" dirty="0"/>
          </a:p>
        </p:txBody>
      </p:sp>
    </p:spTree>
    <p:extLst>
      <p:ext uri="{BB962C8B-B14F-4D97-AF65-F5344CB8AC3E}">
        <p14:creationId xmlns:p14="http://schemas.microsoft.com/office/powerpoint/2010/main" val="1031928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69239" y="1189495"/>
            <a:ext cx="11653523" cy="2981056"/>
          </a:xfrm>
        </p:spPr>
        <p:txBody>
          <a:bodyPr/>
          <a:lstStyle/>
          <a:p>
            <a:r>
              <a:rPr lang="en-US" dirty="0" err="1" smtClean="0"/>
              <a:t>Nano</a:t>
            </a:r>
            <a:r>
              <a:rPr lang="en-US" dirty="0" smtClean="0"/>
              <a:t> Server is the future nucleus of Windows Server</a:t>
            </a:r>
          </a:p>
          <a:p>
            <a:pPr lvl="1"/>
            <a:r>
              <a:rPr lang="en-US" dirty="0" smtClean="0"/>
              <a:t>Target for cloud components and Born-in-the-Cloud applications</a:t>
            </a:r>
          </a:p>
          <a:p>
            <a:pPr lvl="1"/>
            <a:r>
              <a:rPr lang="en-US" dirty="0" smtClean="0"/>
              <a:t>New foundation for all components</a:t>
            </a:r>
          </a:p>
          <a:p>
            <a:pPr lvl="2"/>
            <a:r>
              <a:rPr lang="en-US" dirty="0" smtClean="0"/>
              <a:t>Provides a Just Enough OS model for all applications</a:t>
            </a:r>
          </a:p>
          <a:p>
            <a:r>
              <a:rPr lang="en-US" dirty="0" smtClean="0"/>
              <a:t>Not everything will run on </a:t>
            </a:r>
            <a:r>
              <a:rPr lang="en-US" dirty="0" err="1" smtClean="0"/>
              <a:t>Nano</a:t>
            </a:r>
            <a:r>
              <a:rPr lang="en-US" dirty="0" smtClean="0"/>
              <a:t> Server</a:t>
            </a:r>
          </a:p>
          <a:p>
            <a:pPr lvl="1"/>
            <a:r>
              <a:rPr lang="en-US" dirty="0" smtClean="0"/>
              <a:t>Server Core provides compatibility for existing Enterprise applications</a:t>
            </a:r>
            <a:endParaRPr lang="en-US" dirty="0"/>
          </a:p>
        </p:txBody>
      </p:sp>
      <p:sp>
        <p:nvSpPr>
          <p:cNvPr id="2" name="Title 1"/>
          <p:cNvSpPr>
            <a:spLocks noGrp="1"/>
          </p:cNvSpPr>
          <p:nvPr>
            <p:ph type="title"/>
          </p:nvPr>
        </p:nvSpPr>
        <p:spPr/>
        <p:txBody>
          <a:bodyPr/>
          <a:lstStyle/>
          <a:p>
            <a:r>
              <a:rPr lang="en-US" smtClean="0"/>
              <a:t>Roadmap</a:t>
            </a:r>
            <a:endParaRPr lang="en-US" dirty="0"/>
          </a:p>
        </p:txBody>
      </p:sp>
      <p:sp>
        <p:nvSpPr>
          <p:cNvPr id="4" name="Rectangle 3"/>
          <p:cNvSpPr/>
          <p:nvPr/>
        </p:nvSpPr>
        <p:spPr>
          <a:xfrm>
            <a:off x="6308380" y="4568830"/>
            <a:ext cx="5614383" cy="2042939"/>
          </a:xfrm>
          <a:prstGeom prst="rect">
            <a:avLst/>
          </a:prstGeom>
          <a:solidFill>
            <a:schemeClr val="accent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765" dirty="0">
                <a:solidFill>
                  <a:srgbClr val="FFFFFF"/>
                </a:solidFill>
              </a:rPr>
              <a:t>Physical, Virtual, Containers</a:t>
            </a:r>
          </a:p>
        </p:txBody>
      </p:sp>
      <p:sp>
        <p:nvSpPr>
          <p:cNvPr id="5" name="Rectangle 4"/>
          <p:cNvSpPr/>
          <p:nvPr/>
        </p:nvSpPr>
        <p:spPr>
          <a:xfrm>
            <a:off x="6571152" y="5938318"/>
            <a:ext cx="2348918" cy="296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65" dirty="0">
                <a:solidFill>
                  <a:srgbClr val="FFFFFF"/>
                </a:solidFill>
              </a:rPr>
              <a:t>Nano Server</a:t>
            </a:r>
          </a:p>
        </p:txBody>
      </p:sp>
      <p:sp>
        <p:nvSpPr>
          <p:cNvPr id="6" name="Rectangle 5"/>
          <p:cNvSpPr/>
          <p:nvPr/>
        </p:nvSpPr>
        <p:spPr>
          <a:xfrm>
            <a:off x="9327668" y="5449546"/>
            <a:ext cx="2299643" cy="78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65" dirty="0">
                <a:solidFill>
                  <a:srgbClr val="FFFFFF"/>
                </a:solidFill>
              </a:rPr>
              <a:t>Server Core</a:t>
            </a:r>
          </a:p>
        </p:txBody>
      </p:sp>
      <p:sp>
        <p:nvSpPr>
          <p:cNvPr id="7" name="Rectangle 6"/>
          <p:cNvSpPr/>
          <p:nvPr/>
        </p:nvSpPr>
        <p:spPr bwMode="auto">
          <a:xfrm>
            <a:off x="6571151" y="5253573"/>
            <a:ext cx="2299643" cy="565893"/>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ctr" anchorCtr="0"/>
          <a:lstStyle/>
          <a:p>
            <a:pPr algn="ctr" defTabSz="914038"/>
            <a:r>
              <a:rPr lang="en-US" sz="1765" dirty="0">
                <a:solidFill>
                  <a:srgbClr val="505050"/>
                </a:solidFill>
                <a:ea typeface="Segoe UI" pitchFamily="34" charset="0"/>
                <a:cs typeface="Segoe UI" pitchFamily="34" charset="0"/>
              </a:rPr>
              <a:t>Born-in-the-Cloud</a:t>
            </a:r>
          </a:p>
          <a:p>
            <a:pPr algn="ctr" defTabSz="914038"/>
            <a:r>
              <a:rPr lang="en-US" sz="1765" dirty="0">
                <a:solidFill>
                  <a:srgbClr val="505050"/>
                </a:solidFill>
                <a:ea typeface="Segoe UI" pitchFamily="34" charset="0"/>
                <a:cs typeface="Segoe UI" pitchFamily="34" charset="0"/>
              </a:rPr>
              <a:t>applications</a:t>
            </a:r>
          </a:p>
        </p:txBody>
      </p:sp>
      <p:sp>
        <p:nvSpPr>
          <p:cNvPr id="10" name="Rectangle 9"/>
          <p:cNvSpPr/>
          <p:nvPr/>
        </p:nvSpPr>
        <p:spPr bwMode="auto">
          <a:xfrm>
            <a:off x="9327668" y="4726241"/>
            <a:ext cx="2299643" cy="5658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ctr" anchorCtr="0"/>
          <a:lstStyle/>
          <a:p>
            <a:pPr algn="ctr" defTabSz="914038"/>
            <a:r>
              <a:rPr lang="en-US" sz="1765" dirty="0">
                <a:solidFill>
                  <a:srgbClr val="505050"/>
                </a:solidFill>
                <a:ea typeface="Segoe UI" pitchFamily="34" charset="0"/>
                <a:cs typeface="Segoe UI" pitchFamily="34" charset="0"/>
              </a:rPr>
              <a:t>Existing Enterprise Applications</a:t>
            </a:r>
          </a:p>
        </p:txBody>
      </p:sp>
      <p:sp>
        <p:nvSpPr>
          <p:cNvPr id="9" name="Oval 8"/>
          <p:cNvSpPr/>
          <p:nvPr/>
        </p:nvSpPr>
        <p:spPr bwMode="auto">
          <a:xfrm>
            <a:off x="12072165" y="59752"/>
            <a:ext cx="74702" cy="82358"/>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798533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endParaRPr lang="en-US" dirty="0"/>
          </a:p>
        </p:txBody>
      </p:sp>
    </p:spTree>
    <p:extLst>
      <p:ext uri="{BB962C8B-B14F-4D97-AF65-F5344CB8AC3E}">
        <p14:creationId xmlns:p14="http://schemas.microsoft.com/office/powerpoint/2010/main" val="268935942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Microservices</a:t>
            </a:r>
            <a:r>
              <a:rPr lang="en-US" dirty="0" smtClean="0"/>
              <a:t> Architecture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41" y="986434"/>
            <a:ext cx="9388715" cy="5743684"/>
          </a:xfrm>
          <a:prstGeom prst="rect">
            <a:avLst/>
          </a:prstGeom>
        </p:spPr>
      </p:pic>
      <p:sp>
        <p:nvSpPr>
          <p:cNvPr id="6" name="Rectangle 5"/>
          <p:cNvSpPr/>
          <p:nvPr/>
        </p:nvSpPr>
        <p:spPr>
          <a:xfrm>
            <a:off x="8060024" y="6580554"/>
            <a:ext cx="4131112" cy="280678"/>
          </a:xfrm>
          <a:prstGeom prst="rect">
            <a:avLst/>
          </a:prstGeom>
          <a:solidFill>
            <a:schemeClr val="accent1"/>
          </a:solidFill>
        </p:spPr>
        <p:txBody>
          <a:bodyPr wrap="square">
            <a:spAutoFit/>
          </a:bodyPr>
          <a:lstStyle/>
          <a:p>
            <a:pPr defTabSz="914225"/>
            <a:r>
              <a:rPr lang="en-US" sz="1200" dirty="0">
                <a:solidFill>
                  <a:srgbClr val="FFFFFF"/>
                </a:solidFill>
              </a:rPr>
              <a:t>http://martinfowler.com/articles/microservices.html</a:t>
            </a:r>
          </a:p>
        </p:txBody>
      </p:sp>
    </p:spTree>
    <p:extLst>
      <p:ext uri="{BB962C8B-B14F-4D97-AF65-F5344CB8AC3E}">
        <p14:creationId xmlns:p14="http://schemas.microsoft.com/office/powerpoint/2010/main" val="260848454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Microservices</a:t>
            </a:r>
            <a:r>
              <a:rPr lang="en-US" dirty="0"/>
              <a:t> Architecture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68" y="2044755"/>
            <a:ext cx="4558358" cy="37687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081" y="2044755"/>
            <a:ext cx="6555934" cy="3768785"/>
          </a:xfrm>
          <a:prstGeom prst="rect">
            <a:avLst/>
          </a:prstGeom>
        </p:spPr>
      </p:pic>
      <p:sp>
        <p:nvSpPr>
          <p:cNvPr id="6" name="Rectangle 5"/>
          <p:cNvSpPr/>
          <p:nvPr/>
        </p:nvSpPr>
        <p:spPr>
          <a:xfrm>
            <a:off x="8060024" y="6580554"/>
            <a:ext cx="4131112" cy="280678"/>
          </a:xfrm>
          <a:prstGeom prst="rect">
            <a:avLst/>
          </a:prstGeom>
          <a:solidFill>
            <a:schemeClr val="accent1"/>
          </a:solidFill>
        </p:spPr>
        <p:txBody>
          <a:bodyPr wrap="square">
            <a:spAutoFit/>
          </a:bodyPr>
          <a:lstStyle/>
          <a:p>
            <a:pPr defTabSz="914225"/>
            <a:r>
              <a:rPr lang="en-US" sz="1200" dirty="0">
                <a:solidFill>
                  <a:srgbClr val="FFFFFF"/>
                </a:solidFill>
              </a:rPr>
              <a:t>http://martinfowler.com/articles/microservices.html</a:t>
            </a:r>
          </a:p>
        </p:txBody>
      </p:sp>
      <p:sp>
        <p:nvSpPr>
          <p:cNvPr id="8" name="Rectangle 7"/>
          <p:cNvSpPr/>
          <p:nvPr/>
        </p:nvSpPr>
        <p:spPr>
          <a:xfrm>
            <a:off x="270066" y="1301358"/>
            <a:ext cx="11654187" cy="594566"/>
          </a:xfrm>
          <a:prstGeom prst="rect">
            <a:avLst/>
          </a:prstGeom>
        </p:spPr>
        <p:txBody>
          <a:bodyPr wrap="square">
            <a:spAutoFit/>
          </a:bodyPr>
          <a:lstStyle/>
          <a:p>
            <a:pPr defTabSz="914225"/>
            <a:r>
              <a:rPr lang="en-US" sz="1600" i="1" dirty="0">
                <a:solidFill>
                  <a:srgbClr val="FFFFFF"/>
                </a:solidFill>
              </a:rPr>
              <a:t>“Any organization that designs a system (defined broadly) will produce a design whose structure is a copy of the organization's communication structure.”  -- Melvyn Conway, 1967</a:t>
            </a:r>
          </a:p>
        </p:txBody>
      </p:sp>
      <p:sp>
        <p:nvSpPr>
          <p:cNvPr id="9" name="TextBox 8"/>
          <p:cNvSpPr txBox="1"/>
          <p:nvPr/>
        </p:nvSpPr>
        <p:spPr>
          <a:xfrm>
            <a:off x="1634541" y="5742643"/>
            <a:ext cx="1851848" cy="634443"/>
          </a:xfrm>
          <a:prstGeom prst="rect">
            <a:avLst/>
          </a:prstGeom>
          <a:noFill/>
        </p:spPr>
        <p:txBody>
          <a:bodyPr wrap="none" lIns="182854" tIns="146284" rIns="182854" bIns="146284" rtlCol="0">
            <a:spAutoFit/>
          </a:bodyPr>
          <a:lstStyle/>
          <a:p>
            <a:pPr defTabSz="914225">
              <a:lnSpc>
                <a:spcPct val="90000"/>
              </a:lnSpc>
              <a:spcAft>
                <a:spcPts val="600"/>
              </a:spcAft>
            </a:pPr>
            <a:r>
              <a:rPr lang="en-US" sz="2400" dirty="0">
                <a:gradFill>
                  <a:gsLst>
                    <a:gs pos="2917">
                      <a:srgbClr val="FFFFFF"/>
                    </a:gs>
                    <a:gs pos="30000">
                      <a:srgbClr val="FFFFFF"/>
                    </a:gs>
                  </a:gsLst>
                  <a:lin ang="5400000" scaled="0"/>
                </a:gradFill>
              </a:rPr>
              <a:t>Monolithic</a:t>
            </a:r>
          </a:p>
        </p:txBody>
      </p:sp>
      <p:sp>
        <p:nvSpPr>
          <p:cNvPr id="10" name="TextBox 9"/>
          <p:cNvSpPr txBox="1"/>
          <p:nvPr/>
        </p:nvSpPr>
        <p:spPr>
          <a:xfrm>
            <a:off x="7900345" y="5742643"/>
            <a:ext cx="2244912" cy="634443"/>
          </a:xfrm>
          <a:prstGeom prst="rect">
            <a:avLst/>
          </a:prstGeom>
          <a:noFill/>
        </p:spPr>
        <p:txBody>
          <a:bodyPr wrap="none" lIns="182854" tIns="146284" rIns="182854" bIns="146284" rtlCol="0">
            <a:spAutoFit/>
          </a:bodyPr>
          <a:lstStyle/>
          <a:p>
            <a:pPr defTabSz="914225">
              <a:lnSpc>
                <a:spcPct val="90000"/>
              </a:lnSpc>
              <a:spcAft>
                <a:spcPts val="600"/>
              </a:spcAft>
            </a:pPr>
            <a:r>
              <a:rPr lang="en-US" sz="2400" dirty="0" err="1">
                <a:gradFill>
                  <a:gsLst>
                    <a:gs pos="2917">
                      <a:srgbClr val="FFFFFF"/>
                    </a:gs>
                    <a:gs pos="30000">
                      <a:srgbClr val="FFFFFF"/>
                    </a:gs>
                  </a:gsLst>
                  <a:lin ang="5400000" scaled="0"/>
                </a:gradFill>
              </a:rPr>
              <a:t>Microservices</a:t>
            </a:r>
            <a:endParaRPr lang="en-US" sz="240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22957129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5751260" y="5790865"/>
            <a:ext cx="3260365" cy="1066648"/>
          </a:xfrm>
          <a:prstGeom prst="round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3683041" y="1449678"/>
            <a:ext cx="7020998" cy="4705562"/>
          </a:xfrm>
          <a:prstGeom prst="ellipse">
            <a:avLst/>
          </a:prstGeom>
          <a:no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751260" y="-542164"/>
            <a:ext cx="3260365" cy="3435808"/>
          </a:xfrm>
          <a:prstGeom prst="rect">
            <a:avLst/>
          </a:prstGeom>
        </p:spPr>
      </p:pic>
      <p:pic>
        <p:nvPicPr>
          <p:cNvPr id="8" name="Picture 7"/>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24741" y="1038874"/>
            <a:ext cx="3260365" cy="3435808"/>
          </a:xfrm>
          <a:prstGeom prst="rect">
            <a:avLst/>
          </a:prstGeom>
        </p:spPr>
      </p:pic>
      <p:pic>
        <p:nvPicPr>
          <p:cNvPr id="10" name="Picture 9"/>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60270" y="2968204"/>
            <a:ext cx="3260365" cy="3435808"/>
          </a:xfrm>
          <a:prstGeom prst="rect">
            <a:avLst/>
          </a:prstGeom>
        </p:spPr>
      </p:pic>
      <p:pic>
        <p:nvPicPr>
          <p:cNvPr id="11" name="Picture 10"/>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759419" y="4621787"/>
            <a:ext cx="3260365" cy="3435808"/>
          </a:xfrm>
          <a:prstGeom prst="rect">
            <a:avLst/>
          </a:prstGeom>
        </p:spPr>
      </p:pic>
      <p:pic>
        <p:nvPicPr>
          <p:cNvPr id="12" name="Picture 11"/>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787417" y="1038874"/>
            <a:ext cx="3260365" cy="3435808"/>
          </a:xfrm>
          <a:prstGeom prst="rect">
            <a:avLst/>
          </a:prstGeom>
        </p:spPr>
      </p:pic>
      <p:pic>
        <p:nvPicPr>
          <p:cNvPr id="13" name="Picture 12"/>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836089" y="3043026"/>
            <a:ext cx="3260365" cy="3435808"/>
          </a:xfrm>
          <a:prstGeom prst="rect">
            <a:avLst/>
          </a:prstGeom>
        </p:spPr>
      </p:pic>
      <p:sp>
        <p:nvSpPr>
          <p:cNvPr id="17" name="Rounded Rectangle 16"/>
          <p:cNvSpPr/>
          <p:nvPr/>
        </p:nvSpPr>
        <p:spPr bwMode="auto">
          <a:xfrm>
            <a:off x="568831" y="4204545"/>
            <a:ext cx="1030483" cy="2249785"/>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8" name="Rounded Rectangle 17"/>
          <p:cNvSpPr/>
          <p:nvPr/>
        </p:nvSpPr>
        <p:spPr bwMode="auto">
          <a:xfrm>
            <a:off x="582881" y="889491"/>
            <a:ext cx="1030483" cy="2304264"/>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9" name="Hexagon 18"/>
          <p:cNvSpPr/>
          <p:nvPr/>
        </p:nvSpPr>
        <p:spPr bwMode="auto">
          <a:xfrm>
            <a:off x="907166" y="1132554"/>
            <a:ext cx="359411" cy="30378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904366" y="1132554"/>
            <a:ext cx="359411" cy="30378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897270" y="1128594"/>
            <a:ext cx="359411" cy="30378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907166" y="1876042"/>
            <a:ext cx="359411" cy="30378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3" name="Hexagon 22"/>
          <p:cNvSpPr/>
          <p:nvPr/>
        </p:nvSpPr>
        <p:spPr bwMode="auto">
          <a:xfrm>
            <a:off x="925131" y="1876042"/>
            <a:ext cx="359411" cy="30378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4" name="Hexagon 23"/>
          <p:cNvSpPr/>
          <p:nvPr/>
        </p:nvSpPr>
        <p:spPr bwMode="auto">
          <a:xfrm>
            <a:off x="925131" y="1878305"/>
            <a:ext cx="359411" cy="30378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5" name="Hexagon 24"/>
          <p:cNvSpPr/>
          <p:nvPr/>
        </p:nvSpPr>
        <p:spPr bwMode="auto">
          <a:xfrm>
            <a:off x="907166" y="2603364"/>
            <a:ext cx="359411" cy="30378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6" name="Hexagon 25"/>
          <p:cNvSpPr/>
          <p:nvPr/>
        </p:nvSpPr>
        <p:spPr bwMode="auto">
          <a:xfrm>
            <a:off x="925131" y="2603364"/>
            <a:ext cx="359411" cy="30378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7" name="Hexagon 26"/>
          <p:cNvSpPr/>
          <p:nvPr/>
        </p:nvSpPr>
        <p:spPr bwMode="auto">
          <a:xfrm>
            <a:off x="925131" y="2605628"/>
            <a:ext cx="359411" cy="30378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8" name="Hexagon 27"/>
          <p:cNvSpPr/>
          <p:nvPr/>
        </p:nvSpPr>
        <p:spPr bwMode="auto">
          <a:xfrm>
            <a:off x="880198" y="4487748"/>
            <a:ext cx="358519" cy="304740"/>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9" name="Hexagon 28"/>
          <p:cNvSpPr/>
          <p:nvPr/>
        </p:nvSpPr>
        <p:spPr bwMode="auto">
          <a:xfrm>
            <a:off x="898162" y="4487748"/>
            <a:ext cx="358519" cy="304740"/>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0" name="Hexagon 29"/>
          <p:cNvSpPr/>
          <p:nvPr/>
        </p:nvSpPr>
        <p:spPr bwMode="auto">
          <a:xfrm>
            <a:off x="898162" y="4490011"/>
            <a:ext cx="358519" cy="304740"/>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1" name="Hexagon 30"/>
          <p:cNvSpPr/>
          <p:nvPr/>
        </p:nvSpPr>
        <p:spPr bwMode="auto">
          <a:xfrm>
            <a:off x="880198" y="5219595"/>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2" name="Hexagon 31"/>
          <p:cNvSpPr/>
          <p:nvPr/>
        </p:nvSpPr>
        <p:spPr bwMode="auto">
          <a:xfrm>
            <a:off x="878925" y="5219595"/>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3" name="Hexagon 32"/>
          <p:cNvSpPr/>
          <p:nvPr/>
        </p:nvSpPr>
        <p:spPr bwMode="auto">
          <a:xfrm>
            <a:off x="881453" y="5228279"/>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4" name="Hexagon 33"/>
          <p:cNvSpPr/>
          <p:nvPr/>
        </p:nvSpPr>
        <p:spPr bwMode="auto">
          <a:xfrm>
            <a:off x="880198" y="5946918"/>
            <a:ext cx="358519" cy="304740"/>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5" name="Hexagon 34"/>
          <p:cNvSpPr/>
          <p:nvPr/>
        </p:nvSpPr>
        <p:spPr bwMode="auto">
          <a:xfrm>
            <a:off x="890629" y="5964283"/>
            <a:ext cx="358519" cy="304740"/>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6" name="Hexagon 35"/>
          <p:cNvSpPr/>
          <p:nvPr/>
        </p:nvSpPr>
        <p:spPr bwMode="auto">
          <a:xfrm>
            <a:off x="909558" y="5955798"/>
            <a:ext cx="358519" cy="304740"/>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908058" y="1134818"/>
            <a:ext cx="359411" cy="30378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916149" y="1880981"/>
            <a:ext cx="359411" cy="30378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41" name="Hexagon 40"/>
          <p:cNvSpPr/>
          <p:nvPr/>
        </p:nvSpPr>
        <p:spPr bwMode="auto">
          <a:xfrm>
            <a:off x="923432" y="2603364"/>
            <a:ext cx="359411" cy="30378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a:xfrm>
            <a:off x="161512" y="-49168"/>
            <a:ext cx="11654187" cy="899409"/>
          </a:xfrm>
        </p:spPr>
        <p:txBody>
          <a:bodyPr/>
          <a:lstStyle/>
          <a:p>
            <a:r>
              <a:rPr lang="en-US" dirty="0" smtClean="0"/>
              <a:t>Service Fabric </a:t>
            </a:r>
            <a:r>
              <a:rPr lang="en-US" dirty="0" err="1" smtClean="0"/>
              <a:t>Microservice</a:t>
            </a:r>
            <a:r>
              <a:rPr lang="en-US" dirty="0" smtClean="0"/>
              <a:t> Management</a:t>
            </a:r>
            <a:endParaRPr lang="en-US" dirty="0"/>
          </a:p>
        </p:txBody>
      </p:sp>
      <p:sp>
        <p:nvSpPr>
          <p:cNvPr id="43" name="TextBox 42"/>
          <p:cNvSpPr txBox="1"/>
          <p:nvPr/>
        </p:nvSpPr>
        <p:spPr>
          <a:xfrm>
            <a:off x="559059" y="3181459"/>
            <a:ext cx="1195063" cy="621968"/>
          </a:xfrm>
          <a:prstGeom prst="rect">
            <a:avLst/>
          </a:prstGeom>
          <a:noFill/>
        </p:spPr>
        <p:txBody>
          <a:bodyPr wrap="square" lIns="179259" tIns="143407" rIns="179259" bIns="143407" rtlCol="0">
            <a:spAutoFit/>
          </a:bodyPr>
          <a:lstStyle/>
          <a:p>
            <a:pPr defTabSz="914225">
              <a:lnSpc>
                <a:spcPct val="90000"/>
              </a:lnSpc>
              <a:spcAft>
                <a:spcPts val="588"/>
              </a:spcAft>
            </a:pPr>
            <a:r>
              <a:rPr lang="en-US" sz="2353" dirty="0">
                <a:gradFill>
                  <a:gsLst>
                    <a:gs pos="2917">
                      <a:srgbClr val="FFFFFF"/>
                    </a:gs>
                    <a:gs pos="30000">
                      <a:srgbClr val="FFFFFF"/>
                    </a:gs>
                  </a:gsLst>
                  <a:lin ang="5400000" scaled="0"/>
                </a:gradFill>
              </a:rPr>
              <a:t>App1</a:t>
            </a:r>
          </a:p>
        </p:txBody>
      </p:sp>
      <p:sp>
        <p:nvSpPr>
          <p:cNvPr id="44" name="TextBox 43"/>
          <p:cNvSpPr txBox="1"/>
          <p:nvPr/>
        </p:nvSpPr>
        <p:spPr>
          <a:xfrm>
            <a:off x="554002" y="6339689"/>
            <a:ext cx="1195063" cy="621968"/>
          </a:xfrm>
          <a:prstGeom prst="rect">
            <a:avLst/>
          </a:prstGeom>
          <a:noFill/>
        </p:spPr>
        <p:txBody>
          <a:bodyPr wrap="square" lIns="179259" tIns="143407" rIns="179259" bIns="143407" rtlCol="0">
            <a:spAutoFit/>
          </a:bodyPr>
          <a:lstStyle/>
          <a:p>
            <a:pPr defTabSz="914225">
              <a:lnSpc>
                <a:spcPct val="90000"/>
              </a:lnSpc>
              <a:spcAft>
                <a:spcPts val="588"/>
              </a:spcAft>
            </a:pPr>
            <a:r>
              <a:rPr lang="en-US" sz="2353" dirty="0">
                <a:gradFill>
                  <a:gsLst>
                    <a:gs pos="2917">
                      <a:srgbClr val="FFFFFF"/>
                    </a:gs>
                    <a:gs pos="30000">
                      <a:srgbClr val="FFFFFF"/>
                    </a:gs>
                  </a:gsLst>
                  <a:lin ang="5400000" scaled="0"/>
                </a:gradFill>
              </a:rPr>
              <a:t>App2</a:t>
            </a:r>
          </a:p>
        </p:txBody>
      </p:sp>
      <p:sp>
        <p:nvSpPr>
          <p:cNvPr id="39" name="Hexagon 38"/>
          <p:cNvSpPr/>
          <p:nvPr/>
        </p:nvSpPr>
        <p:spPr bwMode="auto">
          <a:xfrm>
            <a:off x="891366" y="4485485"/>
            <a:ext cx="358519" cy="304740"/>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40" name="Hexagon 39"/>
          <p:cNvSpPr/>
          <p:nvPr/>
        </p:nvSpPr>
        <p:spPr bwMode="auto">
          <a:xfrm>
            <a:off x="908058" y="5223753"/>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45" name="Hexagon 44"/>
          <p:cNvSpPr/>
          <p:nvPr/>
        </p:nvSpPr>
        <p:spPr bwMode="auto">
          <a:xfrm>
            <a:off x="900093" y="5964499"/>
            <a:ext cx="358519" cy="304740"/>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47" name="Hexagon 46"/>
          <p:cNvSpPr/>
          <p:nvPr/>
        </p:nvSpPr>
        <p:spPr bwMode="auto">
          <a:xfrm>
            <a:off x="7610280" y="6063048"/>
            <a:ext cx="358519" cy="304740"/>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46" name="Hexagon 45"/>
          <p:cNvSpPr/>
          <p:nvPr/>
        </p:nvSpPr>
        <p:spPr bwMode="auto">
          <a:xfrm>
            <a:off x="6982939" y="6033681"/>
            <a:ext cx="358519" cy="304740"/>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48" name="Hexagon 47"/>
          <p:cNvSpPr/>
          <p:nvPr/>
        </p:nvSpPr>
        <p:spPr bwMode="auto">
          <a:xfrm>
            <a:off x="6266391" y="6034949"/>
            <a:ext cx="358519" cy="30474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10962779" y="6395914"/>
            <a:ext cx="1228357" cy="461600"/>
          </a:xfrm>
          <a:prstGeom prst="rect">
            <a:avLst/>
          </a:prstGeom>
          <a:solidFill>
            <a:schemeClr val="accent1"/>
          </a:solidFill>
        </p:spPr>
        <p:txBody>
          <a:bodyPr wrap="square" lIns="182854" tIns="146284" rIns="182854" bIns="146284" rtlCol="0">
            <a:spAutoFit/>
          </a:bodyPr>
          <a:lstStyle/>
          <a:p>
            <a:pPr algn="ctr" defTabSz="914225">
              <a:lnSpc>
                <a:spcPct val="90000"/>
              </a:lnSpc>
              <a:spcAft>
                <a:spcPts val="600"/>
              </a:spcAft>
            </a:pPr>
            <a:r>
              <a:rPr lang="en-US" sz="1200" dirty="0">
                <a:gradFill>
                  <a:gsLst>
                    <a:gs pos="2917">
                      <a:srgbClr val="FFFFFF"/>
                    </a:gs>
                    <a:gs pos="30000">
                      <a:srgbClr val="FFFFFF"/>
                    </a:gs>
                  </a:gsLst>
                  <a:lin ang="5400000" scaled="0"/>
                </a:gradFill>
              </a:rPr>
              <a:t>AZR330</a:t>
            </a:r>
          </a:p>
        </p:txBody>
      </p:sp>
    </p:spTree>
    <p:extLst>
      <p:ext uri="{BB962C8B-B14F-4D97-AF65-F5344CB8AC3E}">
        <p14:creationId xmlns:p14="http://schemas.microsoft.com/office/powerpoint/2010/main" val="934357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25E-6 -4.07407E-6 L 0.41406 -0.04537 " pathEditMode="relative" rAng="0" ptsTypes="AA">
                                      <p:cBhvr>
                                        <p:cTn id="6" dur="2000" fill="hold"/>
                                        <p:tgtEl>
                                          <p:spTgt spid="21"/>
                                        </p:tgtEl>
                                        <p:attrNameLst>
                                          <p:attrName>ppt_x</p:attrName>
                                          <p:attrName>ppt_y</p:attrName>
                                        </p:attrNameLst>
                                      </p:cBhvr>
                                      <p:rCtr x="20703" y="-2269"/>
                                    </p:animMotion>
                                  </p:childTnLst>
                                </p:cTn>
                              </p:par>
                              <p:par>
                                <p:cTn id="7" presetID="42" presetClass="path" presetSubtype="0" accel="50000" decel="50000" fill="hold" grpId="0" nodeType="withEffect">
                                  <p:stCondLst>
                                    <p:cond delay="0"/>
                                  </p:stCondLst>
                                  <p:childTnLst>
                                    <p:animMotion origin="layout" path="M -2.08333E-6 0.00208 L 0.29479 0.1831 " pathEditMode="relative" rAng="0" ptsTypes="AA">
                                      <p:cBhvr>
                                        <p:cTn id="8" dur="2000" fill="hold"/>
                                        <p:tgtEl>
                                          <p:spTgt spid="20"/>
                                        </p:tgtEl>
                                        <p:attrNameLst>
                                          <p:attrName>ppt_x</p:attrName>
                                          <p:attrName>ppt_y</p:attrName>
                                        </p:attrNameLst>
                                      </p:cBhvr>
                                      <p:rCtr x="14740" y="9051"/>
                                    </p:animMotion>
                                  </p:childTnLst>
                                </p:cTn>
                              </p:par>
                              <p:par>
                                <p:cTn id="9" presetID="42" presetClass="path" presetSubtype="0" accel="50000" decel="50000" fill="hold" grpId="0" nodeType="withEffect">
                                  <p:stCondLst>
                                    <p:cond delay="0"/>
                                  </p:stCondLst>
                                  <p:childTnLst>
                                    <p:animMotion origin="layout" path="M 0.01511 0.00393 L 0.43972 0.71528 " pathEditMode="relative" rAng="0" ptsTypes="AA">
                                      <p:cBhvr>
                                        <p:cTn id="10" dur="2000" fill="hold"/>
                                        <p:tgtEl>
                                          <p:spTgt spid="19"/>
                                        </p:tgtEl>
                                        <p:attrNameLst>
                                          <p:attrName>ppt_x</p:attrName>
                                          <p:attrName>ppt_y</p:attrName>
                                        </p:attrNameLst>
                                      </p:cBhvr>
                                      <p:rCtr x="21224" y="35556"/>
                                    </p:animMotion>
                                  </p:childTnLst>
                                </p:cTn>
                              </p:par>
                              <p:par>
                                <p:cTn id="11" presetID="42" presetClass="path" presetSubtype="0" accel="50000" decel="50000" fill="hold" grpId="0" nodeType="withEffect">
                                  <p:stCondLst>
                                    <p:cond delay="0"/>
                                  </p:stCondLst>
                                  <p:childTnLst>
                                    <p:animMotion origin="layout" path="M -4.79167E-6 -3.33333E-6 L 0.66836 0.08264 " pathEditMode="relative" rAng="0" ptsTypes="AA">
                                      <p:cBhvr>
                                        <p:cTn id="12" dur="2000" fill="hold"/>
                                        <p:tgtEl>
                                          <p:spTgt spid="24"/>
                                        </p:tgtEl>
                                        <p:attrNameLst>
                                          <p:attrName>ppt_x</p:attrName>
                                          <p:attrName>ppt_y</p:attrName>
                                        </p:attrNameLst>
                                      </p:cBhvr>
                                      <p:rCtr x="33411" y="4120"/>
                                    </p:animMotion>
                                  </p:childTnLst>
                                </p:cTn>
                              </p:par>
                              <p:par>
                                <p:cTn id="13" presetID="42" presetClass="path" presetSubtype="0" accel="50000" decel="50000" fill="hold" grpId="0" nodeType="withEffect">
                                  <p:stCondLst>
                                    <p:cond delay="0"/>
                                  </p:stCondLst>
                                  <p:childTnLst>
                                    <p:animMotion origin="layout" path="M -4.79167E-6 -1.85185E-6 L 0.73581 0.37639 " pathEditMode="relative" rAng="0" ptsTypes="AA">
                                      <p:cBhvr>
                                        <p:cTn id="14" dur="2000" fill="hold"/>
                                        <p:tgtEl>
                                          <p:spTgt spid="23"/>
                                        </p:tgtEl>
                                        <p:attrNameLst>
                                          <p:attrName>ppt_x</p:attrName>
                                          <p:attrName>ppt_y</p:attrName>
                                        </p:attrNameLst>
                                      </p:cBhvr>
                                      <p:rCtr x="36784" y="18819"/>
                                    </p:animMotion>
                                  </p:childTnLst>
                                </p:cTn>
                              </p:par>
                              <p:par>
                                <p:cTn id="15" presetID="42" presetClass="path" presetSubtype="0" accel="50000" decel="50000" fill="hold" grpId="0" nodeType="withEffect">
                                  <p:stCondLst>
                                    <p:cond delay="0"/>
                                  </p:stCondLst>
                                  <p:childTnLst>
                                    <p:animMotion origin="layout" path="M -2.5E-6 -1.85185E-6 L 0.47227 -0.15694 " pathEditMode="relative" rAng="0" ptsTypes="AA">
                                      <p:cBhvr>
                                        <p:cTn id="16" dur="2000" fill="hold"/>
                                        <p:tgtEl>
                                          <p:spTgt spid="22"/>
                                        </p:tgtEl>
                                        <p:attrNameLst>
                                          <p:attrName>ppt_x</p:attrName>
                                          <p:attrName>ppt_y</p:attrName>
                                        </p:attrNameLst>
                                      </p:cBhvr>
                                      <p:rCtr x="23607" y="-7847"/>
                                    </p:animMotion>
                                  </p:childTnLst>
                                </p:cTn>
                              </p:par>
                              <p:par>
                                <p:cTn id="17" presetID="42" presetClass="path" presetSubtype="0" accel="50000" decel="50000" fill="hold" grpId="0" nodeType="withEffect">
                                  <p:stCondLst>
                                    <p:cond delay="0"/>
                                  </p:stCondLst>
                                  <p:childTnLst>
                                    <p:animMotion origin="layout" path="M -4.79167E-6 -3.33333E-6 L 0.17201 -0.03125 " pathEditMode="relative" rAng="0" ptsTypes="AA">
                                      <p:cBhvr>
                                        <p:cTn id="18" dur="2000" fill="hold"/>
                                        <p:tgtEl>
                                          <p:spTgt spid="27"/>
                                        </p:tgtEl>
                                        <p:attrNameLst>
                                          <p:attrName>ppt_x</p:attrName>
                                          <p:attrName>ppt_y</p:attrName>
                                        </p:attrNameLst>
                                      </p:cBhvr>
                                      <p:rCtr x="8594" y="-1574"/>
                                    </p:animMotion>
                                  </p:childTnLst>
                                </p:cTn>
                              </p:par>
                              <p:par>
                                <p:cTn id="19" presetID="42" presetClass="path" presetSubtype="0" accel="50000" decel="50000" fill="hold" grpId="0" nodeType="withEffect">
                                  <p:stCondLst>
                                    <p:cond delay="0"/>
                                  </p:stCondLst>
                                  <p:childTnLst>
                                    <p:animMotion origin="layout" path="M -4.79167E-6 0.01296 L 0.17696 0.25602 " pathEditMode="relative" rAng="0" ptsTypes="AA">
                                      <p:cBhvr>
                                        <p:cTn id="20" dur="2000" fill="hold"/>
                                        <p:tgtEl>
                                          <p:spTgt spid="26"/>
                                        </p:tgtEl>
                                        <p:attrNameLst>
                                          <p:attrName>ppt_x</p:attrName>
                                          <p:attrName>ppt_y</p:attrName>
                                        </p:attrNameLst>
                                      </p:cBhvr>
                                      <p:rCtr x="8841" y="12153"/>
                                    </p:animMotion>
                                  </p:childTnLst>
                                </p:cTn>
                              </p:par>
                              <p:par>
                                <p:cTn id="21" presetID="42" presetClass="path" presetSubtype="0" accel="50000" decel="50000" fill="hold" grpId="0" nodeType="withEffect">
                                  <p:stCondLst>
                                    <p:cond delay="0"/>
                                  </p:stCondLst>
                                  <p:childTnLst>
                                    <p:animMotion origin="layout" path="M -2.5E-6 -3.7037E-7 L 0.67591 0.27014 " pathEditMode="relative" rAng="0" ptsTypes="AA">
                                      <p:cBhvr>
                                        <p:cTn id="22" dur="2000" fill="hold"/>
                                        <p:tgtEl>
                                          <p:spTgt spid="25"/>
                                        </p:tgtEl>
                                        <p:attrNameLst>
                                          <p:attrName>ppt_x</p:attrName>
                                          <p:attrName>ppt_y</p:attrName>
                                        </p:attrNameLst>
                                      </p:cBhvr>
                                      <p:rCtr x="33789" y="13495"/>
                                    </p:animMotion>
                                  </p:childTnLst>
                                </p:cTn>
                              </p:par>
                              <p:par>
                                <p:cTn id="23" presetID="42" presetClass="path" presetSubtype="0" accel="50000" decel="50000" fill="hold" grpId="0" nodeType="withEffect">
                                  <p:stCondLst>
                                    <p:cond delay="0"/>
                                  </p:stCondLst>
                                  <p:childTnLst>
                                    <p:animMotion origin="layout" path="M -1.25E-6 -1.85185E-6 L 0.53581 -0.53889 " pathEditMode="relative" rAng="0" ptsTypes="AA">
                                      <p:cBhvr>
                                        <p:cTn id="24" dur="2000" fill="hold"/>
                                        <p:tgtEl>
                                          <p:spTgt spid="30"/>
                                        </p:tgtEl>
                                        <p:attrNameLst>
                                          <p:attrName>ppt_x</p:attrName>
                                          <p:attrName>ppt_y</p:attrName>
                                        </p:attrNameLst>
                                      </p:cBhvr>
                                      <p:rCtr x="26784" y="-26944"/>
                                    </p:animMotion>
                                  </p:childTnLst>
                                </p:cTn>
                              </p:par>
                              <p:par>
                                <p:cTn id="25" presetID="42" presetClass="path" presetSubtype="0" accel="50000" decel="50000" fill="hold" grpId="0" nodeType="withEffect">
                                  <p:stCondLst>
                                    <p:cond delay="0"/>
                                  </p:stCondLst>
                                  <p:childTnLst>
                                    <p:animMotion origin="layout" path="M -1.25E-6 -3.7037E-7 L 0.728 -0.30324 " pathEditMode="relative" rAng="0" ptsTypes="AA">
                                      <p:cBhvr>
                                        <p:cTn id="26" dur="2000" fill="hold"/>
                                        <p:tgtEl>
                                          <p:spTgt spid="29"/>
                                        </p:tgtEl>
                                        <p:attrNameLst>
                                          <p:attrName>ppt_x</p:attrName>
                                          <p:attrName>ppt_y</p:attrName>
                                        </p:attrNameLst>
                                      </p:cBhvr>
                                      <p:rCtr x="36393" y="-15162"/>
                                    </p:animMotion>
                                  </p:childTnLst>
                                </p:cTn>
                              </p:par>
                              <p:par>
                                <p:cTn id="27" presetID="42" presetClass="path" presetSubtype="0" accel="50000" decel="50000" fill="hold" grpId="0" nodeType="withEffect">
                                  <p:stCondLst>
                                    <p:cond delay="0"/>
                                  </p:stCondLst>
                                  <p:childTnLst>
                                    <p:animMotion origin="layout" path="M -0.00365 0.00949 L 0.55599 0.22847 " pathEditMode="relative" rAng="0" ptsTypes="AA">
                                      <p:cBhvr>
                                        <p:cTn id="28" dur="2000" fill="hold"/>
                                        <p:tgtEl>
                                          <p:spTgt spid="28"/>
                                        </p:tgtEl>
                                        <p:attrNameLst>
                                          <p:attrName>ppt_x</p:attrName>
                                          <p:attrName>ppt_y</p:attrName>
                                        </p:attrNameLst>
                                      </p:cBhvr>
                                      <p:rCtr x="27982" y="10949"/>
                                    </p:animMotion>
                                  </p:childTnLst>
                                </p:cTn>
                              </p:par>
                              <p:par>
                                <p:cTn id="29" presetID="42" presetClass="path" presetSubtype="0" accel="50000" decel="50000" fill="hold" grpId="0" nodeType="withEffect">
                                  <p:stCondLst>
                                    <p:cond delay="0"/>
                                  </p:stCondLst>
                                  <p:childTnLst>
                                    <p:animMotion origin="layout" path="M 0.00052 -0.10648 L 0.23633 -0.41528 " pathEditMode="relative" rAng="0" ptsTypes="AA">
                                      <p:cBhvr>
                                        <p:cTn id="30" dur="2000" fill="hold"/>
                                        <p:tgtEl>
                                          <p:spTgt spid="33"/>
                                        </p:tgtEl>
                                        <p:attrNameLst>
                                          <p:attrName>ppt_x</p:attrName>
                                          <p:attrName>ppt_y</p:attrName>
                                        </p:attrNameLst>
                                      </p:cBhvr>
                                      <p:rCtr x="11784" y="-15440"/>
                                    </p:animMotion>
                                  </p:childTnLst>
                                </p:cTn>
                              </p:par>
                              <p:par>
                                <p:cTn id="31" presetID="42" presetClass="path" presetSubtype="0" accel="50000" decel="50000" fill="hold" grpId="0" nodeType="withEffect">
                                  <p:stCondLst>
                                    <p:cond delay="0"/>
                                  </p:stCondLst>
                                  <p:childTnLst>
                                    <p:animMotion origin="layout" path="M 1.25E-6 0.01111 L 0.23945 -0.12245 " pathEditMode="relative" rAng="0" ptsTypes="AA">
                                      <p:cBhvr>
                                        <p:cTn id="32" dur="2000" fill="hold"/>
                                        <p:tgtEl>
                                          <p:spTgt spid="32"/>
                                        </p:tgtEl>
                                        <p:attrNameLst>
                                          <p:attrName>ppt_x</p:attrName>
                                          <p:attrName>ppt_y</p:attrName>
                                        </p:attrNameLst>
                                      </p:cBhvr>
                                      <p:rCtr x="11966" y="-6690"/>
                                    </p:animMotion>
                                  </p:childTnLst>
                                </p:cTn>
                              </p:par>
                              <p:par>
                                <p:cTn id="33" presetID="42" presetClass="path" presetSubtype="0" accel="50000" decel="50000" fill="hold" grpId="0" nodeType="withEffect">
                                  <p:stCondLst>
                                    <p:cond delay="0"/>
                                  </p:stCondLst>
                                  <p:childTnLst>
                                    <p:animMotion origin="layout" path="M 1.04167E-6 -3.33333E-6 L 0.79844 -0.1118 " pathEditMode="relative" rAng="0" ptsTypes="AA">
                                      <p:cBhvr>
                                        <p:cTn id="34" dur="2000" fill="hold"/>
                                        <p:tgtEl>
                                          <p:spTgt spid="31"/>
                                        </p:tgtEl>
                                        <p:attrNameLst>
                                          <p:attrName>ppt_x</p:attrName>
                                          <p:attrName>ppt_y</p:attrName>
                                        </p:attrNameLst>
                                      </p:cBhvr>
                                      <p:rCtr x="39922" y="-5602"/>
                                    </p:animMotion>
                                  </p:childTnLst>
                                </p:cTn>
                              </p:par>
                              <p:par>
                                <p:cTn id="35" presetID="42" presetClass="path" presetSubtype="0" accel="50000" decel="50000" fill="hold" grpId="0" nodeType="withEffect">
                                  <p:stCondLst>
                                    <p:cond delay="0"/>
                                  </p:stCondLst>
                                  <p:childTnLst>
                                    <p:animMotion origin="layout" path="M -2.70833E-6 -7.40741E-7 L 0.78894 -0.51643 " pathEditMode="relative" rAng="0" ptsTypes="AA">
                                      <p:cBhvr>
                                        <p:cTn id="36" dur="2000" fill="hold"/>
                                        <p:tgtEl>
                                          <p:spTgt spid="36"/>
                                        </p:tgtEl>
                                        <p:attrNameLst>
                                          <p:attrName>ppt_x</p:attrName>
                                          <p:attrName>ppt_y</p:attrName>
                                        </p:attrNameLst>
                                      </p:cBhvr>
                                      <p:rCtr x="39440" y="-25833"/>
                                    </p:animMotion>
                                  </p:childTnLst>
                                </p:cTn>
                              </p:par>
                              <p:par>
                                <p:cTn id="37" presetID="42" presetClass="path" presetSubtype="0" accel="50000" decel="50000" fill="hold" grpId="0" nodeType="withEffect">
                                  <p:stCondLst>
                                    <p:cond delay="0"/>
                                  </p:stCondLst>
                                  <p:childTnLst>
                                    <p:animMotion origin="layout" path="M -2.08333E-7 1.85185E-6 L 0.49661 0.01041 " pathEditMode="relative" rAng="0" ptsTypes="AA">
                                      <p:cBhvr>
                                        <p:cTn id="38" dur="2000" fill="hold"/>
                                        <p:tgtEl>
                                          <p:spTgt spid="35"/>
                                        </p:tgtEl>
                                        <p:attrNameLst>
                                          <p:attrName>ppt_x</p:attrName>
                                          <p:attrName>ppt_y</p:attrName>
                                        </p:attrNameLst>
                                      </p:cBhvr>
                                      <p:rCtr x="24831" y="509"/>
                                    </p:animMotion>
                                  </p:childTnLst>
                                </p:cTn>
                              </p:par>
                              <p:par>
                                <p:cTn id="39" presetID="42" presetClass="path" presetSubtype="0" accel="50000" decel="50000" fill="hold" grpId="0" nodeType="withEffect">
                                  <p:stCondLst>
                                    <p:cond delay="0"/>
                                  </p:stCondLst>
                                  <p:childTnLst>
                                    <p:animMotion origin="layout" path="M 1.04167E-6 -1.85185E-6 L 0.29583 -0.22847 " pathEditMode="relative" rAng="0" ptsTypes="AA">
                                      <p:cBhvr>
                                        <p:cTn id="40" dur="2000" fill="hold"/>
                                        <p:tgtEl>
                                          <p:spTgt spid="34"/>
                                        </p:tgtEl>
                                        <p:attrNameLst>
                                          <p:attrName>ppt_x</p:attrName>
                                          <p:attrName>ppt_y</p:attrName>
                                        </p:attrNameLst>
                                      </p:cBhvr>
                                      <p:rCtr x="14792" y="-11435"/>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childTnLst>
                                </p:cTn>
                              </p:par>
                              <p:par>
                                <p:cTn id="52" presetID="1" presetClass="entr" presetSubtype="0" fill="hold" grpId="1" nodeType="withEffect">
                                  <p:stCondLst>
                                    <p:cond delay="0"/>
                                  </p:stCondLst>
                                  <p:childTnLst>
                                    <p:set>
                                      <p:cBhvr>
                                        <p:cTn id="53" dur="1" fill="hold">
                                          <p:stCondLst>
                                            <p:cond delay="0"/>
                                          </p:stCondLst>
                                        </p:cTn>
                                        <p:tgtEl>
                                          <p:spTgt spid="46"/>
                                        </p:tgtEl>
                                        <p:attrNameLst>
                                          <p:attrName>style.visibility</p:attrName>
                                        </p:attrNameLst>
                                      </p:cBhvr>
                                      <p:to>
                                        <p:strVal val="visible"/>
                                      </p:to>
                                    </p:set>
                                  </p:childTnLst>
                                </p:cTn>
                              </p:par>
                              <p:par>
                                <p:cTn id="54" presetID="1" presetClass="entr" presetSubtype="0" fill="hold" grpId="1" nodeType="withEffect">
                                  <p:stCondLst>
                                    <p:cond delay="0"/>
                                  </p:stCondLst>
                                  <p:childTnLst>
                                    <p:set>
                                      <p:cBhvr>
                                        <p:cTn id="55" dur="1" fill="hold">
                                          <p:stCondLst>
                                            <p:cond delay="0"/>
                                          </p:stCondLst>
                                        </p:cTn>
                                        <p:tgtEl>
                                          <p:spTgt spid="48"/>
                                        </p:tgtEl>
                                        <p:attrNameLst>
                                          <p:attrName>style.visibility</p:attrName>
                                        </p:attrNameLst>
                                      </p:cBhvr>
                                      <p:to>
                                        <p:strVal val="visible"/>
                                      </p:to>
                                    </p:set>
                                  </p:childTnLst>
                                </p:cTn>
                              </p:par>
                              <p:par>
                                <p:cTn id="56" presetID="1" presetClass="exit" presetSubtype="0" fill="hold" grpId="1" nodeType="withEffect">
                                  <p:stCondLst>
                                    <p:cond delay="0"/>
                                  </p:stCondLst>
                                  <p:childTnLst>
                                    <p:set>
                                      <p:cBhvr>
                                        <p:cTn id="57" dur="1" fill="hold">
                                          <p:stCondLst>
                                            <p:cond delay="0"/>
                                          </p:stCondLst>
                                        </p:cTn>
                                        <p:tgtEl>
                                          <p:spTgt spid="28"/>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9"/>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35"/>
                                        </p:tgtEl>
                                        <p:attrNameLst>
                                          <p:attrName>style.visibility</p:attrName>
                                        </p:attrNameLst>
                                      </p:cBhvr>
                                      <p:to>
                                        <p:strVal val="hidden"/>
                                      </p:to>
                                    </p:set>
                                  </p:childTnLst>
                                </p:cTn>
                              </p:par>
                              <p:par>
                                <p:cTn id="62" presetID="42" presetClass="path" presetSubtype="0" accel="50000" decel="50000" fill="hold" grpId="0" nodeType="withEffect">
                                  <p:stCondLst>
                                    <p:cond delay="0"/>
                                  </p:stCondLst>
                                  <p:childTnLst>
                                    <p:animMotion origin="layout" path="M 0 -3.33333E-6 L 0.03672 -0.69328 " pathEditMode="relative" rAng="0" ptsTypes="AA">
                                      <p:cBhvr>
                                        <p:cTn id="63" dur="2000" fill="hold"/>
                                        <p:tgtEl>
                                          <p:spTgt spid="46"/>
                                        </p:tgtEl>
                                        <p:attrNameLst>
                                          <p:attrName>ppt_x</p:attrName>
                                          <p:attrName>ppt_y</p:attrName>
                                        </p:attrNameLst>
                                      </p:cBhvr>
                                      <p:rCtr x="1836" y="-34676"/>
                                    </p:animMotion>
                                  </p:childTnLst>
                                </p:cTn>
                              </p:par>
                              <p:par>
                                <p:cTn id="64" presetID="42" presetClass="path" presetSubtype="0" accel="50000" decel="50000" fill="hold" grpId="0" nodeType="withEffect">
                                  <p:stCondLst>
                                    <p:cond delay="0"/>
                                  </p:stCondLst>
                                  <p:childTnLst>
                                    <p:animMotion origin="layout" path="M 4.16667E-6 -4.81481E-6 L -0.14532 -0.17361 " pathEditMode="relative" rAng="0" ptsTypes="AA">
                                      <p:cBhvr>
                                        <p:cTn id="65" dur="2000" fill="hold"/>
                                        <p:tgtEl>
                                          <p:spTgt spid="48"/>
                                        </p:tgtEl>
                                        <p:attrNameLst>
                                          <p:attrName>ppt_x</p:attrName>
                                          <p:attrName>ppt_y</p:attrName>
                                        </p:attrNameLst>
                                      </p:cBhvr>
                                      <p:rCtr x="-7266" y="-8681"/>
                                    </p:animMotion>
                                  </p:childTnLst>
                                </p:cTn>
                              </p:par>
                              <p:par>
                                <p:cTn id="66" presetID="42" presetClass="path" presetSubtype="0" accel="50000" decel="50000" fill="hold" grpId="2" nodeType="withEffect">
                                  <p:stCondLst>
                                    <p:cond delay="0"/>
                                  </p:stCondLst>
                                  <p:childTnLst>
                                    <p:animMotion origin="layout" path="M 1.04167E-6 -3.7037E-7 L 1.04167E-6 0.25 " pathEditMode="relative" rAng="0" ptsTypes="AA">
                                      <p:cBhvr>
                                        <p:cTn id="67" dur="2000" fill="hold"/>
                                        <p:tgtEl>
                                          <p:spTgt spid="28"/>
                                        </p:tgtEl>
                                        <p:attrNameLst>
                                          <p:attrName>ppt_x</p:attrName>
                                          <p:attrName>ppt_y</p:attrName>
                                        </p:attrNameLst>
                                      </p:cBhvr>
                                      <p:rCtr x="0" y="12500"/>
                                    </p:animMotion>
                                  </p:childTnLst>
                                </p:cTn>
                              </p:par>
                              <p:par>
                                <p:cTn id="68" presetID="42" presetClass="path" presetSubtype="0" accel="50000" decel="50000" fill="hold" grpId="1" nodeType="withEffect">
                                  <p:stCondLst>
                                    <p:cond delay="0"/>
                                  </p:stCondLst>
                                  <p:childTnLst>
                                    <p:animMotion origin="layout" path="M -2.29167E-6 0 L 0.24714 -0.1669 " pathEditMode="relative" rAng="0" ptsTypes="AA">
                                      <p:cBhvr>
                                        <p:cTn id="69" dur="2000" fill="hold"/>
                                        <p:tgtEl>
                                          <p:spTgt spid="47"/>
                                        </p:tgtEl>
                                        <p:attrNameLst>
                                          <p:attrName>ppt_x</p:attrName>
                                          <p:attrName>ppt_y</p:attrName>
                                        </p:attrNameLst>
                                      </p:cBhvr>
                                      <p:rCtr x="12357" y="-83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19" grpId="1" animBg="1"/>
      <p:bldP spid="20" grpId="0" animBg="1"/>
      <p:bldP spid="21" grpId="0" animBg="1"/>
      <p:bldP spid="22" grpId="0" animBg="1"/>
      <p:bldP spid="23" grpId="0" animBg="1"/>
      <p:bldP spid="24" grpId="0" animBg="1"/>
      <p:bldP spid="25" grpId="0" animBg="1"/>
      <p:bldP spid="26" grpId="0" animBg="1"/>
      <p:bldP spid="27" grpId="0" animBg="1"/>
      <p:bldP spid="28" grpId="0" animBg="1"/>
      <p:bldP spid="28" grpId="1" animBg="1"/>
      <p:bldP spid="28" grpId="2" animBg="1"/>
      <p:bldP spid="29" grpId="0" animBg="1"/>
      <p:bldP spid="30" grpId="0" animBg="1"/>
      <p:bldP spid="31" grpId="0" animBg="1"/>
      <p:bldP spid="32" grpId="0" animBg="1"/>
      <p:bldP spid="33" grpId="0" animBg="1"/>
      <p:bldP spid="34" grpId="0" animBg="1"/>
      <p:bldP spid="35" grpId="0" animBg="1"/>
      <p:bldP spid="35" grpId="1" animBg="1"/>
      <p:bldP spid="36" grpId="0" animBg="1"/>
      <p:bldP spid="47" grpId="0" animBg="1"/>
      <p:bldP spid="47" grpId="1" animBg="1"/>
      <p:bldP spid="46" grpId="0" animBg="1"/>
      <p:bldP spid="46" grpId="1" animBg="1"/>
      <p:bldP spid="48" grpId="0" animBg="1"/>
      <p:bldP spid="4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Azure Service Fabric</a:t>
            </a:r>
            <a:br>
              <a:rPr lang="en-US" dirty="0" smtClean="0"/>
            </a:br>
            <a:r>
              <a:rPr lang="en-US" sz="2745" dirty="0"/>
              <a:t>A platform for reliable, </a:t>
            </a:r>
            <a:r>
              <a:rPr lang="en-US" sz="2745" dirty="0" err="1"/>
              <a:t>hyperscale</a:t>
            </a:r>
            <a:r>
              <a:rPr lang="en-US" sz="2745" dirty="0"/>
              <a:t>, </a:t>
            </a:r>
            <a:r>
              <a:rPr lang="en-US" sz="2745" dirty="0" err="1"/>
              <a:t>microservice</a:t>
            </a:r>
            <a:r>
              <a:rPr lang="en-US" sz="2745" dirty="0"/>
              <a:t>-based applications</a:t>
            </a:r>
          </a:p>
        </p:txBody>
      </p:sp>
      <p:sp>
        <p:nvSpPr>
          <p:cNvPr id="356" name="Right Arrow 355"/>
          <p:cNvSpPr/>
          <p:nvPr/>
        </p:nvSpPr>
        <p:spPr>
          <a:xfrm rot="5400000">
            <a:off x="1734878" y="3422433"/>
            <a:ext cx="478392" cy="486959"/>
          </a:xfrm>
          <a:prstGeom prst="rightArrow">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357" name="Right Arrow 356"/>
          <p:cNvSpPr/>
          <p:nvPr/>
        </p:nvSpPr>
        <p:spPr>
          <a:xfrm rot="5400000">
            <a:off x="5830545" y="3401727"/>
            <a:ext cx="478392" cy="486959"/>
          </a:xfrm>
          <a:prstGeom prst="rightArrow">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358" name="Right Arrow 357"/>
          <p:cNvSpPr/>
          <p:nvPr/>
        </p:nvSpPr>
        <p:spPr>
          <a:xfrm rot="5400000">
            <a:off x="9862153" y="3410422"/>
            <a:ext cx="478392" cy="486959"/>
          </a:xfrm>
          <a:prstGeom prst="rightArrow">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grpSp>
        <p:nvGrpSpPr>
          <p:cNvPr id="360" name="Group 359"/>
          <p:cNvGrpSpPr/>
          <p:nvPr/>
        </p:nvGrpSpPr>
        <p:grpSpPr>
          <a:xfrm>
            <a:off x="741560" y="4019696"/>
            <a:ext cx="2501464" cy="2016432"/>
            <a:chOff x="967123" y="3315404"/>
            <a:chExt cx="2551986" cy="2057157"/>
          </a:xfrm>
        </p:grpSpPr>
        <p:sp>
          <p:nvSpPr>
            <p:cNvPr id="361" name="Rectangle 360"/>
            <p:cNvSpPr/>
            <p:nvPr/>
          </p:nvSpPr>
          <p:spPr>
            <a:xfrm>
              <a:off x="984812" y="3813776"/>
              <a:ext cx="2479439" cy="691375"/>
            </a:xfrm>
            <a:prstGeom prst="rect">
              <a:avLst/>
            </a:prstGeom>
            <a:solidFill>
              <a:srgbClr val="00B0F0"/>
            </a:solidFill>
            <a:ln w="12700" cap="flat" cmpd="sng" algn="ctr">
              <a:noFill/>
              <a:prstDash val="solid"/>
              <a:miter lim="800000"/>
            </a:ln>
            <a:effectLst/>
          </p:spPr>
          <p:txBody>
            <a:bodyPr rtlCol="0" anchor="ctr"/>
            <a:lstStyle/>
            <a:p>
              <a:pPr algn="ctr" defTabSz="896214">
                <a:defRPr/>
              </a:pPr>
              <a:r>
                <a:rPr lang="en-US" sz="2353" b="1" kern="0" dirty="0">
                  <a:solidFill>
                    <a:srgbClr val="FFFFFF"/>
                  </a:solidFill>
                  <a:latin typeface="Segoe UI Light"/>
                </a:rPr>
                <a:t>Azure</a:t>
              </a:r>
              <a:r>
                <a:rPr lang="en-US" sz="2353" kern="0" dirty="0">
                  <a:solidFill>
                    <a:srgbClr val="FFFFFF"/>
                  </a:solidFill>
                  <a:latin typeface="Segoe UI Light"/>
                </a:rPr>
                <a:t> </a:t>
              </a:r>
            </a:p>
          </p:txBody>
        </p:sp>
        <p:sp>
          <p:nvSpPr>
            <p:cNvPr id="362" name="Rectangle 361"/>
            <p:cNvSpPr/>
            <p:nvPr/>
          </p:nvSpPr>
          <p:spPr>
            <a:xfrm>
              <a:off x="984813" y="3315404"/>
              <a:ext cx="1232246"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896214">
                <a:defRPr/>
              </a:pPr>
              <a:r>
                <a:rPr lang="en-US" sz="980" b="1" kern="0" dirty="0">
                  <a:solidFill>
                    <a:srgbClr val="FFFFFF"/>
                  </a:solidFill>
                  <a:latin typeface="Calibri" panose="020F0502020204030204"/>
                </a:rPr>
                <a:t>Windows</a:t>
              </a:r>
            </a:p>
            <a:p>
              <a:pPr algn="ctr" defTabSz="896214">
                <a:defRPr/>
              </a:pPr>
              <a:r>
                <a:rPr lang="en-US" sz="980" b="1" kern="0" dirty="0">
                  <a:solidFill>
                    <a:srgbClr val="FFFFFF"/>
                  </a:solidFill>
                  <a:latin typeface="Calibri" panose="020F0502020204030204"/>
                </a:rPr>
                <a:t>Server</a:t>
              </a:r>
            </a:p>
          </p:txBody>
        </p:sp>
        <p:sp>
          <p:nvSpPr>
            <p:cNvPr id="363" name="Rectangle 362"/>
            <p:cNvSpPr/>
            <p:nvPr/>
          </p:nvSpPr>
          <p:spPr>
            <a:xfrm>
              <a:off x="2265833" y="3315404"/>
              <a:ext cx="1198419"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896214">
                <a:defRPr/>
              </a:pPr>
              <a:r>
                <a:rPr lang="en-US" sz="980" b="1" kern="0" dirty="0">
                  <a:solidFill>
                    <a:srgbClr val="FFFFFF"/>
                  </a:solidFill>
                  <a:latin typeface="Calibri" panose="020F0502020204030204"/>
                </a:rPr>
                <a:t>Linux</a:t>
              </a:r>
            </a:p>
          </p:txBody>
        </p:sp>
        <p:pic>
          <p:nvPicPr>
            <p:cNvPr id="364" name="Picture 363"/>
            <p:cNvPicPr>
              <a:picLocks noChangeAspect="1"/>
            </p:cNvPicPr>
            <p:nvPr/>
          </p:nvPicPr>
          <p:blipFill>
            <a:blip r:embed="rId3">
              <a:duotone>
                <a:prstClr val="black"/>
                <a:schemeClr val="accent2">
                  <a:tint val="45000"/>
                  <a:satMod val="400000"/>
                </a:schemeClr>
              </a:duotone>
            </a:blip>
            <a:stretch>
              <a:fillRect/>
            </a:stretch>
          </p:blipFill>
          <p:spPr>
            <a:xfrm>
              <a:off x="967123" y="4562023"/>
              <a:ext cx="2551986" cy="810538"/>
            </a:xfrm>
            <a:prstGeom prst="rect">
              <a:avLst/>
            </a:prstGeom>
          </p:spPr>
        </p:pic>
      </p:grpSp>
      <p:grpSp>
        <p:nvGrpSpPr>
          <p:cNvPr id="365" name="Group 364"/>
          <p:cNvGrpSpPr/>
          <p:nvPr/>
        </p:nvGrpSpPr>
        <p:grpSpPr>
          <a:xfrm>
            <a:off x="8868067" y="4019697"/>
            <a:ext cx="2501464" cy="2050863"/>
            <a:chOff x="8577887" y="3302049"/>
            <a:chExt cx="2551986" cy="2092284"/>
          </a:xfrm>
        </p:grpSpPr>
        <p:sp>
          <p:nvSpPr>
            <p:cNvPr id="366" name="Rectangle 365"/>
            <p:cNvSpPr/>
            <p:nvPr/>
          </p:nvSpPr>
          <p:spPr>
            <a:xfrm>
              <a:off x="8596359" y="3812695"/>
              <a:ext cx="2479439" cy="691375"/>
            </a:xfrm>
            <a:prstGeom prst="rect">
              <a:avLst/>
            </a:prstGeom>
            <a:solidFill>
              <a:srgbClr val="ED7D31"/>
            </a:solidFill>
            <a:ln w="12700" cap="flat" cmpd="sng" algn="ctr">
              <a:noFill/>
              <a:prstDash val="solid"/>
              <a:miter lim="800000"/>
            </a:ln>
            <a:effectLst/>
          </p:spPr>
          <p:txBody>
            <a:bodyPr rtlCol="0" anchor="ctr"/>
            <a:lstStyle/>
            <a:p>
              <a:pPr algn="ctr" defTabSz="896214">
                <a:defRPr/>
              </a:pPr>
              <a:r>
                <a:rPr lang="en-US" sz="2353" b="1" kern="0" dirty="0">
                  <a:solidFill>
                    <a:srgbClr val="FFFFFF"/>
                  </a:solidFill>
                  <a:latin typeface="Segoe UI Light"/>
                </a:rPr>
                <a:t>Hosted Clouds</a:t>
              </a:r>
            </a:p>
          </p:txBody>
        </p:sp>
        <p:sp>
          <p:nvSpPr>
            <p:cNvPr id="367" name="Rectangle 366"/>
            <p:cNvSpPr/>
            <p:nvPr/>
          </p:nvSpPr>
          <p:spPr>
            <a:xfrm>
              <a:off x="8596360" y="3302049"/>
              <a:ext cx="1227098"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896214">
                <a:defRPr/>
              </a:pPr>
              <a:r>
                <a:rPr lang="en-US" sz="980" b="1" kern="0" dirty="0">
                  <a:solidFill>
                    <a:srgbClr val="FFFFFF"/>
                  </a:solidFill>
                  <a:latin typeface="Calibri" panose="020F0502020204030204"/>
                </a:rPr>
                <a:t>Windows</a:t>
              </a:r>
            </a:p>
            <a:p>
              <a:pPr algn="ctr" defTabSz="896214">
                <a:defRPr/>
              </a:pPr>
              <a:r>
                <a:rPr lang="en-US" sz="980" b="1" kern="0" dirty="0">
                  <a:solidFill>
                    <a:srgbClr val="FFFFFF"/>
                  </a:solidFill>
                  <a:latin typeface="Calibri" panose="020F0502020204030204"/>
                </a:rPr>
                <a:t>Server</a:t>
              </a:r>
            </a:p>
          </p:txBody>
        </p:sp>
        <p:sp>
          <p:nvSpPr>
            <p:cNvPr id="368" name="Rectangle 367"/>
            <p:cNvSpPr/>
            <p:nvPr/>
          </p:nvSpPr>
          <p:spPr>
            <a:xfrm>
              <a:off x="9857729" y="3302049"/>
              <a:ext cx="1218070"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896214">
                <a:defRPr/>
              </a:pPr>
              <a:r>
                <a:rPr lang="en-US" sz="980" b="1" kern="0" dirty="0">
                  <a:solidFill>
                    <a:srgbClr val="FFFFFF"/>
                  </a:solidFill>
                  <a:latin typeface="Calibri" panose="020F0502020204030204"/>
                </a:rPr>
                <a:t>Linux</a:t>
              </a:r>
            </a:p>
          </p:txBody>
        </p:sp>
        <p:pic>
          <p:nvPicPr>
            <p:cNvPr id="369" name="Picture 368"/>
            <p:cNvPicPr>
              <a:picLocks noChangeAspect="1"/>
            </p:cNvPicPr>
            <p:nvPr/>
          </p:nvPicPr>
          <p:blipFill>
            <a:blip r:embed="rId3">
              <a:duotone>
                <a:prstClr val="black"/>
                <a:schemeClr val="accent2">
                  <a:tint val="45000"/>
                  <a:satMod val="400000"/>
                </a:schemeClr>
              </a:duotone>
            </a:blip>
            <a:stretch>
              <a:fillRect/>
            </a:stretch>
          </p:blipFill>
          <p:spPr>
            <a:xfrm>
              <a:off x="8577887" y="4583795"/>
              <a:ext cx="2551986" cy="810538"/>
            </a:xfrm>
            <a:prstGeom prst="rect">
              <a:avLst/>
            </a:prstGeom>
          </p:spPr>
        </p:pic>
      </p:grpSp>
      <p:sp>
        <p:nvSpPr>
          <p:cNvPr id="370" name="Hexagon 369"/>
          <p:cNvSpPr/>
          <p:nvPr/>
        </p:nvSpPr>
        <p:spPr>
          <a:xfrm>
            <a:off x="524820" y="1817339"/>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371" name="Hexagon 370"/>
          <p:cNvSpPr/>
          <p:nvPr/>
        </p:nvSpPr>
        <p:spPr>
          <a:xfrm>
            <a:off x="751185" y="194583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372" name="Hexagon 371"/>
          <p:cNvSpPr/>
          <p:nvPr/>
        </p:nvSpPr>
        <p:spPr>
          <a:xfrm>
            <a:off x="524820" y="2078784"/>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373" name="Hexagon 372"/>
          <p:cNvSpPr/>
          <p:nvPr/>
        </p:nvSpPr>
        <p:spPr>
          <a:xfrm>
            <a:off x="751185" y="2207277"/>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374" name="Straight Connector 373"/>
          <p:cNvCxnSpPr/>
          <p:nvPr/>
        </p:nvCxnSpPr>
        <p:spPr>
          <a:xfrm>
            <a:off x="659556" y="2200325"/>
            <a:ext cx="226365" cy="132952"/>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659556" y="1934420"/>
            <a:ext cx="226365" cy="132952"/>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882238" y="2061668"/>
            <a:ext cx="226365" cy="132952"/>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882238" y="2200325"/>
            <a:ext cx="226365" cy="132952"/>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882239" y="2073078"/>
            <a:ext cx="32" cy="263282"/>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655906" y="2067373"/>
            <a:ext cx="226332" cy="12724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882238" y="1928715"/>
            <a:ext cx="226365" cy="144362"/>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659540" y="1958554"/>
            <a:ext cx="32" cy="263282"/>
          </a:xfrm>
          <a:prstGeom prst="line">
            <a:avLst/>
          </a:prstGeom>
          <a:noFill/>
          <a:ln w="6350" cap="flat" cmpd="sng" algn="ctr">
            <a:solidFill>
              <a:srgbClr val="5B9BD5"/>
            </a:solidFill>
            <a:prstDash val="solid"/>
            <a:miter lim="800000"/>
          </a:ln>
          <a:effectLst/>
        </p:spPr>
      </p:cxnSp>
      <p:sp>
        <p:nvSpPr>
          <p:cNvPr id="382" name="Hexagon 381"/>
          <p:cNvSpPr/>
          <p:nvPr/>
        </p:nvSpPr>
        <p:spPr>
          <a:xfrm>
            <a:off x="974752" y="1817339"/>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383" name="Hexagon 382"/>
          <p:cNvSpPr/>
          <p:nvPr/>
        </p:nvSpPr>
        <p:spPr>
          <a:xfrm>
            <a:off x="1201117" y="194583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384" name="Hexagon 383"/>
          <p:cNvSpPr/>
          <p:nvPr/>
        </p:nvSpPr>
        <p:spPr>
          <a:xfrm>
            <a:off x="974752" y="2078784"/>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385" name="Hexagon 384"/>
          <p:cNvSpPr/>
          <p:nvPr/>
        </p:nvSpPr>
        <p:spPr>
          <a:xfrm>
            <a:off x="1201117" y="2207277"/>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386" name="Straight Connector 385"/>
          <p:cNvCxnSpPr/>
          <p:nvPr/>
        </p:nvCxnSpPr>
        <p:spPr>
          <a:xfrm>
            <a:off x="1109489" y="2200325"/>
            <a:ext cx="226365" cy="132952"/>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109489" y="1938880"/>
            <a:ext cx="226365" cy="132952"/>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332172" y="2061668"/>
            <a:ext cx="226365" cy="132952"/>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332172" y="2200325"/>
            <a:ext cx="226365" cy="132952"/>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332172" y="2073078"/>
            <a:ext cx="32" cy="263282"/>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105839" y="2067373"/>
            <a:ext cx="226332" cy="12724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332172" y="1928715"/>
            <a:ext cx="226365" cy="144362"/>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109472" y="1958554"/>
            <a:ext cx="32" cy="263282"/>
          </a:xfrm>
          <a:prstGeom prst="line">
            <a:avLst/>
          </a:prstGeom>
          <a:noFill/>
          <a:ln w="6350" cap="flat" cmpd="sng" algn="ctr">
            <a:solidFill>
              <a:srgbClr val="5B9BD5"/>
            </a:solidFill>
            <a:prstDash val="solid"/>
            <a:miter lim="800000"/>
          </a:ln>
          <a:effectLst/>
        </p:spPr>
      </p:cxnSp>
      <p:sp>
        <p:nvSpPr>
          <p:cNvPr id="394" name="Hexagon 393"/>
          <p:cNvSpPr/>
          <p:nvPr/>
        </p:nvSpPr>
        <p:spPr>
          <a:xfrm>
            <a:off x="1427122" y="1817339"/>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395" name="Hexagon 394"/>
          <p:cNvSpPr/>
          <p:nvPr/>
        </p:nvSpPr>
        <p:spPr>
          <a:xfrm>
            <a:off x="1653487" y="194583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396" name="Hexagon 395"/>
          <p:cNvSpPr/>
          <p:nvPr/>
        </p:nvSpPr>
        <p:spPr>
          <a:xfrm>
            <a:off x="1427122" y="2078784"/>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397" name="Hexagon 396"/>
          <p:cNvSpPr/>
          <p:nvPr/>
        </p:nvSpPr>
        <p:spPr>
          <a:xfrm>
            <a:off x="1653487" y="2207277"/>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398" name="Straight Connector 397"/>
          <p:cNvCxnSpPr/>
          <p:nvPr/>
        </p:nvCxnSpPr>
        <p:spPr>
          <a:xfrm>
            <a:off x="1561859" y="2200325"/>
            <a:ext cx="226365" cy="132952"/>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561859" y="1934420"/>
            <a:ext cx="226365" cy="132952"/>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784541" y="2061668"/>
            <a:ext cx="226365" cy="132952"/>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784541" y="2200325"/>
            <a:ext cx="226365" cy="132952"/>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784542" y="2073078"/>
            <a:ext cx="32" cy="263282"/>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558209" y="2067373"/>
            <a:ext cx="226332" cy="12724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784541" y="1928715"/>
            <a:ext cx="226365" cy="144362"/>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561842" y="1963012"/>
            <a:ext cx="32" cy="263282"/>
          </a:xfrm>
          <a:prstGeom prst="line">
            <a:avLst/>
          </a:prstGeom>
          <a:noFill/>
          <a:ln w="6350" cap="flat" cmpd="sng" algn="ctr">
            <a:solidFill>
              <a:srgbClr val="5B9BD5"/>
            </a:solidFill>
            <a:prstDash val="solid"/>
            <a:miter lim="800000"/>
          </a:ln>
          <a:effectLst/>
        </p:spPr>
      </p:cxnSp>
      <p:sp>
        <p:nvSpPr>
          <p:cNvPr id="406" name="Hexagon 405"/>
          <p:cNvSpPr/>
          <p:nvPr/>
        </p:nvSpPr>
        <p:spPr>
          <a:xfrm>
            <a:off x="1877055" y="1817339"/>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07" name="Hexagon 406"/>
          <p:cNvSpPr/>
          <p:nvPr/>
        </p:nvSpPr>
        <p:spPr>
          <a:xfrm>
            <a:off x="2103420" y="194583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08" name="Hexagon 407"/>
          <p:cNvSpPr/>
          <p:nvPr/>
        </p:nvSpPr>
        <p:spPr>
          <a:xfrm>
            <a:off x="1877055" y="2078784"/>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09" name="Hexagon 408"/>
          <p:cNvSpPr/>
          <p:nvPr/>
        </p:nvSpPr>
        <p:spPr>
          <a:xfrm>
            <a:off x="2103420" y="2207277"/>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410" name="Straight Connector 409"/>
          <p:cNvCxnSpPr/>
          <p:nvPr/>
        </p:nvCxnSpPr>
        <p:spPr>
          <a:xfrm>
            <a:off x="2011791" y="2200325"/>
            <a:ext cx="226365" cy="132952"/>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011791" y="1934420"/>
            <a:ext cx="226365" cy="132952"/>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234474" y="2061668"/>
            <a:ext cx="226365" cy="132952"/>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234474" y="2200325"/>
            <a:ext cx="226365" cy="132952"/>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2234474" y="2068620"/>
            <a:ext cx="32" cy="263282"/>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008141" y="2067373"/>
            <a:ext cx="226332" cy="12724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234474" y="1928715"/>
            <a:ext cx="226365" cy="144362"/>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011775" y="1963012"/>
            <a:ext cx="32" cy="263282"/>
          </a:xfrm>
          <a:prstGeom prst="line">
            <a:avLst/>
          </a:prstGeom>
          <a:noFill/>
          <a:ln w="6350" cap="flat" cmpd="sng" algn="ctr">
            <a:solidFill>
              <a:srgbClr val="5B9BD5"/>
            </a:solidFill>
            <a:prstDash val="solid"/>
            <a:miter lim="800000"/>
          </a:ln>
          <a:effectLst/>
        </p:spPr>
      </p:cxnSp>
      <p:sp>
        <p:nvSpPr>
          <p:cNvPr id="418" name="Hexagon 417"/>
          <p:cNvSpPr/>
          <p:nvPr/>
        </p:nvSpPr>
        <p:spPr>
          <a:xfrm>
            <a:off x="2326987" y="1817339"/>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19" name="Hexagon 418"/>
          <p:cNvSpPr/>
          <p:nvPr/>
        </p:nvSpPr>
        <p:spPr>
          <a:xfrm>
            <a:off x="2549754" y="194583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20" name="Hexagon 419"/>
          <p:cNvSpPr/>
          <p:nvPr/>
        </p:nvSpPr>
        <p:spPr>
          <a:xfrm>
            <a:off x="2326987" y="2078784"/>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21" name="Hexagon 420"/>
          <p:cNvSpPr/>
          <p:nvPr/>
        </p:nvSpPr>
        <p:spPr>
          <a:xfrm>
            <a:off x="2549754" y="2207277"/>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422" name="Straight Connector 421"/>
          <p:cNvCxnSpPr/>
          <p:nvPr/>
        </p:nvCxnSpPr>
        <p:spPr>
          <a:xfrm>
            <a:off x="2458125" y="2200325"/>
            <a:ext cx="226365" cy="132952"/>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458125" y="1934420"/>
            <a:ext cx="226365" cy="132952"/>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680807" y="2061668"/>
            <a:ext cx="226365" cy="132952"/>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680807" y="2200325"/>
            <a:ext cx="226365" cy="132952"/>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2680808" y="2073078"/>
            <a:ext cx="32" cy="263282"/>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454475" y="2067373"/>
            <a:ext cx="226332" cy="12724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680807" y="1928715"/>
            <a:ext cx="226365" cy="144362"/>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461707" y="1958554"/>
            <a:ext cx="32" cy="263282"/>
          </a:xfrm>
          <a:prstGeom prst="line">
            <a:avLst/>
          </a:prstGeom>
          <a:noFill/>
          <a:ln w="6350" cap="flat" cmpd="sng" algn="ctr">
            <a:solidFill>
              <a:srgbClr val="5B9BD5"/>
            </a:solidFill>
            <a:prstDash val="solid"/>
            <a:miter lim="800000"/>
          </a:ln>
          <a:effectLst/>
        </p:spPr>
      </p:cxnSp>
      <p:sp>
        <p:nvSpPr>
          <p:cNvPr id="430" name="Hexagon 429"/>
          <p:cNvSpPr/>
          <p:nvPr/>
        </p:nvSpPr>
        <p:spPr>
          <a:xfrm>
            <a:off x="2773321" y="1817339"/>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31" name="Hexagon 430"/>
          <p:cNvSpPr/>
          <p:nvPr/>
        </p:nvSpPr>
        <p:spPr>
          <a:xfrm>
            <a:off x="2999686" y="194583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32" name="Hexagon 431"/>
          <p:cNvSpPr/>
          <p:nvPr/>
        </p:nvSpPr>
        <p:spPr>
          <a:xfrm>
            <a:off x="2773321" y="2078784"/>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33" name="Hexagon 432"/>
          <p:cNvSpPr/>
          <p:nvPr/>
        </p:nvSpPr>
        <p:spPr>
          <a:xfrm>
            <a:off x="2999686" y="2207277"/>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434" name="Straight Connector 433"/>
          <p:cNvCxnSpPr/>
          <p:nvPr/>
        </p:nvCxnSpPr>
        <p:spPr>
          <a:xfrm>
            <a:off x="2908058" y="2200325"/>
            <a:ext cx="226365" cy="132952"/>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2908058" y="1934420"/>
            <a:ext cx="226365" cy="132952"/>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130740" y="2061668"/>
            <a:ext cx="226365" cy="132952"/>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130740" y="2200325"/>
            <a:ext cx="226365" cy="132952"/>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3130741" y="2073078"/>
            <a:ext cx="32" cy="263282"/>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2904408" y="2067373"/>
            <a:ext cx="226332" cy="12724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130740" y="1928715"/>
            <a:ext cx="226365" cy="144362"/>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2908041" y="1958554"/>
            <a:ext cx="32" cy="263282"/>
          </a:xfrm>
          <a:prstGeom prst="line">
            <a:avLst/>
          </a:prstGeom>
          <a:noFill/>
          <a:ln w="6350" cap="flat" cmpd="sng" algn="ctr">
            <a:solidFill>
              <a:srgbClr val="5B9BD5"/>
            </a:solidFill>
            <a:prstDash val="solid"/>
            <a:miter lim="800000"/>
          </a:ln>
          <a:effectLst/>
        </p:spPr>
      </p:cxnSp>
      <p:sp>
        <p:nvSpPr>
          <p:cNvPr id="442" name="Hexagon 441"/>
          <p:cNvSpPr/>
          <p:nvPr/>
        </p:nvSpPr>
        <p:spPr>
          <a:xfrm>
            <a:off x="3225691" y="1817339"/>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43" name="Hexagon 442"/>
          <p:cNvSpPr/>
          <p:nvPr/>
        </p:nvSpPr>
        <p:spPr>
          <a:xfrm>
            <a:off x="3452056" y="194583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44" name="Hexagon 443"/>
          <p:cNvSpPr/>
          <p:nvPr/>
        </p:nvSpPr>
        <p:spPr>
          <a:xfrm>
            <a:off x="3225691" y="2078784"/>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45" name="Hexagon 444"/>
          <p:cNvSpPr/>
          <p:nvPr/>
        </p:nvSpPr>
        <p:spPr>
          <a:xfrm>
            <a:off x="3452056" y="2207277"/>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446" name="Straight Connector 445"/>
          <p:cNvCxnSpPr/>
          <p:nvPr/>
        </p:nvCxnSpPr>
        <p:spPr>
          <a:xfrm>
            <a:off x="3360427" y="2200325"/>
            <a:ext cx="226365" cy="132952"/>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360427" y="1934420"/>
            <a:ext cx="226365" cy="132952"/>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583109" y="2061668"/>
            <a:ext cx="226365" cy="132952"/>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583109" y="2200325"/>
            <a:ext cx="226365" cy="132952"/>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583111" y="2073078"/>
            <a:ext cx="32" cy="263282"/>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356777" y="2067373"/>
            <a:ext cx="226332" cy="12724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583109" y="1928715"/>
            <a:ext cx="226365" cy="144362"/>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360411" y="1958554"/>
            <a:ext cx="32" cy="263282"/>
          </a:xfrm>
          <a:prstGeom prst="line">
            <a:avLst/>
          </a:prstGeom>
          <a:noFill/>
          <a:ln w="6350" cap="flat" cmpd="sng" algn="ctr">
            <a:solidFill>
              <a:srgbClr val="5B9BD5"/>
            </a:solidFill>
            <a:prstDash val="solid"/>
            <a:miter lim="800000"/>
          </a:ln>
          <a:effectLst/>
        </p:spPr>
      </p:cxnSp>
      <p:sp>
        <p:nvSpPr>
          <p:cNvPr id="454" name="Hexagon 453"/>
          <p:cNvSpPr/>
          <p:nvPr/>
        </p:nvSpPr>
        <p:spPr>
          <a:xfrm>
            <a:off x="3679697" y="1817339"/>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55" name="Hexagon 454"/>
          <p:cNvSpPr/>
          <p:nvPr/>
        </p:nvSpPr>
        <p:spPr>
          <a:xfrm>
            <a:off x="3906062" y="194583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56" name="Hexagon 455"/>
          <p:cNvSpPr/>
          <p:nvPr/>
        </p:nvSpPr>
        <p:spPr>
          <a:xfrm>
            <a:off x="3679697" y="2078784"/>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57" name="Hexagon 456"/>
          <p:cNvSpPr/>
          <p:nvPr/>
        </p:nvSpPr>
        <p:spPr>
          <a:xfrm>
            <a:off x="3906062" y="2207277"/>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458" name="Straight Connector 457"/>
          <p:cNvCxnSpPr/>
          <p:nvPr/>
        </p:nvCxnSpPr>
        <p:spPr>
          <a:xfrm>
            <a:off x="3814433" y="2200325"/>
            <a:ext cx="226365" cy="132952"/>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3814433" y="1934420"/>
            <a:ext cx="226365" cy="132952"/>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027593" y="2066893"/>
            <a:ext cx="226365" cy="132952"/>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H="1">
            <a:off x="4027593" y="2205551"/>
            <a:ext cx="226365" cy="132952"/>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038592" y="2078305"/>
            <a:ext cx="32" cy="263282"/>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3810783" y="2067373"/>
            <a:ext cx="226332" cy="12724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027593" y="1933941"/>
            <a:ext cx="226365" cy="144362"/>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3814417" y="1958554"/>
            <a:ext cx="32" cy="263282"/>
          </a:xfrm>
          <a:prstGeom prst="line">
            <a:avLst/>
          </a:prstGeom>
          <a:noFill/>
          <a:ln w="6350" cap="flat" cmpd="sng" algn="ctr">
            <a:solidFill>
              <a:srgbClr val="5B9BD5"/>
            </a:solidFill>
            <a:prstDash val="solid"/>
            <a:miter lim="800000"/>
          </a:ln>
          <a:effectLst/>
        </p:spPr>
      </p:cxnSp>
      <p:sp>
        <p:nvSpPr>
          <p:cNvPr id="466" name="Hexagon 465"/>
          <p:cNvSpPr/>
          <p:nvPr/>
        </p:nvSpPr>
        <p:spPr>
          <a:xfrm>
            <a:off x="4132412" y="1818634"/>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67" name="Hexagon 466"/>
          <p:cNvSpPr/>
          <p:nvPr/>
        </p:nvSpPr>
        <p:spPr>
          <a:xfrm>
            <a:off x="4358777" y="1947127"/>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68" name="Hexagon 467"/>
          <p:cNvSpPr/>
          <p:nvPr/>
        </p:nvSpPr>
        <p:spPr>
          <a:xfrm>
            <a:off x="4132412" y="2080080"/>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69" name="Hexagon 468"/>
          <p:cNvSpPr/>
          <p:nvPr/>
        </p:nvSpPr>
        <p:spPr>
          <a:xfrm>
            <a:off x="4358777" y="221303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470" name="Straight Connector 469"/>
          <p:cNvCxnSpPr/>
          <p:nvPr/>
        </p:nvCxnSpPr>
        <p:spPr>
          <a:xfrm>
            <a:off x="4267148" y="2201620"/>
            <a:ext cx="226365" cy="132952"/>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267148" y="1935715"/>
            <a:ext cx="226365" cy="132952"/>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489830" y="2062962"/>
            <a:ext cx="226365" cy="132952"/>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489830" y="2201620"/>
            <a:ext cx="226365" cy="132952"/>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4489832" y="2074373"/>
            <a:ext cx="32" cy="263282"/>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263498" y="2068668"/>
            <a:ext cx="226332" cy="12724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489830" y="1930010"/>
            <a:ext cx="226365" cy="144362"/>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267132" y="1959848"/>
            <a:ext cx="32" cy="263282"/>
          </a:xfrm>
          <a:prstGeom prst="line">
            <a:avLst/>
          </a:prstGeom>
          <a:noFill/>
          <a:ln w="6350" cap="flat" cmpd="sng" algn="ctr">
            <a:solidFill>
              <a:srgbClr val="5B9BD5"/>
            </a:solidFill>
            <a:prstDash val="solid"/>
            <a:miter lim="800000"/>
          </a:ln>
          <a:effectLst/>
        </p:spPr>
      </p:cxnSp>
      <p:sp>
        <p:nvSpPr>
          <p:cNvPr id="478" name="Hexagon 477"/>
          <p:cNvSpPr/>
          <p:nvPr/>
        </p:nvSpPr>
        <p:spPr>
          <a:xfrm>
            <a:off x="4582344" y="1818634"/>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79" name="Hexagon 478"/>
          <p:cNvSpPr/>
          <p:nvPr/>
        </p:nvSpPr>
        <p:spPr>
          <a:xfrm>
            <a:off x="4808709" y="1947127"/>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80" name="Hexagon 479"/>
          <p:cNvSpPr/>
          <p:nvPr/>
        </p:nvSpPr>
        <p:spPr>
          <a:xfrm>
            <a:off x="4582344" y="2080080"/>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81" name="Hexagon 480"/>
          <p:cNvSpPr/>
          <p:nvPr/>
        </p:nvSpPr>
        <p:spPr>
          <a:xfrm>
            <a:off x="4808709" y="221303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482" name="Straight Connector 481"/>
          <p:cNvCxnSpPr/>
          <p:nvPr/>
        </p:nvCxnSpPr>
        <p:spPr>
          <a:xfrm>
            <a:off x="4717081" y="2201620"/>
            <a:ext cx="226365" cy="132952"/>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717081" y="1935715"/>
            <a:ext cx="226365" cy="132952"/>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4939764" y="2062962"/>
            <a:ext cx="226365" cy="132952"/>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4939764" y="2201620"/>
            <a:ext cx="226365" cy="132952"/>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4939765" y="2074373"/>
            <a:ext cx="32" cy="263282"/>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713431" y="2068668"/>
            <a:ext cx="226332" cy="12724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4939764" y="1930010"/>
            <a:ext cx="226365" cy="144362"/>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717064" y="1959848"/>
            <a:ext cx="32" cy="263282"/>
          </a:xfrm>
          <a:prstGeom prst="line">
            <a:avLst/>
          </a:prstGeom>
          <a:noFill/>
          <a:ln w="6350" cap="flat" cmpd="sng" algn="ctr">
            <a:solidFill>
              <a:srgbClr val="5B9BD5"/>
            </a:solidFill>
            <a:prstDash val="solid"/>
            <a:miter lim="800000"/>
          </a:ln>
          <a:effectLst/>
        </p:spPr>
      </p:cxnSp>
      <p:sp>
        <p:nvSpPr>
          <p:cNvPr id="490" name="Hexagon 489"/>
          <p:cNvSpPr/>
          <p:nvPr/>
        </p:nvSpPr>
        <p:spPr>
          <a:xfrm>
            <a:off x="5034714" y="1818634"/>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91" name="Hexagon 490"/>
          <p:cNvSpPr/>
          <p:nvPr/>
        </p:nvSpPr>
        <p:spPr>
          <a:xfrm>
            <a:off x="5261079" y="1947127"/>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92" name="Hexagon 491"/>
          <p:cNvSpPr/>
          <p:nvPr/>
        </p:nvSpPr>
        <p:spPr>
          <a:xfrm>
            <a:off x="5034714" y="2080080"/>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493" name="Hexagon 492"/>
          <p:cNvSpPr/>
          <p:nvPr/>
        </p:nvSpPr>
        <p:spPr>
          <a:xfrm>
            <a:off x="5261079" y="220857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494" name="Straight Connector 493"/>
          <p:cNvCxnSpPr/>
          <p:nvPr/>
        </p:nvCxnSpPr>
        <p:spPr>
          <a:xfrm>
            <a:off x="5169451" y="2201620"/>
            <a:ext cx="226365" cy="132952"/>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169451" y="1935715"/>
            <a:ext cx="226365" cy="132952"/>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388059" y="2062962"/>
            <a:ext cx="226365" cy="132952"/>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388059" y="2201620"/>
            <a:ext cx="226365" cy="132952"/>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5392135" y="2074373"/>
            <a:ext cx="32" cy="263282"/>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165801" y="2068668"/>
            <a:ext cx="226332" cy="12724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388059" y="1930010"/>
            <a:ext cx="226365" cy="144362"/>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169434" y="1959848"/>
            <a:ext cx="32" cy="263282"/>
          </a:xfrm>
          <a:prstGeom prst="line">
            <a:avLst/>
          </a:prstGeom>
          <a:noFill/>
          <a:ln w="6350" cap="flat" cmpd="sng" algn="ctr">
            <a:solidFill>
              <a:srgbClr val="5B9BD5"/>
            </a:solidFill>
            <a:prstDash val="solid"/>
            <a:miter lim="800000"/>
          </a:ln>
          <a:effectLst/>
        </p:spPr>
      </p:cxnSp>
      <p:sp>
        <p:nvSpPr>
          <p:cNvPr id="502" name="Hexagon 501"/>
          <p:cNvSpPr/>
          <p:nvPr/>
        </p:nvSpPr>
        <p:spPr>
          <a:xfrm>
            <a:off x="5485121" y="1814175"/>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03" name="Hexagon 502"/>
          <p:cNvSpPr/>
          <p:nvPr/>
        </p:nvSpPr>
        <p:spPr>
          <a:xfrm>
            <a:off x="5711486" y="1947127"/>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04" name="Hexagon 503"/>
          <p:cNvSpPr/>
          <p:nvPr/>
        </p:nvSpPr>
        <p:spPr>
          <a:xfrm>
            <a:off x="5485121" y="2080080"/>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05" name="Hexagon 504"/>
          <p:cNvSpPr/>
          <p:nvPr/>
        </p:nvSpPr>
        <p:spPr>
          <a:xfrm>
            <a:off x="5711486" y="220857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506" name="Straight Connector 505"/>
          <p:cNvCxnSpPr/>
          <p:nvPr/>
        </p:nvCxnSpPr>
        <p:spPr>
          <a:xfrm>
            <a:off x="5619858" y="2201620"/>
            <a:ext cx="226365" cy="132952"/>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619858" y="1935715"/>
            <a:ext cx="226365" cy="132952"/>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5842540" y="2062962"/>
            <a:ext cx="226365" cy="132952"/>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5842540" y="2201620"/>
            <a:ext cx="226365" cy="132952"/>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5842541" y="2074373"/>
            <a:ext cx="32" cy="263282"/>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616208" y="2068668"/>
            <a:ext cx="226332" cy="12724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5842540" y="1930010"/>
            <a:ext cx="226365" cy="144362"/>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619841" y="1959848"/>
            <a:ext cx="32" cy="263282"/>
          </a:xfrm>
          <a:prstGeom prst="line">
            <a:avLst/>
          </a:prstGeom>
          <a:noFill/>
          <a:ln w="6350" cap="flat" cmpd="sng" algn="ctr">
            <a:solidFill>
              <a:srgbClr val="5B9BD5"/>
            </a:solidFill>
            <a:prstDash val="solid"/>
            <a:miter lim="800000"/>
          </a:ln>
          <a:effectLst/>
        </p:spPr>
      </p:cxnSp>
      <p:sp>
        <p:nvSpPr>
          <p:cNvPr id="514" name="Hexagon 513"/>
          <p:cNvSpPr/>
          <p:nvPr/>
        </p:nvSpPr>
        <p:spPr>
          <a:xfrm>
            <a:off x="5935055" y="1818634"/>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15" name="Hexagon 514"/>
          <p:cNvSpPr/>
          <p:nvPr/>
        </p:nvSpPr>
        <p:spPr>
          <a:xfrm>
            <a:off x="6161419" y="1947127"/>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16" name="Hexagon 515"/>
          <p:cNvSpPr/>
          <p:nvPr/>
        </p:nvSpPr>
        <p:spPr>
          <a:xfrm>
            <a:off x="5935055" y="2080080"/>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17" name="Hexagon 516"/>
          <p:cNvSpPr/>
          <p:nvPr/>
        </p:nvSpPr>
        <p:spPr>
          <a:xfrm>
            <a:off x="6161419" y="220857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518" name="Straight Connector 517"/>
          <p:cNvCxnSpPr/>
          <p:nvPr/>
        </p:nvCxnSpPr>
        <p:spPr>
          <a:xfrm>
            <a:off x="6069791" y="2201620"/>
            <a:ext cx="226365" cy="132952"/>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069791" y="1940175"/>
            <a:ext cx="226365" cy="132952"/>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292472" y="2062962"/>
            <a:ext cx="226365" cy="132952"/>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292472" y="2201620"/>
            <a:ext cx="226365" cy="132952"/>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6292474" y="2074373"/>
            <a:ext cx="32" cy="263282"/>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066141" y="2068668"/>
            <a:ext cx="226332" cy="12724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292472" y="1930010"/>
            <a:ext cx="226365" cy="144362"/>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069775" y="1959848"/>
            <a:ext cx="32" cy="263282"/>
          </a:xfrm>
          <a:prstGeom prst="line">
            <a:avLst/>
          </a:prstGeom>
          <a:noFill/>
          <a:ln w="6350" cap="flat" cmpd="sng" algn="ctr">
            <a:solidFill>
              <a:srgbClr val="5B9BD5"/>
            </a:solidFill>
            <a:prstDash val="solid"/>
            <a:miter lim="800000"/>
          </a:ln>
          <a:effectLst/>
        </p:spPr>
      </p:cxnSp>
      <p:sp>
        <p:nvSpPr>
          <p:cNvPr id="526" name="Hexagon 525"/>
          <p:cNvSpPr/>
          <p:nvPr/>
        </p:nvSpPr>
        <p:spPr>
          <a:xfrm>
            <a:off x="6389061" y="1818634"/>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27" name="Hexagon 526"/>
          <p:cNvSpPr/>
          <p:nvPr/>
        </p:nvSpPr>
        <p:spPr>
          <a:xfrm>
            <a:off x="6615426" y="1947127"/>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28" name="Hexagon 527"/>
          <p:cNvSpPr/>
          <p:nvPr/>
        </p:nvSpPr>
        <p:spPr>
          <a:xfrm>
            <a:off x="6389061" y="2080080"/>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29" name="Hexagon 528"/>
          <p:cNvSpPr/>
          <p:nvPr/>
        </p:nvSpPr>
        <p:spPr>
          <a:xfrm>
            <a:off x="6615426" y="220857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530" name="Straight Connector 529"/>
          <p:cNvCxnSpPr/>
          <p:nvPr/>
        </p:nvCxnSpPr>
        <p:spPr>
          <a:xfrm>
            <a:off x="6523797" y="2201620"/>
            <a:ext cx="226365" cy="132952"/>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523797" y="1935715"/>
            <a:ext cx="226365" cy="132952"/>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6746479" y="2062962"/>
            <a:ext cx="226365" cy="132952"/>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6746479" y="2201620"/>
            <a:ext cx="226365" cy="132952"/>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6746480" y="2074373"/>
            <a:ext cx="32" cy="263282"/>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520147" y="2068668"/>
            <a:ext cx="226332" cy="12724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6746479" y="1930010"/>
            <a:ext cx="226365" cy="144362"/>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531927" y="1959848"/>
            <a:ext cx="32" cy="263282"/>
          </a:xfrm>
          <a:prstGeom prst="line">
            <a:avLst/>
          </a:prstGeom>
          <a:noFill/>
          <a:ln w="6350" cap="flat" cmpd="sng" algn="ctr">
            <a:solidFill>
              <a:srgbClr val="5B9BD5"/>
            </a:solidFill>
            <a:prstDash val="solid"/>
            <a:miter lim="800000"/>
          </a:ln>
          <a:effectLst/>
        </p:spPr>
      </p:cxnSp>
      <p:sp>
        <p:nvSpPr>
          <p:cNvPr id="538" name="Hexagon 537"/>
          <p:cNvSpPr/>
          <p:nvPr/>
        </p:nvSpPr>
        <p:spPr>
          <a:xfrm>
            <a:off x="6841430" y="1818634"/>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39" name="Hexagon 538"/>
          <p:cNvSpPr/>
          <p:nvPr/>
        </p:nvSpPr>
        <p:spPr>
          <a:xfrm>
            <a:off x="7067796" y="1947127"/>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40" name="Hexagon 539"/>
          <p:cNvSpPr/>
          <p:nvPr/>
        </p:nvSpPr>
        <p:spPr>
          <a:xfrm>
            <a:off x="6841430" y="2080080"/>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41" name="Hexagon 540"/>
          <p:cNvSpPr/>
          <p:nvPr/>
        </p:nvSpPr>
        <p:spPr>
          <a:xfrm>
            <a:off x="7067796" y="220857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542" name="Straight Connector 541"/>
          <p:cNvCxnSpPr/>
          <p:nvPr/>
        </p:nvCxnSpPr>
        <p:spPr>
          <a:xfrm>
            <a:off x="6976167" y="2201620"/>
            <a:ext cx="226365" cy="132952"/>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6976167" y="1935715"/>
            <a:ext cx="226365" cy="132952"/>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202448" y="2062962"/>
            <a:ext cx="226365" cy="132952"/>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202448" y="2201620"/>
            <a:ext cx="226365" cy="132952"/>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7198850" y="2074373"/>
            <a:ext cx="32" cy="263282"/>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6972517" y="2068668"/>
            <a:ext cx="226332" cy="12724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202448" y="1930010"/>
            <a:ext cx="226365" cy="144362"/>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6976150" y="1959848"/>
            <a:ext cx="32" cy="263282"/>
          </a:xfrm>
          <a:prstGeom prst="line">
            <a:avLst/>
          </a:prstGeom>
          <a:noFill/>
          <a:ln w="6350" cap="flat" cmpd="sng" algn="ctr">
            <a:solidFill>
              <a:srgbClr val="5B9BD5"/>
            </a:solidFill>
            <a:prstDash val="solid"/>
            <a:miter lim="800000"/>
          </a:ln>
          <a:effectLst/>
        </p:spPr>
      </p:cxnSp>
      <p:sp>
        <p:nvSpPr>
          <p:cNvPr id="550" name="Hexagon 549"/>
          <p:cNvSpPr/>
          <p:nvPr/>
        </p:nvSpPr>
        <p:spPr>
          <a:xfrm>
            <a:off x="7294963" y="1818634"/>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51" name="Hexagon 550"/>
          <p:cNvSpPr/>
          <p:nvPr/>
        </p:nvSpPr>
        <p:spPr>
          <a:xfrm>
            <a:off x="7521327" y="1947127"/>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52" name="Hexagon 551"/>
          <p:cNvSpPr/>
          <p:nvPr/>
        </p:nvSpPr>
        <p:spPr>
          <a:xfrm>
            <a:off x="7294963" y="2080080"/>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53" name="Hexagon 552"/>
          <p:cNvSpPr/>
          <p:nvPr/>
        </p:nvSpPr>
        <p:spPr>
          <a:xfrm>
            <a:off x="7521327" y="220857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554" name="Straight Connector 553"/>
          <p:cNvCxnSpPr/>
          <p:nvPr/>
        </p:nvCxnSpPr>
        <p:spPr>
          <a:xfrm>
            <a:off x="7429699" y="2201620"/>
            <a:ext cx="226365" cy="132952"/>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429699" y="1935715"/>
            <a:ext cx="226365" cy="132952"/>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648782" y="2062962"/>
            <a:ext cx="226365" cy="132952"/>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648782" y="2201620"/>
            <a:ext cx="226365" cy="132952"/>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7648783" y="2074373"/>
            <a:ext cx="32" cy="263282"/>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426049" y="2068668"/>
            <a:ext cx="226332" cy="12724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648782" y="1930010"/>
            <a:ext cx="226365" cy="144362"/>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429683" y="1959848"/>
            <a:ext cx="32" cy="263282"/>
          </a:xfrm>
          <a:prstGeom prst="line">
            <a:avLst/>
          </a:prstGeom>
          <a:noFill/>
          <a:ln w="6350" cap="flat" cmpd="sng" algn="ctr">
            <a:solidFill>
              <a:srgbClr val="5B9BD5"/>
            </a:solidFill>
            <a:prstDash val="solid"/>
            <a:miter lim="800000"/>
          </a:ln>
          <a:effectLst/>
        </p:spPr>
      </p:cxnSp>
      <p:sp>
        <p:nvSpPr>
          <p:cNvPr id="562" name="Hexagon 561"/>
          <p:cNvSpPr/>
          <p:nvPr/>
        </p:nvSpPr>
        <p:spPr>
          <a:xfrm>
            <a:off x="7746469" y="1822108"/>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63" name="Hexagon 562"/>
          <p:cNvSpPr/>
          <p:nvPr/>
        </p:nvSpPr>
        <p:spPr>
          <a:xfrm>
            <a:off x="7972834" y="195060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64" name="Hexagon 563"/>
          <p:cNvSpPr/>
          <p:nvPr/>
        </p:nvSpPr>
        <p:spPr>
          <a:xfrm>
            <a:off x="7746469" y="2083553"/>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65" name="Hexagon 564"/>
          <p:cNvSpPr/>
          <p:nvPr/>
        </p:nvSpPr>
        <p:spPr>
          <a:xfrm>
            <a:off x="7972834" y="2212045"/>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566" name="Straight Connector 565"/>
          <p:cNvCxnSpPr/>
          <p:nvPr/>
        </p:nvCxnSpPr>
        <p:spPr>
          <a:xfrm>
            <a:off x="7881205" y="2205094"/>
            <a:ext cx="226365" cy="132952"/>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7881205" y="1939189"/>
            <a:ext cx="226365" cy="132952"/>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103889" y="2066436"/>
            <a:ext cx="226365" cy="132952"/>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103889" y="2205094"/>
            <a:ext cx="226365" cy="132952"/>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8103889" y="2077848"/>
            <a:ext cx="32" cy="263282"/>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7877555" y="2072142"/>
            <a:ext cx="226332" cy="12724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103889" y="1933484"/>
            <a:ext cx="226365" cy="144362"/>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7881189" y="1967781"/>
            <a:ext cx="32" cy="263282"/>
          </a:xfrm>
          <a:prstGeom prst="line">
            <a:avLst/>
          </a:prstGeom>
          <a:noFill/>
          <a:ln w="6350" cap="flat" cmpd="sng" algn="ctr">
            <a:solidFill>
              <a:srgbClr val="5B9BD5"/>
            </a:solidFill>
            <a:prstDash val="solid"/>
            <a:miter lim="800000"/>
          </a:ln>
          <a:effectLst/>
        </p:spPr>
      </p:cxnSp>
      <p:sp>
        <p:nvSpPr>
          <p:cNvPr id="574" name="Hexagon 573"/>
          <p:cNvSpPr/>
          <p:nvPr/>
        </p:nvSpPr>
        <p:spPr>
          <a:xfrm>
            <a:off x="8196402" y="1822108"/>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75" name="Hexagon 574"/>
          <p:cNvSpPr/>
          <p:nvPr/>
        </p:nvSpPr>
        <p:spPr>
          <a:xfrm>
            <a:off x="8419168" y="195060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76" name="Hexagon 575"/>
          <p:cNvSpPr/>
          <p:nvPr/>
        </p:nvSpPr>
        <p:spPr>
          <a:xfrm>
            <a:off x="8196402" y="2083553"/>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77" name="Hexagon 576"/>
          <p:cNvSpPr/>
          <p:nvPr/>
        </p:nvSpPr>
        <p:spPr>
          <a:xfrm>
            <a:off x="8419168" y="2212045"/>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578" name="Straight Connector 577"/>
          <p:cNvCxnSpPr/>
          <p:nvPr/>
        </p:nvCxnSpPr>
        <p:spPr>
          <a:xfrm>
            <a:off x="8331139" y="2205094"/>
            <a:ext cx="226365" cy="132952"/>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331139" y="1939189"/>
            <a:ext cx="226365" cy="132952"/>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550222" y="2066436"/>
            <a:ext cx="226365" cy="132952"/>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550222" y="2205094"/>
            <a:ext cx="226365" cy="132952"/>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8550222" y="2077848"/>
            <a:ext cx="32" cy="263282"/>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327489" y="2072142"/>
            <a:ext cx="226332" cy="12724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550222" y="1933484"/>
            <a:ext cx="226365" cy="144362"/>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331122" y="1963323"/>
            <a:ext cx="32" cy="263282"/>
          </a:xfrm>
          <a:prstGeom prst="line">
            <a:avLst/>
          </a:prstGeom>
          <a:noFill/>
          <a:ln w="6350" cap="flat" cmpd="sng" algn="ctr">
            <a:solidFill>
              <a:srgbClr val="5B9BD5"/>
            </a:solidFill>
            <a:prstDash val="solid"/>
            <a:miter lim="800000"/>
          </a:ln>
          <a:effectLst/>
        </p:spPr>
      </p:cxnSp>
      <p:sp>
        <p:nvSpPr>
          <p:cNvPr id="586" name="Hexagon 585"/>
          <p:cNvSpPr/>
          <p:nvPr/>
        </p:nvSpPr>
        <p:spPr>
          <a:xfrm>
            <a:off x="8645172" y="1822108"/>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87" name="Hexagon 586"/>
          <p:cNvSpPr/>
          <p:nvPr/>
        </p:nvSpPr>
        <p:spPr>
          <a:xfrm>
            <a:off x="8867938" y="195060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88" name="Hexagon 587"/>
          <p:cNvSpPr/>
          <p:nvPr/>
        </p:nvSpPr>
        <p:spPr>
          <a:xfrm>
            <a:off x="8645172" y="2083553"/>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89" name="Hexagon 588"/>
          <p:cNvSpPr/>
          <p:nvPr/>
        </p:nvSpPr>
        <p:spPr>
          <a:xfrm>
            <a:off x="8867938" y="2212045"/>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590" name="Straight Connector 589"/>
          <p:cNvCxnSpPr/>
          <p:nvPr/>
        </p:nvCxnSpPr>
        <p:spPr>
          <a:xfrm>
            <a:off x="8779909" y="2205094"/>
            <a:ext cx="226365" cy="132952"/>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8779909" y="1939189"/>
            <a:ext cx="226365" cy="132952"/>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8986770" y="2066436"/>
            <a:ext cx="226365" cy="132952"/>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8986770" y="2205094"/>
            <a:ext cx="226365" cy="132952"/>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8998993" y="2077848"/>
            <a:ext cx="32" cy="263282"/>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8776259" y="2072142"/>
            <a:ext cx="226332" cy="12724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8986770" y="1933484"/>
            <a:ext cx="226365" cy="144362"/>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8779892" y="1963323"/>
            <a:ext cx="32" cy="263282"/>
          </a:xfrm>
          <a:prstGeom prst="line">
            <a:avLst/>
          </a:prstGeom>
          <a:noFill/>
          <a:ln w="6350" cap="flat" cmpd="sng" algn="ctr">
            <a:solidFill>
              <a:srgbClr val="5B9BD5"/>
            </a:solidFill>
            <a:prstDash val="solid"/>
            <a:miter lim="800000"/>
          </a:ln>
          <a:effectLst/>
        </p:spPr>
      </p:cxnSp>
      <p:sp>
        <p:nvSpPr>
          <p:cNvPr id="598" name="Hexagon 597"/>
          <p:cNvSpPr/>
          <p:nvPr/>
        </p:nvSpPr>
        <p:spPr>
          <a:xfrm>
            <a:off x="9088855" y="1822108"/>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599" name="Hexagon 598"/>
          <p:cNvSpPr/>
          <p:nvPr/>
        </p:nvSpPr>
        <p:spPr>
          <a:xfrm>
            <a:off x="9315221" y="195060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00" name="Hexagon 599"/>
          <p:cNvSpPr/>
          <p:nvPr/>
        </p:nvSpPr>
        <p:spPr>
          <a:xfrm>
            <a:off x="9088855" y="2083553"/>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01" name="Hexagon 600"/>
          <p:cNvSpPr/>
          <p:nvPr/>
        </p:nvSpPr>
        <p:spPr>
          <a:xfrm>
            <a:off x="9315221" y="2212045"/>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602" name="Straight Connector 601"/>
          <p:cNvCxnSpPr/>
          <p:nvPr/>
        </p:nvCxnSpPr>
        <p:spPr>
          <a:xfrm>
            <a:off x="9223592" y="2205094"/>
            <a:ext cx="226365" cy="132952"/>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223592" y="1939189"/>
            <a:ext cx="226365" cy="132952"/>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446274" y="2066436"/>
            <a:ext cx="226365" cy="132952"/>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446274" y="2205094"/>
            <a:ext cx="226365" cy="132952"/>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9446276" y="2077848"/>
            <a:ext cx="32" cy="263282"/>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219942" y="2072142"/>
            <a:ext cx="226332" cy="12724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446274" y="1933484"/>
            <a:ext cx="226365" cy="144362"/>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223575" y="1963323"/>
            <a:ext cx="32" cy="263282"/>
          </a:xfrm>
          <a:prstGeom prst="line">
            <a:avLst/>
          </a:prstGeom>
          <a:noFill/>
          <a:ln w="6350" cap="flat" cmpd="sng" algn="ctr">
            <a:solidFill>
              <a:srgbClr val="5B9BD5"/>
            </a:solidFill>
            <a:prstDash val="solid"/>
            <a:miter lim="800000"/>
          </a:ln>
          <a:effectLst/>
        </p:spPr>
      </p:cxnSp>
      <p:sp>
        <p:nvSpPr>
          <p:cNvPr id="610" name="Hexagon 609"/>
          <p:cNvSpPr/>
          <p:nvPr/>
        </p:nvSpPr>
        <p:spPr>
          <a:xfrm>
            <a:off x="9538788" y="1822108"/>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11" name="Hexagon 610"/>
          <p:cNvSpPr/>
          <p:nvPr/>
        </p:nvSpPr>
        <p:spPr>
          <a:xfrm>
            <a:off x="9765153" y="195060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12" name="Hexagon 611"/>
          <p:cNvSpPr/>
          <p:nvPr/>
        </p:nvSpPr>
        <p:spPr>
          <a:xfrm>
            <a:off x="9538788" y="2083553"/>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13" name="Hexagon 612"/>
          <p:cNvSpPr/>
          <p:nvPr/>
        </p:nvSpPr>
        <p:spPr>
          <a:xfrm>
            <a:off x="9765153" y="2212045"/>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614" name="Straight Connector 613"/>
          <p:cNvCxnSpPr/>
          <p:nvPr/>
        </p:nvCxnSpPr>
        <p:spPr>
          <a:xfrm>
            <a:off x="9673525" y="2205094"/>
            <a:ext cx="226365" cy="132952"/>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9673525" y="1939189"/>
            <a:ext cx="226365" cy="132952"/>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9896207" y="2066436"/>
            <a:ext cx="226365" cy="132952"/>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9896207" y="2205094"/>
            <a:ext cx="226365" cy="132952"/>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9896209" y="2077848"/>
            <a:ext cx="32" cy="263282"/>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9669875" y="2072142"/>
            <a:ext cx="226332" cy="12724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9896207" y="1933484"/>
            <a:ext cx="226365" cy="144362"/>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9673508" y="1967781"/>
            <a:ext cx="32" cy="263282"/>
          </a:xfrm>
          <a:prstGeom prst="line">
            <a:avLst/>
          </a:prstGeom>
          <a:noFill/>
          <a:ln w="6350" cap="flat" cmpd="sng" algn="ctr">
            <a:solidFill>
              <a:srgbClr val="5B9BD5"/>
            </a:solidFill>
            <a:prstDash val="solid"/>
            <a:miter lim="800000"/>
          </a:ln>
          <a:effectLst/>
        </p:spPr>
      </p:cxnSp>
      <p:sp>
        <p:nvSpPr>
          <p:cNvPr id="622" name="Hexagon 621"/>
          <p:cNvSpPr/>
          <p:nvPr/>
        </p:nvSpPr>
        <p:spPr>
          <a:xfrm>
            <a:off x="9992794" y="1822108"/>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23" name="Hexagon 622"/>
          <p:cNvSpPr/>
          <p:nvPr/>
        </p:nvSpPr>
        <p:spPr>
          <a:xfrm>
            <a:off x="10219159" y="195060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24" name="Hexagon 623"/>
          <p:cNvSpPr/>
          <p:nvPr/>
        </p:nvSpPr>
        <p:spPr>
          <a:xfrm>
            <a:off x="9992794" y="2083553"/>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25" name="Hexagon 624"/>
          <p:cNvSpPr/>
          <p:nvPr/>
        </p:nvSpPr>
        <p:spPr>
          <a:xfrm>
            <a:off x="10219159" y="2212045"/>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626" name="Straight Connector 625"/>
          <p:cNvCxnSpPr/>
          <p:nvPr/>
        </p:nvCxnSpPr>
        <p:spPr>
          <a:xfrm>
            <a:off x="10127531" y="2205094"/>
            <a:ext cx="226365" cy="132952"/>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127531" y="1939189"/>
            <a:ext cx="226365" cy="132952"/>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350214" y="2066436"/>
            <a:ext cx="226365" cy="132952"/>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350214" y="2205094"/>
            <a:ext cx="226365" cy="132952"/>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0350215" y="2077848"/>
            <a:ext cx="32" cy="263282"/>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123881" y="2072142"/>
            <a:ext cx="226332" cy="12724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350214" y="1933484"/>
            <a:ext cx="226365" cy="144362"/>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127514" y="1967781"/>
            <a:ext cx="32" cy="263282"/>
          </a:xfrm>
          <a:prstGeom prst="line">
            <a:avLst/>
          </a:prstGeom>
          <a:noFill/>
          <a:ln w="6350" cap="flat" cmpd="sng" algn="ctr">
            <a:solidFill>
              <a:srgbClr val="5B9BD5"/>
            </a:solidFill>
            <a:prstDash val="solid"/>
            <a:miter lim="800000"/>
          </a:ln>
          <a:effectLst/>
        </p:spPr>
      </p:cxnSp>
      <p:sp>
        <p:nvSpPr>
          <p:cNvPr id="634" name="Hexagon 633"/>
          <p:cNvSpPr/>
          <p:nvPr/>
        </p:nvSpPr>
        <p:spPr>
          <a:xfrm>
            <a:off x="10445164" y="1822108"/>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35" name="Hexagon 634"/>
          <p:cNvSpPr/>
          <p:nvPr/>
        </p:nvSpPr>
        <p:spPr>
          <a:xfrm>
            <a:off x="10671529" y="195060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36" name="Hexagon 635"/>
          <p:cNvSpPr/>
          <p:nvPr/>
        </p:nvSpPr>
        <p:spPr>
          <a:xfrm>
            <a:off x="10445164" y="2083553"/>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37" name="Hexagon 636"/>
          <p:cNvSpPr/>
          <p:nvPr/>
        </p:nvSpPr>
        <p:spPr>
          <a:xfrm>
            <a:off x="10671529" y="2212045"/>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638" name="Straight Connector 637"/>
          <p:cNvCxnSpPr/>
          <p:nvPr/>
        </p:nvCxnSpPr>
        <p:spPr>
          <a:xfrm>
            <a:off x="10579900" y="2205094"/>
            <a:ext cx="226365" cy="132952"/>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579900" y="1939189"/>
            <a:ext cx="226365" cy="132952"/>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0802583" y="2066436"/>
            <a:ext cx="226365" cy="132952"/>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0802583" y="2205094"/>
            <a:ext cx="226365" cy="132952"/>
          </a:xfrm>
          <a:prstGeom prst="line">
            <a:avLst/>
          </a:prstGeom>
          <a:noFill/>
          <a:ln w="6350" cap="flat" cmpd="sng" algn="ctr">
            <a:solidFill>
              <a:srgbClr val="5B9BD5"/>
            </a:solidFill>
            <a:prstDash val="solid"/>
            <a:miter lim="800000"/>
          </a:ln>
          <a:effectLst/>
        </p:spPr>
      </p:cxnSp>
      <p:cxnSp>
        <p:nvCxnSpPr>
          <p:cNvPr id="642" name="Straight Connector 641"/>
          <p:cNvCxnSpPr/>
          <p:nvPr/>
        </p:nvCxnSpPr>
        <p:spPr>
          <a:xfrm>
            <a:off x="10802584" y="2077848"/>
            <a:ext cx="32" cy="263282"/>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576250" y="2072142"/>
            <a:ext cx="226332" cy="12724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0802583" y="1933484"/>
            <a:ext cx="226365" cy="144362"/>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579884" y="1963323"/>
            <a:ext cx="32" cy="263282"/>
          </a:xfrm>
          <a:prstGeom prst="line">
            <a:avLst/>
          </a:prstGeom>
          <a:noFill/>
          <a:ln w="6350" cap="flat" cmpd="sng" algn="ctr">
            <a:solidFill>
              <a:srgbClr val="5B9BD5"/>
            </a:solidFill>
            <a:prstDash val="solid"/>
            <a:miter lim="800000"/>
          </a:ln>
          <a:effectLst/>
        </p:spPr>
      </p:cxnSp>
      <p:sp>
        <p:nvSpPr>
          <p:cNvPr id="646" name="Hexagon 645"/>
          <p:cNvSpPr/>
          <p:nvPr/>
        </p:nvSpPr>
        <p:spPr>
          <a:xfrm>
            <a:off x="10895096" y="1822108"/>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47" name="Hexagon 646"/>
          <p:cNvSpPr/>
          <p:nvPr/>
        </p:nvSpPr>
        <p:spPr>
          <a:xfrm>
            <a:off x="11121462" y="1950602"/>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48" name="Hexagon 647"/>
          <p:cNvSpPr/>
          <p:nvPr/>
        </p:nvSpPr>
        <p:spPr>
          <a:xfrm>
            <a:off x="10895096" y="2083553"/>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49" name="Hexagon 648"/>
          <p:cNvSpPr/>
          <p:nvPr/>
        </p:nvSpPr>
        <p:spPr>
          <a:xfrm>
            <a:off x="11121462" y="2212045"/>
            <a:ext cx="269472" cy="243082"/>
          </a:xfrm>
          <a:prstGeom prst="hexagon">
            <a:avLst/>
          </a:prstGeom>
          <a:solidFill>
            <a:srgbClr val="5B9BD5"/>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cxnSp>
        <p:nvCxnSpPr>
          <p:cNvPr id="650" name="Straight Connector 649"/>
          <p:cNvCxnSpPr/>
          <p:nvPr/>
        </p:nvCxnSpPr>
        <p:spPr>
          <a:xfrm>
            <a:off x="11029833" y="2205094"/>
            <a:ext cx="226365" cy="132952"/>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029833" y="1939189"/>
            <a:ext cx="226365" cy="132952"/>
          </a:xfrm>
          <a:prstGeom prst="line">
            <a:avLst/>
          </a:prstGeom>
          <a:noFill/>
          <a:ln w="6350" cap="flat" cmpd="sng" algn="ctr">
            <a:solidFill>
              <a:srgbClr val="5B9BD5"/>
            </a:solidFill>
            <a:prstDash val="solid"/>
            <a:miter lim="800000"/>
          </a:ln>
          <a:effectLst/>
        </p:spPr>
      </p:cxnSp>
      <p:cxnSp>
        <p:nvCxnSpPr>
          <p:cNvPr id="652" name="Straight Connector 651"/>
          <p:cNvCxnSpPr/>
          <p:nvPr/>
        </p:nvCxnSpPr>
        <p:spPr>
          <a:xfrm>
            <a:off x="11252517" y="2077848"/>
            <a:ext cx="32" cy="263282"/>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026183" y="2072142"/>
            <a:ext cx="226332" cy="127247"/>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029816" y="1963323"/>
            <a:ext cx="32" cy="263282"/>
          </a:xfrm>
          <a:prstGeom prst="line">
            <a:avLst/>
          </a:prstGeom>
          <a:noFill/>
          <a:ln w="6350" cap="flat" cmpd="sng" algn="ctr">
            <a:solidFill>
              <a:srgbClr val="5B9BD5"/>
            </a:solidFill>
            <a:prstDash val="solid"/>
            <a:miter lim="800000"/>
          </a:ln>
          <a:effectLst/>
        </p:spPr>
      </p:cxnSp>
      <p:sp>
        <p:nvSpPr>
          <p:cNvPr id="655" name="Hexagon 654"/>
          <p:cNvSpPr/>
          <p:nvPr/>
        </p:nvSpPr>
        <p:spPr>
          <a:xfrm>
            <a:off x="524176" y="2372488"/>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56" name="Hexagon 655"/>
          <p:cNvSpPr/>
          <p:nvPr/>
        </p:nvSpPr>
        <p:spPr>
          <a:xfrm>
            <a:off x="974109" y="2372488"/>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57" name="Hexagon 656"/>
          <p:cNvSpPr/>
          <p:nvPr/>
        </p:nvSpPr>
        <p:spPr>
          <a:xfrm>
            <a:off x="1426479" y="2372488"/>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58" name="Hexagon 657"/>
          <p:cNvSpPr/>
          <p:nvPr/>
        </p:nvSpPr>
        <p:spPr>
          <a:xfrm>
            <a:off x="1876411" y="2372488"/>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59" name="Hexagon 658"/>
          <p:cNvSpPr/>
          <p:nvPr/>
        </p:nvSpPr>
        <p:spPr>
          <a:xfrm>
            <a:off x="2329944" y="2372488"/>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60" name="Hexagon 659"/>
          <p:cNvSpPr/>
          <p:nvPr/>
        </p:nvSpPr>
        <p:spPr>
          <a:xfrm>
            <a:off x="2776278" y="2372488"/>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61" name="Hexagon 660"/>
          <p:cNvSpPr/>
          <p:nvPr/>
        </p:nvSpPr>
        <p:spPr>
          <a:xfrm>
            <a:off x="3225048" y="2372488"/>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62" name="Hexagon 661"/>
          <p:cNvSpPr/>
          <p:nvPr/>
        </p:nvSpPr>
        <p:spPr>
          <a:xfrm>
            <a:off x="3683790" y="2372488"/>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63" name="Hexagon 662"/>
          <p:cNvSpPr/>
          <p:nvPr/>
        </p:nvSpPr>
        <p:spPr>
          <a:xfrm>
            <a:off x="4136504" y="2373782"/>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64" name="Hexagon 663"/>
          <p:cNvSpPr/>
          <p:nvPr/>
        </p:nvSpPr>
        <p:spPr>
          <a:xfrm>
            <a:off x="4586437" y="2373782"/>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65" name="Hexagon 664"/>
          <p:cNvSpPr/>
          <p:nvPr/>
        </p:nvSpPr>
        <p:spPr>
          <a:xfrm>
            <a:off x="5038807" y="2373782"/>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66" name="Hexagon 665"/>
          <p:cNvSpPr/>
          <p:nvPr/>
        </p:nvSpPr>
        <p:spPr>
          <a:xfrm>
            <a:off x="5488739" y="2373782"/>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67" name="Hexagon 666"/>
          <p:cNvSpPr/>
          <p:nvPr/>
        </p:nvSpPr>
        <p:spPr>
          <a:xfrm>
            <a:off x="5938673" y="2373782"/>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68" name="Hexagon 667"/>
          <p:cNvSpPr/>
          <p:nvPr/>
        </p:nvSpPr>
        <p:spPr>
          <a:xfrm>
            <a:off x="6391442" y="2373782"/>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69" name="Hexagon 668"/>
          <p:cNvSpPr/>
          <p:nvPr/>
        </p:nvSpPr>
        <p:spPr>
          <a:xfrm>
            <a:off x="6843812" y="2373782"/>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70" name="Hexagon 669"/>
          <p:cNvSpPr/>
          <p:nvPr/>
        </p:nvSpPr>
        <p:spPr>
          <a:xfrm>
            <a:off x="7293744" y="2373782"/>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71" name="Hexagon 670"/>
          <p:cNvSpPr/>
          <p:nvPr/>
        </p:nvSpPr>
        <p:spPr>
          <a:xfrm>
            <a:off x="7748851" y="2377256"/>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72" name="Hexagon 671"/>
          <p:cNvSpPr/>
          <p:nvPr/>
        </p:nvSpPr>
        <p:spPr>
          <a:xfrm>
            <a:off x="8199246" y="2377256"/>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73" name="Hexagon 672"/>
          <p:cNvSpPr/>
          <p:nvPr/>
        </p:nvSpPr>
        <p:spPr>
          <a:xfrm>
            <a:off x="8643655" y="2377256"/>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74" name="Hexagon 673"/>
          <p:cNvSpPr/>
          <p:nvPr/>
        </p:nvSpPr>
        <p:spPr>
          <a:xfrm>
            <a:off x="9093587" y="2377256"/>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75" name="Hexagon 674"/>
          <p:cNvSpPr/>
          <p:nvPr/>
        </p:nvSpPr>
        <p:spPr>
          <a:xfrm>
            <a:off x="9544832" y="2377256"/>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76" name="Hexagon 675"/>
          <p:cNvSpPr/>
          <p:nvPr/>
        </p:nvSpPr>
        <p:spPr>
          <a:xfrm>
            <a:off x="9997602" y="2377256"/>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77" name="Hexagon 676"/>
          <p:cNvSpPr/>
          <p:nvPr/>
        </p:nvSpPr>
        <p:spPr>
          <a:xfrm>
            <a:off x="10446371" y="2377256"/>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78" name="Hexagon 677"/>
          <p:cNvSpPr/>
          <p:nvPr/>
        </p:nvSpPr>
        <p:spPr>
          <a:xfrm>
            <a:off x="10899141" y="2377256"/>
            <a:ext cx="269472" cy="243082"/>
          </a:xfrm>
          <a:prstGeom prst="hexagon">
            <a:avLst/>
          </a:prstGeom>
          <a:solidFill>
            <a:srgbClr val="662E93"/>
          </a:solidFill>
          <a:ln w="12700" cap="flat" cmpd="sng" algn="ctr">
            <a:noFill/>
            <a:prstDash val="solid"/>
            <a:miter lim="800000"/>
          </a:ln>
          <a:effectLst/>
        </p:spPr>
        <p:txBody>
          <a:bodyPr rtlCol="0" anchor="ctr"/>
          <a:lstStyle/>
          <a:p>
            <a:pPr algn="ctr" defTabSz="896214">
              <a:defRPr/>
            </a:pPr>
            <a:endParaRPr lang="en-US" sz="1765" kern="0">
              <a:solidFill>
                <a:srgbClr val="FFFFFF"/>
              </a:solidFill>
              <a:latin typeface="Calibri" panose="020F0502020204030204"/>
            </a:endParaRPr>
          </a:p>
        </p:txBody>
      </p:sp>
      <p:sp>
        <p:nvSpPr>
          <p:cNvPr id="679" name="Rectangle 678"/>
          <p:cNvSpPr/>
          <p:nvPr/>
        </p:nvSpPr>
        <p:spPr>
          <a:xfrm>
            <a:off x="507935" y="2491870"/>
            <a:ext cx="10882999" cy="1024497"/>
          </a:xfrm>
          <a:prstGeom prst="rect">
            <a:avLst/>
          </a:prstGeom>
          <a:solidFill>
            <a:srgbClr val="662E93"/>
          </a:solidFill>
          <a:ln w="12700" cap="flat" cmpd="sng" algn="ctr">
            <a:noFill/>
            <a:prstDash val="solid"/>
            <a:miter lim="800000"/>
          </a:ln>
          <a:effectLst/>
        </p:spPr>
        <p:txBody>
          <a:bodyPr rtlCol="0" anchor="ctr"/>
          <a:lstStyle/>
          <a:p>
            <a:pPr algn="ctr" defTabSz="896214">
              <a:defRPr/>
            </a:pPr>
            <a:endParaRPr lang="en-US" sz="1765" b="1" kern="0">
              <a:solidFill>
                <a:srgbClr val="FFFFFF"/>
              </a:solidFill>
              <a:latin typeface="Calibri" panose="020F0502020204030204"/>
            </a:endParaRPr>
          </a:p>
        </p:txBody>
      </p:sp>
      <p:sp>
        <p:nvSpPr>
          <p:cNvPr id="680" name="TextBox 679"/>
          <p:cNvSpPr txBox="1"/>
          <p:nvPr/>
        </p:nvSpPr>
        <p:spPr>
          <a:xfrm>
            <a:off x="4976750" y="2486346"/>
            <a:ext cx="2271406" cy="523146"/>
          </a:xfrm>
          <a:prstGeom prst="rect">
            <a:avLst/>
          </a:prstGeom>
          <a:noFill/>
        </p:spPr>
        <p:txBody>
          <a:bodyPr wrap="square" rtlCol="0">
            <a:spAutoFit/>
          </a:bodyPr>
          <a:lstStyle/>
          <a:p>
            <a:pPr defTabSz="896214"/>
            <a:r>
              <a:rPr lang="en-US" sz="2745" b="1" dirty="0">
                <a:solidFill>
                  <a:srgbClr val="FFFFFF"/>
                </a:solidFill>
                <a:latin typeface="Segoe UI Light"/>
              </a:rPr>
              <a:t>Service Fabric</a:t>
            </a:r>
          </a:p>
        </p:txBody>
      </p:sp>
      <p:grpSp>
        <p:nvGrpSpPr>
          <p:cNvPr id="682" name="Group 681"/>
          <p:cNvGrpSpPr/>
          <p:nvPr/>
        </p:nvGrpSpPr>
        <p:grpSpPr>
          <a:xfrm>
            <a:off x="3619592" y="3753713"/>
            <a:ext cx="4760747" cy="2764983"/>
            <a:chOff x="3570769" y="4054765"/>
            <a:chExt cx="4856898" cy="2820828"/>
          </a:xfrm>
        </p:grpSpPr>
        <p:pic>
          <p:nvPicPr>
            <p:cNvPr id="684" name="Picture 683"/>
            <p:cNvPicPr>
              <a:picLocks noChangeAspect="1"/>
            </p:cNvPicPr>
            <p:nvPr/>
          </p:nvPicPr>
          <p:blipFill>
            <a:blip r:embed="rId4"/>
            <a:stretch>
              <a:fillRect/>
            </a:stretch>
          </p:blipFill>
          <p:spPr>
            <a:xfrm>
              <a:off x="3570769" y="4054765"/>
              <a:ext cx="4856898" cy="2820828"/>
            </a:xfrm>
            <a:prstGeom prst="rect">
              <a:avLst/>
            </a:prstGeom>
          </p:spPr>
        </p:pic>
        <p:grpSp>
          <p:nvGrpSpPr>
            <p:cNvPr id="685" name="Group 684"/>
            <p:cNvGrpSpPr/>
            <p:nvPr/>
          </p:nvGrpSpPr>
          <p:grpSpPr>
            <a:xfrm>
              <a:off x="4864258" y="5403511"/>
              <a:ext cx="2479440" cy="1186831"/>
              <a:chOff x="4962229" y="5403511"/>
              <a:chExt cx="2479440" cy="1186831"/>
            </a:xfrm>
          </p:grpSpPr>
          <p:sp>
            <p:nvSpPr>
              <p:cNvPr id="686" name="Rectangle 685"/>
              <p:cNvSpPr/>
              <p:nvPr/>
            </p:nvSpPr>
            <p:spPr>
              <a:xfrm>
                <a:off x="4962229" y="5898967"/>
                <a:ext cx="2479439" cy="691375"/>
              </a:xfrm>
              <a:prstGeom prst="rect">
                <a:avLst/>
              </a:prstGeom>
              <a:solidFill>
                <a:srgbClr val="00B050"/>
              </a:solidFill>
              <a:ln w="12700" cap="flat" cmpd="sng" algn="ctr">
                <a:noFill/>
                <a:prstDash val="solid"/>
                <a:miter lim="800000"/>
              </a:ln>
              <a:effectLst/>
            </p:spPr>
            <p:txBody>
              <a:bodyPr rtlCol="0" anchor="ctr"/>
              <a:lstStyle/>
              <a:p>
                <a:pPr algn="ctr" defTabSz="896214">
                  <a:defRPr/>
                </a:pPr>
                <a:r>
                  <a:rPr lang="en-US" sz="2353" b="1" kern="0" dirty="0">
                    <a:solidFill>
                      <a:srgbClr val="FFFFFF"/>
                    </a:solidFill>
                    <a:latin typeface="Segoe UI Light"/>
                  </a:rPr>
                  <a:t>Private Clouds</a:t>
                </a:r>
                <a:endParaRPr lang="en-US" sz="1371" kern="0" dirty="0">
                  <a:solidFill>
                    <a:srgbClr val="FFFFFF"/>
                  </a:solidFill>
                  <a:latin typeface="Segoe UI Light"/>
                </a:endParaRPr>
              </a:p>
            </p:txBody>
          </p:sp>
          <p:sp>
            <p:nvSpPr>
              <p:cNvPr id="687" name="Rectangle 686"/>
              <p:cNvSpPr/>
              <p:nvPr/>
            </p:nvSpPr>
            <p:spPr>
              <a:xfrm>
                <a:off x="4962230" y="5403511"/>
                <a:ext cx="1222090"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896214">
                  <a:defRPr/>
                </a:pPr>
                <a:r>
                  <a:rPr lang="en-US" sz="980" b="1" kern="0" dirty="0">
                    <a:solidFill>
                      <a:srgbClr val="FFFFFF"/>
                    </a:solidFill>
                    <a:latin typeface="Calibri" panose="020F0502020204030204"/>
                  </a:rPr>
                  <a:t>Windows</a:t>
                </a:r>
              </a:p>
              <a:p>
                <a:pPr algn="ctr" defTabSz="896214">
                  <a:defRPr/>
                </a:pPr>
                <a:r>
                  <a:rPr lang="en-US" sz="980" b="1" kern="0" dirty="0">
                    <a:solidFill>
                      <a:srgbClr val="FFFFFF"/>
                    </a:solidFill>
                    <a:latin typeface="Calibri" panose="020F0502020204030204"/>
                  </a:rPr>
                  <a:t>Server</a:t>
                </a:r>
              </a:p>
            </p:txBody>
          </p:sp>
          <p:sp>
            <p:nvSpPr>
              <p:cNvPr id="688" name="Rectangle 687"/>
              <p:cNvSpPr/>
              <p:nvPr/>
            </p:nvSpPr>
            <p:spPr>
              <a:xfrm>
                <a:off x="6228297" y="5403511"/>
                <a:ext cx="1213372"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896214">
                  <a:defRPr/>
                </a:pPr>
                <a:r>
                  <a:rPr lang="en-US" sz="980" b="1" kern="0" dirty="0">
                    <a:solidFill>
                      <a:srgbClr val="FFFFFF"/>
                    </a:solidFill>
                    <a:latin typeface="Calibri" panose="020F0502020204030204"/>
                  </a:rPr>
                  <a:t>Linux</a:t>
                </a:r>
              </a:p>
            </p:txBody>
          </p:sp>
        </p:grpSp>
      </p:grpSp>
      <p:sp>
        <p:nvSpPr>
          <p:cNvPr id="689" name="TextBox 688"/>
          <p:cNvSpPr txBox="1"/>
          <p:nvPr/>
        </p:nvSpPr>
        <p:spPr>
          <a:xfrm>
            <a:off x="590329" y="2607003"/>
            <a:ext cx="1203935" cy="276832"/>
          </a:xfrm>
          <a:prstGeom prst="rect">
            <a:avLst/>
          </a:prstGeom>
          <a:noFill/>
        </p:spPr>
        <p:txBody>
          <a:bodyPr wrap="square" rtlCol="0">
            <a:spAutoFit/>
          </a:bodyPr>
          <a:lstStyle/>
          <a:p>
            <a:pPr defTabSz="896214"/>
            <a:r>
              <a:rPr lang="en-US" sz="1175" b="1" dirty="0">
                <a:solidFill>
                  <a:srgbClr val="FFFFFF"/>
                </a:solidFill>
                <a:latin typeface="Segoe UI Light"/>
              </a:rPr>
              <a:t>High Availability</a:t>
            </a:r>
          </a:p>
        </p:txBody>
      </p:sp>
      <p:sp>
        <p:nvSpPr>
          <p:cNvPr id="690" name="TextBox 689"/>
          <p:cNvSpPr txBox="1"/>
          <p:nvPr/>
        </p:nvSpPr>
        <p:spPr>
          <a:xfrm>
            <a:off x="2014559" y="3206688"/>
            <a:ext cx="1159934" cy="276832"/>
          </a:xfrm>
          <a:prstGeom prst="rect">
            <a:avLst/>
          </a:prstGeom>
          <a:noFill/>
        </p:spPr>
        <p:txBody>
          <a:bodyPr wrap="square" rtlCol="0">
            <a:spAutoFit/>
          </a:bodyPr>
          <a:lstStyle/>
          <a:p>
            <a:pPr defTabSz="896214"/>
            <a:r>
              <a:rPr lang="en-US" sz="1175" b="1" dirty="0">
                <a:solidFill>
                  <a:srgbClr val="FFFFFF"/>
                </a:solidFill>
                <a:latin typeface="Segoe UI Light"/>
              </a:rPr>
              <a:t>Hyper-Scale</a:t>
            </a:r>
          </a:p>
        </p:txBody>
      </p:sp>
      <p:sp>
        <p:nvSpPr>
          <p:cNvPr id="691" name="TextBox 690"/>
          <p:cNvSpPr txBox="1"/>
          <p:nvPr/>
        </p:nvSpPr>
        <p:spPr>
          <a:xfrm>
            <a:off x="1966751" y="2642665"/>
            <a:ext cx="1376098" cy="276832"/>
          </a:xfrm>
          <a:prstGeom prst="rect">
            <a:avLst/>
          </a:prstGeom>
          <a:noFill/>
        </p:spPr>
        <p:txBody>
          <a:bodyPr wrap="square" rtlCol="0">
            <a:spAutoFit/>
          </a:bodyPr>
          <a:lstStyle/>
          <a:p>
            <a:pPr defTabSz="896214"/>
            <a:r>
              <a:rPr lang="en-US" sz="1175" b="1" dirty="0">
                <a:solidFill>
                  <a:srgbClr val="FFFFFF"/>
                </a:solidFill>
                <a:latin typeface="Segoe UI Light"/>
              </a:rPr>
              <a:t>Hybrid Operations</a:t>
            </a:r>
          </a:p>
        </p:txBody>
      </p:sp>
      <p:sp>
        <p:nvSpPr>
          <p:cNvPr id="692" name="TextBox 691"/>
          <p:cNvSpPr txBox="1"/>
          <p:nvPr/>
        </p:nvSpPr>
        <p:spPr>
          <a:xfrm>
            <a:off x="2516039" y="2948712"/>
            <a:ext cx="1053507" cy="276832"/>
          </a:xfrm>
          <a:prstGeom prst="rect">
            <a:avLst/>
          </a:prstGeom>
          <a:noFill/>
        </p:spPr>
        <p:txBody>
          <a:bodyPr wrap="square" rtlCol="0">
            <a:spAutoFit/>
          </a:bodyPr>
          <a:lstStyle/>
          <a:p>
            <a:pPr defTabSz="896214"/>
            <a:r>
              <a:rPr lang="en-US" sz="1175" b="1" dirty="0">
                <a:solidFill>
                  <a:srgbClr val="FFFFFF"/>
                </a:solidFill>
                <a:latin typeface="Segoe UI Light"/>
              </a:rPr>
              <a:t>High Density</a:t>
            </a:r>
          </a:p>
        </p:txBody>
      </p:sp>
      <p:sp>
        <p:nvSpPr>
          <p:cNvPr id="693" name="TextBox 692"/>
          <p:cNvSpPr txBox="1"/>
          <p:nvPr/>
        </p:nvSpPr>
        <p:spPr>
          <a:xfrm>
            <a:off x="4919707" y="1859624"/>
            <a:ext cx="2729107" cy="523146"/>
          </a:xfrm>
          <a:prstGeom prst="rect">
            <a:avLst/>
          </a:prstGeom>
          <a:noFill/>
        </p:spPr>
        <p:txBody>
          <a:bodyPr wrap="square" rtlCol="0">
            <a:spAutoFit/>
          </a:bodyPr>
          <a:lstStyle/>
          <a:p>
            <a:pPr defTabSz="896214"/>
            <a:r>
              <a:rPr lang="en-US" sz="2745" dirty="0" err="1">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745"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694" name="TextBox 693"/>
          <p:cNvSpPr txBox="1"/>
          <p:nvPr/>
        </p:nvSpPr>
        <p:spPr>
          <a:xfrm>
            <a:off x="3879367" y="2906456"/>
            <a:ext cx="1312720" cy="276832"/>
          </a:xfrm>
          <a:prstGeom prst="rect">
            <a:avLst/>
          </a:prstGeom>
          <a:noFill/>
        </p:spPr>
        <p:txBody>
          <a:bodyPr wrap="square" rtlCol="0">
            <a:spAutoFit/>
          </a:bodyPr>
          <a:lstStyle/>
          <a:p>
            <a:pPr defTabSz="896214"/>
            <a:r>
              <a:rPr lang="en-US" sz="1175" b="1" dirty="0">
                <a:solidFill>
                  <a:srgbClr val="FFFFFF"/>
                </a:solidFill>
                <a:latin typeface="Segoe UI Light"/>
              </a:rPr>
              <a:t>Rolling Upgrades</a:t>
            </a:r>
          </a:p>
        </p:txBody>
      </p:sp>
      <p:sp>
        <p:nvSpPr>
          <p:cNvPr id="695" name="TextBox 694"/>
          <p:cNvSpPr txBox="1"/>
          <p:nvPr/>
        </p:nvSpPr>
        <p:spPr>
          <a:xfrm>
            <a:off x="5215046" y="3166380"/>
            <a:ext cx="1312720" cy="276832"/>
          </a:xfrm>
          <a:prstGeom prst="rect">
            <a:avLst/>
          </a:prstGeom>
          <a:noFill/>
        </p:spPr>
        <p:txBody>
          <a:bodyPr wrap="square" rtlCol="0">
            <a:spAutoFit/>
          </a:bodyPr>
          <a:lstStyle/>
          <a:p>
            <a:pPr defTabSz="896214"/>
            <a:r>
              <a:rPr lang="en-US" sz="1175" b="1" dirty="0" err="1">
                <a:solidFill>
                  <a:srgbClr val="FFFFFF"/>
                </a:solidFill>
                <a:latin typeface="Segoe UI Light"/>
              </a:rPr>
              <a:t>Stateful</a:t>
            </a:r>
            <a:r>
              <a:rPr lang="en-US" sz="1175" b="1" dirty="0">
                <a:solidFill>
                  <a:srgbClr val="FFFFFF"/>
                </a:solidFill>
                <a:latin typeface="Segoe UI Light"/>
              </a:rPr>
              <a:t> services</a:t>
            </a:r>
          </a:p>
        </p:txBody>
      </p:sp>
      <p:sp>
        <p:nvSpPr>
          <p:cNvPr id="696" name="TextBox 695"/>
          <p:cNvSpPr txBox="1"/>
          <p:nvPr/>
        </p:nvSpPr>
        <p:spPr>
          <a:xfrm>
            <a:off x="5707759" y="2936888"/>
            <a:ext cx="1312720" cy="276832"/>
          </a:xfrm>
          <a:prstGeom prst="rect">
            <a:avLst/>
          </a:prstGeom>
          <a:noFill/>
        </p:spPr>
        <p:txBody>
          <a:bodyPr wrap="square" rtlCol="0">
            <a:spAutoFit/>
          </a:bodyPr>
          <a:lstStyle/>
          <a:p>
            <a:pPr defTabSz="896214"/>
            <a:r>
              <a:rPr lang="en-US" sz="1175" b="1" dirty="0">
                <a:solidFill>
                  <a:srgbClr val="FFFFFF"/>
                </a:solidFill>
                <a:latin typeface="Segoe UI Light"/>
              </a:rPr>
              <a:t>Low Latency</a:t>
            </a:r>
          </a:p>
        </p:txBody>
      </p:sp>
      <p:sp>
        <p:nvSpPr>
          <p:cNvPr id="697" name="TextBox 696"/>
          <p:cNvSpPr txBox="1"/>
          <p:nvPr/>
        </p:nvSpPr>
        <p:spPr>
          <a:xfrm>
            <a:off x="7463540" y="3030692"/>
            <a:ext cx="1312720" cy="461342"/>
          </a:xfrm>
          <a:prstGeom prst="rect">
            <a:avLst/>
          </a:prstGeom>
          <a:noFill/>
        </p:spPr>
        <p:txBody>
          <a:bodyPr wrap="square" rtlCol="0">
            <a:spAutoFit/>
          </a:bodyPr>
          <a:lstStyle/>
          <a:p>
            <a:pPr algn="ctr" defTabSz="896214"/>
            <a:r>
              <a:rPr lang="en-US" sz="1175" b="1" dirty="0">
                <a:solidFill>
                  <a:srgbClr val="FFFFFF"/>
                </a:solidFill>
                <a:latin typeface="Segoe UI Light"/>
              </a:rPr>
              <a:t>Fast startup &amp; shutdown</a:t>
            </a:r>
          </a:p>
        </p:txBody>
      </p:sp>
      <p:sp>
        <p:nvSpPr>
          <p:cNvPr id="698" name="TextBox 697"/>
          <p:cNvSpPr txBox="1"/>
          <p:nvPr/>
        </p:nvSpPr>
        <p:spPr>
          <a:xfrm>
            <a:off x="8398617" y="2524973"/>
            <a:ext cx="1707445" cy="452338"/>
          </a:xfrm>
          <a:prstGeom prst="rect">
            <a:avLst/>
          </a:prstGeom>
          <a:noFill/>
        </p:spPr>
        <p:txBody>
          <a:bodyPr wrap="square" rtlCol="0">
            <a:spAutoFit/>
          </a:bodyPr>
          <a:lstStyle/>
          <a:p>
            <a:pPr defTabSz="896214"/>
            <a:r>
              <a:rPr lang="en-US" sz="1175" b="1" dirty="0">
                <a:solidFill>
                  <a:srgbClr val="FFFFFF"/>
                </a:solidFill>
                <a:latin typeface="Segoe UI Light"/>
              </a:rPr>
              <a:t>Container Orchestration &amp; lifecycle management</a:t>
            </a:r>
          </a:p>
        </p:txBody>
      </p:sp>
      <p:sp>
        <p:nvSpPr>
          <p:cNvPr id="699" name="TextBox 698"/>
          <p:cNvSpPr txBox="1"/>
          <p:nvPr/>
        </p:nvSpPr>
        <p:spPr>
          <a:xfrm>
            <a:off x="9849287" y="2987406"/>
            <a:ext cx="1526407" cy="453970"/>
          </a:xfrm>
          <a:prstGeom prst="rect">
            <a:avLst/>
          </a:prstGeom>
          <a:noFill/>
        </p:spPr>
        <p:txBody>
          <a:bodyPr wrap="square" rtlCol="0">
            <a:spAutoFit/>
          </a:bodyPr>
          <a:lstStyle/>
          <a:p>
            <a:pPr algn="ctr" defTabSz="896214"/>
            <a:r>
              <a:rPr lang="en-US" sz="1175" b="1" dirty="0">
                <a:solidFill>
                  <a:srgbClr val="FFFFFF"/>
                </a:solidFill>
                <a:latin typeface="Segoe UI Light"/>
              </a:rPr>
              <a:t>Replication &amp; Failover</a:t>
            </a:r>
          </a:p>
        </p:txBody>
      </p:sp>
      <p:sp>
        <p:nvSpPr>
          <p:cNvPr id="700" name="TextBox 699"/>
          <p:cNvSpPr txBox="1"/>
          <p:nvPr/>
        </p:nvSpPr>
        <p:spPr>
          <a:xfrm>
            <a:off x="664580" y="2869687"/>
            <a:ext cx="1159934" cy="645854"/>
          </a:xfrm>
          <a:prstGeom prst="rect">
            <a:avLst/>
          </a:prstGeom>
          <a:noFill/>
        </p:spPr>
        <p:txBody>
          <a:bodyPr wrap="square" rtlCol="0">
            <a:spAutoFit/>
          </a:bodyPr>
          <a:lstStyle/>
          <a:p>
            <a:pPr algn="ctr" defTabSz="896214"/>
            <a:r>
              <a:rPr lang="en-US" sz="1175" b="1" dirty="0">
                <a:solidFill>
                  <a:srgbClr val="FFFFFF"/>
                </a:solidFill>
                <a:latin typeface="Segoe UI Light"/>
              </a:rPr>
              <a:t>Simple programming models</a:t>
            </a:r>
          </a:p>
        </p:txBody>
      </p:sp>
      <p:sp>
        <p:nvSpPr>
          <p:cNvPr id="701" name="TextBox 700"/>
          <p:cNvSpPr txBox="1"/>
          <p:nvPr/>
        </p:nvSpPr>
        <p:spPr>
          <a:xfrm>
            <a:off x="8776259" y="3091237"/>
            <a:ext cx="1312720" cy="276832"/>
          </a:xfrm>
          <a:prstGeom prst="rect">
            <a:avLst/>
          </a:prstGeom>
          <a:noFill/>
        </p:spPr>
        <p:txBody>
          <a:bodyPr wrap="square" rtlCol="0">
            <a:spAutoFit/>
          </a:bodyPr>
          <a:lstStyle/>
          <a:p>
            <a:pPr defTabSz="896214"/>
            <a:r>
              <a:rPr lang="en-US" sz="1175" b="1" dirty="0">
                <a:solidFill>
                  <a:srgbClr val="FFFFFF"/>
                </a:solidFill>
                <a:latin typeface="Segoe UI Light"/>
              </a:rPr>
              <a:t>Load balancing</a:t>
            </a:r>
          </a:p>
        </p:txBody>
      </p:sp>
      <p:sp>
        <p:nvSpPr>
          <p:cNvPr id="702" name="TextBox 701"/>
          <p:cNvSpPr txBox="1"/>
          <p:nvPr/>
        </p:nvSpPr>
        <p:spPr>
          <a:xfrm>
            <a:off x="10213973" y="2641256"/>
            <a:ext cx="1376098" cy="276832"/>
          </a:xfrm>
          <a:prstGeom prst="rect">
            <a:avLst/>
          </a:prstGeom>
          <a:noFill/>
        </p:spPr>
        <p:txBody>
          <a:bodyPr wrap="square" rtlCol="0">
            <a:spAutoFit/>
          </a:bodyPr>
          <a:lstStyle/>
          <a:p>
            <a:pPr defTabSz="896214"/>
            <a:r>
              <a:rPr lang="en-US" sz="1175" b="1" dirty="0">
                <a:solidFill>
                  <a:srgbClr val="FFFFFF"/>
                </a:solidFill>
                <a:latin typeface="Segoe UI Light"/>
              </a:rPr>
              <a:t>Self-healing</a:t>
            </a:r>
          </a:p>
        </p:txBody>
      </p:sp>
      <p:sp>
        <p:nvSpPr>
          <p:cNvPr id="703" name="TextBox 702"/>
          <p:cNvSpPr txBox="1"/>
          <p:nvPr/>
        </p:nvSpPr>
        <p:spPr>
          <a:xfrm>
            <a:off x="3469941" y="2604100"/>
            <a:ext cx="1332761" cy="276832"/>
          </a:xfrm>
          <a:prstGeom prst="rect">
            <a:avLst/>
          </a:prstGeom>
          <a:noFill/>
        </p:spPr>
        <p:txBody>
          <a:bodyPr wrap="square" rtlCol="0">
            <a:spAutoFit/>
          </a:bodyPr>
          <a:lstStyle/>
          <a:p>
            <a:pPr defTabSz="896214"/>
            <a:r>
              <a:rPr lang="en-US" sz="1175" b="1" dirty="0">
                <a:solidFill>
                  <a:srgbClr val="FFFFFF"/>
                </a:solidFill>
                <a:latin typeface="Segoe UI Light"/>
              </a:rPr>
              <a:t>Data Partitioning</a:t>
            </a:r>
          </a:p>
        </p:txBody>
      </p:sp>
      <p:sp>
        <p:nvSpPr>
          <p:cNvPr id="704" name="TextBox 703"/>
          <p:cNvSpPr txBox="1"/>
          <p:nvPr/>
        </p:nvSpPr>
        <p:spPr>
          <a:xfrm>
            <a:off x="3524208" y="3212217"/>
            <a:ext cx="1508007" cy="276832"/>
          </a:xfrm>
          <a:prstGeom prst="rect">
            <a:avLst/>
          </a:prstGeom>
          <a:noFill/>
        </p:spPr>
        <p:txBody>
          <a:bodyPr wrap="square" rtlCol="0">
            <a:spAutoFit/>
          </a:bodyPr>
          <a:lstStyle/>
          <a:p>
            <a:pPr defTabSz="896214"/>
            <a:r>
              <a:rPr lang="en-US" sz="1175" b="1" dirty="0">
                <a:solidFill>
                  <a:srgbClr val="FFFFFF"/>
                </a:solidFill>
                <a:latin typeface="Segoe UI Light"/>
              </a:rPr>
              <a:t>Automated Rollback</a:t>
            </a:r>
          </a:p>
        </p:txBody>
      </p:sp>
      <p:sp>
        <p:nvSpPr>
          <p:cNvPr id="705" name="TextBox 704"/>
          <p:cNvSpPr txBox="1"/>
          <p:nvPr/>
        </p:nvSpPr>
        <p:spPr>
          <a:xfrm>
            <a:off x="7199103" y="2544456"/>
            <a:ext cx="1312720" cy="453970"/>
          </a:xfrm>
          <a:prstGeom prst="rect">
            <a:avLst/>
          </a:prstGeom>
          <a:noFill/>
        </p:spPr>
        <p:txBody>
          <a:bodyPr wrap="square" rtlCol="0">
            <a:spAutoFit/>
          </a:bodyPr>
          <a:lstStyle/>
          <a:p>
            <a:pPr algn="ctr" defTabSz="896214"/>
            <a:r>
              <a:rPr lang="en-US" sz="1175" b="1" dirty="0">
                <a:solidFill>
                  <a:srgbClr val="FFFFFF"/>
                </a:solidFill>
                <a:latin typeface="Segoe UI Light"/>
              </a:rPr>
              <a:t>Health Monitoring</a:t>
            </a:r>
          </a:p>
        </p:txBody>
      </p:sp>
      <p:sp>
        <p:nvSpPr>
          <p:cNvPr id="706" name="TextBox 705"/>
          <p:cNvSpPr txBox="1"/>
          <p:nvPr/>
        </p:nvSpPr>
        <p:spPr>
          <a:xfrm>
            <a:off x="6718548" y="2948711"/>
            <a:ext cx="1332761" cy="461342"/>
          </a:xfrm>
          <a:prstGeom prst="rect">
            <a:avLst/>
          </a:prstGeom>
          <a:noFill/>
        </p:spPr>
        <p:txBody>
          <a:bodyPr wrap="square" rtlCol="0">
            <a:spAutoFit/>
          </a:bodyPr>
          <a:lstStyle/>
          <a:p>
            <a:pPr defTabSz="896214"/>
            <a:r>
              <a:rPr lang="en-US" sz="1175" b="1" dirty="0">
                <a:solidFill>
                  <a:srgbClr val="FFFFFF"/>
                </a:solidFill>
                <a:latin typeface="Segoe UI Light"/>
              </a:rPr>
              <a:t>Placement Constraints</a:t>
            </a:r>
          </a:p>
        </p:txBody>
      </p:sp>
      <p:sp>
        <p:nvSpPr>
          <p:cNvPr id="351" name="TextBox 350"/>
          <p:cNvSpPr txBox="1"/>
          <p:nvPr/>
        </p:nvSpPr>
        <p:spPr>
          <a:xfrm>
            <a:off x="10962779" y="6395914"/>
            <a:ext cx="1228357" cy="461600"/>
          </a:xfrm>
          <a:prstGeom prst="rect">
            <a:avLst/>
          </a:prstGeom>
          <a:solidFill>
            <a:schemeClr val="accent1"/>
          </a:solidFill>
        </p:spPr>
        <p:txBody>
          <a:bodyPr wrap="square" lIns="182854" tIns="146284" rIns="182854" bIns="146284" rtlCol="0">
            <a:spAutoFit/>
          </a:bodyPr>
          <a:lstStyle/>
          <a:p>
            <a:pPr algn="ctr" defTabSz="914225">
              <a:lnSpc>
                <a:spcPct val="90000"/>
              </a:lnSpc>
              <a:spcAft>
                <a:spcPts val="600"/>
              </a:spcAft>
            </a:pPr>
            <a:r>
              <a:rPr lang="en-US" sz="1200" dirty="0">
                <a:gradFill>
                  <a:gsLst>
                    <a:gs pos="2917">
                      <a:srgbClr val="FFFFFF"/>
                    </a:gs>
                    <a:gs pos="30000">
                      <a:srgbClr val="FFFFFF"/>
                    </a:gs>
                  </a:gsLst>
                  <a:lin ang="5400000" scaled="0"/>
                </a:gradFill>
              </a:rPr>
              <a:t>AZR330</a:t>
            </a:r>
          </a:p>
        </p:txBody>
      </p:sp>
    </p:spTree>
    <p:extLst>
      <p:ext uri="{BB962C8B-B14F-4D97-AF65-F5344CB8AC3E}">
        <p14:creationId xmlns:p14="http://schemas.microsoft.com/office/powerpoint/2010/main" val="18888365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60"/>
                                        </p:tgtEl>
                                        <p:attrNameLst>
                                          <p:attrName>style.visibility</p:attrName>
                                        </p:attrNameLst>
                                      </p:cBhvr>
                                      <p:to>
                                        <p:strVal val="visible"/>
                                      </p:to>
                                    </p:set>
                                    <p:animEffect transition="in" filter="fade">
                                      <p:cBhvr>
                                        <p:cTn id="7" dur="500"/>
                                        <p:tgtEl>
                                          <p:spTgt spid="360"/>
                                        </p:tgtEl>
                                      </p:cBhvr>
                                    </p:animEffect>
                                  </p:childTnLst>
                                </p:cTn>
                              </p:par>
                              <p:par>
                                <p:cTn id="8" presetID="10" presetClass="entr" presetSubtype="0" fill="hold" nodeType="withEffect">
                                  <p:stCondLst>
                                    <p:cond delay="400"/>
                                  </p:stCondLst>
                                  <p:childTnLst>
                                    <p:set>
                                      <p:cBhvr>
                                        <p:cTn id="9" dur="1" fill="hold">
                                          <p:stCondLst>
                                            <p:cond delay="0"/>
                                          </p:stCondLst>
                                        </p:cTn>
                                        <p:tgtEl>
                                          <p:spTgt spid="365"/>
                                        </p:tgtEl>
                                        <p:attrNameLst>
                                          <p:attrName>style.visibility</p:attrName>
                                        </p:attrNameLst>
                                      </p:cBhvr>
                                      <p:to>
                                        <p:strVal val="visible"/>
                                      </p:to>
                                    </p:set>
                                    <p:animEffect transition="in" filter="fade">
                                      <p:cBhvr>
                                        <p:cTn id="10" dur="500"/>
                                        <p:tgtEl>
                                          <p:spTgt spid="365"/>
                                        </p:tgtEl>
                                      </p:cBhvr>
                                    </p:animEffect>
                                  </p:childTnLst>
                                </p:cTn>
                              </p:par>
                              <p:par>
                                <p:cTn id="11" presetID="12" presetClass="entr" presetSubtype="1" fill="hold" grpId="0" nodeType="withEffect">
                                  <p:stCondLst>
                                    <p:cond delay="800"/>
                                  </p:stCondLst>
                                  <p:childTnLst>
                                    <p:set>
                                      <p:cBhvr>
                                        <p:cTn id="12" dur="1" fill="hold">
                                          <p:stCondLst>
                                            <p:cond delay="0"/>
                                          </p:stCondLst>
                                        </p:cTn>
                                        <p:tgtEl>
                                          <p:spTgt spid="356"/>
                                        </p:tgtEl>
                                        <p:attrNameLst>
                                          <p:attrName>style.visibility</p:attrName>
                                        </p:attrNameLst>
                                      </p:cBhvr>
                                      <p:to>
                                        <p:strVal val="visible"/>
                                      </p:to>
                                    </p:set>
                                    <p:anim calcmode="lin" valueType="num">
                                      <p:cBhvr additive="base">
                                        <p:cTn id="13" dur="500"/>
                                        <p:tgtEl>
                                          <p:spTgt spid="356"/>
                                        </p:tgtEl>
                                        <p:attrNameLst>
                                          <p:attrName>ppt_y</p:attrName>
                                        </p:attrNameLst>
                                      </p:cBhvr>
                                      <p:tavLst>
                                        <p:tav tm="0">
                                          <p:val>
                                            <p:strVal val="#ppt_y-#ppt_h*1.125000"/>
                                          </p:val>
                                        </p:tav>
                                        <p:tav tm="100000">
                                          <p:val>
                                            <p:strVal val="#ppt_y"/>
                                          </p:val>
                                        </p:tav>
                                      </p:tavLst>
                                    </p:anim>
                                    <p:animEffect transition="in" filter="wipe(down)">
                                      <p:cBhvr>
                                        <p:cTn id="14" dur="500"/>
                                        <p:tgtEl>
                                          <p:spTgt spid="356"/>
                                        </p:tgtEl>
                                      </p:cBhvr>
                                    </p:animEffect>
                                  </p:childTnLst>
                                </p:cTn>
                              </p:par>
                              <p:par>
                                <p:cTn id="15" presetID="12" presetClass="entr" presetSubtype="1" fill="hold" grpId="0" nodeType="withEffect">
                                  <p:stCondLst>
                                    <p:cond delay="800"/>
                                  </p:stCondLst>
                                  <p:childTnLst>
                                    <p:set>
                                      <p:cBhvr>
                                        <p:cTn id="16" dur="1" fill="hold">
                                          <p:stCondLst>
                                            <p:cond delay="0"/>
                                          </p:stCondLst>
                                        </p:cTn>
                                        <p:tgtEl>
                                          <p:spTgt spid="357"/>
                                        </p:tgtEl>
                                        <p:attrNameLst>
                                          <p:attrName>style.visibility</p:attrName>
                                        </p:attrNameLst>
                                      </p:cBhvr>
                                      <p:to>
                                        <p:strVal val="visible"/>
                                      </p:to>
                                    </p:set>
                                    <p:anim calcmode="lin" valueType="num">
                                      <p:cBhvr additive="base">
                                        <p:cTn id="17" dur="500"/>
                                        <p:tgtEl>
                                          <p:spTgt spid="357"/>
                                        </p:tgtEl>
                                        <p:attrNameLst>
                                          <p:attrName>ppt_y</p:attrName>
                                        </p:attrNameLst>
                                      </p:cBhvr>
                                      <p:tavLst>
                                        <p:tav tm="0">
                                          <p:val>
                                            <p:strVal val="#ppt_y-#ppt_h*1.125000"/>
                                          </p:val>
                                        </p:tav>
                                        <p:tav tm="100000">
                                          <p:val>
                                            <p:strVal val="#ppt_y"/>
                                          </p:val>
                                        </p:tav>
                                      </p:tavLst>
                                    </p:anim>
                                    <p:animEffect transition="in" filter="wipe(down)">
                                      <p:cBhvr>
                                        <p:cTn id="18" dur="500"/>
                                        <p:tgtEl>
                                          <p:spTgt spid="357"/>
                                        </p:tgtEl>
                                      </p:cBhvr>
                                    </p:animEffect>
                                  </p:childTnLst>
                                </p:cTn>
                              </p:par>
                              <p:par>
                                <p:cTn id="19" presetID="12" presetClass="entr" presetSubtype="1" fill="hold" grpId="0" nodeType="withEffect">
                                  <p:stCondLst>
                                    <p:cond delay="800"/>
                                  </p:stCondLst>
                                  <p:childTnLst>
                                    <p:set>
                                      <p:cBhvr>
                                        <p:cTn id="20" dur="1" fill="hold">
                                          <p:stCondLst>
                                            <p:cond delay="0"/>
                                          </p:stCondLst>
                                        </p:cTn>
                                        <p:tgtEl>
                                          <p:spTgt spid="358"/>
                                        </p:tgtEl>
                                        <p:attrNameLst>
                                          <p:attrName>style.visibility</p:attrName>
                                        </p:attrNameLst>
                                      </p:cBhvr>
                                      <p:to>
                                        <p:strVal val="visible"/>
                                      </p:to>
                                    </p:set>
                                    <p:anim calcmode="lin" valueType="num">
                                      <p:cBhvr additive="base">
                                        <p:cTn id="21" dur="500"/>
                                        <p:tgtEl>
                                          <p:spTgt spid="358"/>
                                        </p:tgtEl>
                                        <p:attrNameLst>
                                          <p:attrName>ppt_y</p:attrName>
                                        </p:attrNameLst>
                                      </p:cBhvr>
                                      <p:tavLst>
                                        <p:tav tm="0">
                                          <p:val>
                                            <p:strVal val="#ppt_y-#ppt_h*1.125000"/>
                                          </p:val>
                                        </p:tav>
                                        <p:tav tm="100000">
                                          <p:val>
                                            <p:strVal val="#ppt_y"/>
                                          </p:val>
                                        </p:tav>
                                      </p:tavLst>
                                    </p:anim>
                                    <p:animEffect transition="in" filter="wipe(down)">
                                      <p:cBhvr>
                                        <p:cTn id="22"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588" y="0"/>
            <a:ext cx="9023684" cy="6858000"/>
          </a:xfrm>
          <a:prstGeom prst="rect">
            <a:avLst/>
          </a:prstGeom>
        </p:spPr>
      </p:pic>
    </p:spTree>
    <p:extLst>
      <p:ext uri="{BB962C8B-B14F-4D97-AF65-F5344CB8AC3E}">
        <p14:creationId xmlns:p14="http://schemas.microsoft.com/office/powerpoint/2010/main" val="340099361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727700"/>
          </a:xfrm>
        </p:spPr>
        <p:txBody>
          <a:bodyPr/>
          <a:lstStyle/>
          <a:p>
            <a:r>
              <a:rPr lang="en-US" dirty="0" smtClean="0"/>
              <a:t>Aka.ms/</a:t>
            </a:r>
            <a:r>
              <a:rPr lang="en-US" dirty="0" err="1" smtClean="0"/>
              <a:t>windowscontainers</a:t>
            </a:r>
            <a:endParaRPr lang="en-US" dirty="0"/>
          </a:p>
        </p:txBody>
      </p:sp>
      <p:sp>
        <p:nvSpPr>
          <p:cNvPr id="3" name="Title 2"/>
          <p:cNvSpPr>
            <a:spLocks noGrp="1"/>
          </p:cNvSpPr>
          <p:nvPr>
            <p:ph type="title"/>
          </p:nvPr>
        </p:nvSpPr>
        <p:spPr/>
        <p:txBody>
          <a:bodyPr/>
          <a:lstStyle/>
          <a:p>
            <a:r>
              <a:rPr lang="en-US" dirty="0" smtClean="0"/>
              <a:t>Resources	</a:t>
            </a:r>
            <a:endParaRPr lang="en-US" dirty="0"/>
          </a:p>
        </p:txBody>
      </p:sp>
    </p:spTree>
    <p:extLst>
      <p:ext uri="{BB962C8B-B14F-4D97-AF65-F5344CB8AC3E}">
        <p14:creationId xmlns:p14="http://schemas.microsoft.com/office/powerpoint/2010/main" val="27639323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0066" y="2084969"/>
            <a:ext cx="5420037" cy="3040913"/>
          </a:xfrm>
        </p:spPr>
        <p:txBody>
          <a:bodyPr/>
          <a:lstStyle/>
          <a:p>
            <a:pPr marL="0" indent="0">
              <a:buNone/>
            </a:pPr>
            <a:r>
              <a:rPr lang="en-US" sz="3600" dirty="0"/>
              <a:t>What is a Container</a:t>
            </a:r>
          </a:p>
          <a:p>
            <a:pPr marL="0" indent="0">
              <a:buNone/>
            </a:pPr>
            <a:endParaRPr lang="en-US" sz="3600" dirty="0"/>
          </a:p>
          <a:p>
            <a:pPr lvl="1">
              <a:buFont typeface="Arial" panose="020B0604020202020204" pitchFamily="34" charset="0"/>
              <a:buChar char="•"/>
            </a:pPr>
            <a:r>
              <a:rPr lang="en-US" sz="2000" dirty="0"/>
              <a:t>Declarative packaging</a:t>
            </a:r>
          </a:p>
          <a:p>
            <a:pPr lvl="1">
              <a:buFont typeface="Arial" panose="020B0604020202020204" pitchFamily="34" charset="0"/>
              <a:buChar char="•"/>
            </a:pPr>
            <a:r>
              <a:rPr lang="en-US" sz="2000" dirty="0"/>
              <a:t>Unit of deployment</a:t>
            </a:r>
          </a:p>
          <a:p>
            <a:pPr lvl="1">
              <a:buFont typeface="Arial" panose="020B0604020202020204" pitchFamily="34" charset="0"/>
              <a:buChar char="•"/>
            </a:pPr>
            <a:r>
              <a:rPr lang="en-US" sz="2000" dirty="0"/>
              <a:t>Isolated environment </a:t>
            </a:r>
          </a:p>
          <a:p>
            <a:pPr lvl="1">
              <a:buFont typeface="Arial" panose="020B0604020202020204" pitchFamily="34" charset="0"/>
              <a:buChar char="•"/>
            </a:pPr>
            <a:r>
              <a:rPr lang="en-US" sz="2000" dirty="0"/>
              <a:t>Isolated resources</a:t>
            </a:r>
          </a:p>
          <a:p>
            <a:pPr lvl="1"/>
            <a:endParaRPr lang="en-US" sz="2000" dirty="0"/>
          </a:p>
        </p:txBody>
      </p:sp>
      <p:sp>
        <p:nvSpPr>
          <p:cNvPr id="2" name="Title 1"/>
          <p:cNvSpPr>
            <a:spLocks noGrp="1"/>
          </p:cNvSpPr>
          <p:nvPr>
            <p:ph type="title"/>
          </p:nvPr>
        </p:nvSpPr>
        <p:spPr/>
        <p:txBody>
          <a:bodyPr/>
          <a:lstStyle/>
          <a:p>
            <a:r>
              <a:rPr lang="en-US" dirty="0" smtClean="0"/>
              <a:t>Container 101</a:t>
            </a:r>
            <a:endParaRPr lang="en-US" dirty="0"/>
          </a:p>
        </p:txBody>
      </p:sp>
      <p:sp>
        <p:nvSpPr>
          <p:cNvPr id="4" name="Rectangle 3"/>
          <p:cNvSpPr/>
          <p:nvPr/>
        </p:nvSpPr>
        <p:spPr>
          <a:xfrm>
            <a:off x="6096000" y="2084968"/>
            <a:ext cx="6095136" cy="3733442"/>
          </a:xfrm>
          <a:prstGeom prst="rect">
            <a:avLst/>
          </a:prstGeom>
        </p:spPr>
        <p:txBody>
          <a:bodyPr>
            <a:spAutoFit/>
          </a:bodyPr>
          <a:lstStyle/>
          <a:p>
            <a:pPr defTabSz="914225"/>
            <a:r>
              <a:rPr lang="en-US" sz="3600" dirty="0">
                <a:gradFill>
                  <a:gsLst>
                    <a:gs pos="1250">
                      <a:srgbClr val="FFFFFF"/>
                    </a:gs>
                    <a:gs pos="100000">
                      <a:srgbClr val="FFFFFF"/>
                    </a:gs>
                  </a:gsLst>
                  <a:lin ang="5400000" scaled="0"/>
                </a:gradFill>
                <a:latin typeface="Segoe UI Light"/>
              </a:rPr>
              <a:t>Why Containers</a:t>
            </a:r>
          </a:p>
          <a:p>
            <a:pPr defTabSz="914225"/>
            <a:endParaRPr lang="en-US" sz="3600" dirty="0">
              <a:gradFill>
                <a:gsLst>
                  <a:gs pos="1250">
                    <a:srgbClr val="FFFFFF"/>
                  </a:gs>
                  <a:gs pos="100000">
                    <a:srgbClr val="FFFFFF"/>
                  </a:gs>
                </a:gsLst>
                <a:lin ang="5400000" scaled="0"/>
              </a:gradFill>
              <a:latin typeface="Segoe UI Light"/>
            </a:endParaRPr>
          </a:p>
          <a:p>
            <a:pPr marL="799946" lvl="1" indent="-342834" defTabSz="914225">
              <a:buFont typeface="Arial" panose="020B0604020202020204" pitchFamily="34" charset="0"/>
              <a:buChar char="•"/>
            </a:pPr>
            <a:r>
              <a:rPr lang="en-US" sz="2000" dirty="0">
                <a:solidFill>
                  <a:srgbClr val="FFFFFF"/>
                </a:solidFill>
              </a:rPr>
              <a:t>Avoid “It works on my machine”</a:t>
            </a:r>
            <a:endParaRPr lang="en-US" sz="3600" dirty="0">
              <a:solidFill>
                <a:srgbClr val="FFFFFF"/>
              </a:solidFill>
            </a:endParaRPr>
          </a:p>
          <a:p>
            <a:pPr marL="799946" lvl="1" indent="-342834" defTabSz="914225">
              <a:buFont typeface="Arial" panose="020B0604020202020204" pitchFamily="34" charset="0"/>
              <a:buChar char="•"/>
            </a:pPr>
            <a:r>
              <a:rPr lang="en-US" sz="2000" dirty="0">
                <a:solidFill>
                  <a:srgbClr val="FFFFFF"/>
                </a:solidFill>
              </a:rPr>
              <a:t>Write once run anywhere</a:t>
            </a:r>
          </a:p>
          <a:p>
            <a:pPr marL="799946" lvl="1" indent="-342834" defTabSz="914225">
              <a:buFont typeface="Arial" panose="020B0604020202020204" pitchFamily="34" charset="0"/>
              <a:buChar char="•"/>
            </a:pPr>
            <a:r>
              <a:rPr lang="en-US" sz="2000" dirty="0">
                <a:solidFill>
                  <a:srgbClr val="FFFFFF"/>
                </a:solidFill>
              </a:rPr>
              <a:t>Very lightweight</a:t>
            </a:r>
          </a:p>
          <a:p>
            <a:pPr marL="799946" lvl="1" indent="-342834" defTabSz="914225">
              <a:buFont typeface="Arial" panose="020B0604020202020204" pitchFamily="34" charset="0"/>
              <a:buChar char="•"/>
            </a:pPr>
            <a:r>
              <a:rPr lang="en-US" sz="2000" dirty="0">
                <a:solidFill>
                  <a:srgbClr val="FFFFFF"/>
                </a:solidFill>
              </a:rPr>
              <a:t>Massive Scale</a:t>
            </a:r>
          </a:p>
          <a:p>
            <a:pPr marL="799946" lvl="1" indent="-342834" defTabSz="914225">
              <a:buFont typeface="Arial" panose="020B0604020202020204" pitchFamily="34" charset="0"/>
              <a:buChar char="•"/>
            </a:pPr>
            <a:r>
              <a:rPr lang="en-US" sz="2000" dirty="0">
                <a:solidFill>
                  <a:srgbClr val="FFFFFF"/>
                </a:solidFill>
              </a:rPr>
              <a:t>Repeatable and reliable execution</a:t>
            </a:r>
          </a:p>
          <a:p>
            <a:pPr marL="799946" lvl="1" indent="-342834" defTabSz="914225">
              <a:buFont typeface="Arial" panose="020B0604020202020204" pitchFamily="34" charset="0"/>
              <a:buChar char="•"/>
            </a:pPr>
            <a:r>
              <a:rPr lang="en-US" sz="2000" dirty="0">
                <a:solidFill>
                  <a:srgbClr val="FFFFFF"/>
                </a:solidFill>
              </a:rPr>
              <a:t>Dev Ops</a:t>
            </a:r>
          </a:p>
          <a:p>
            <a:pPr marL="799946" lvl="1" indent="-342834" defTabSz="914225">
              <a:buFont typeface="Arial" panose="020B0604020202020204" pitchFamily="34" charset="0"/>
              <a:buChar char="•"/>
            </a:pPr>
            <a:r>
              <a:rPr lang="en-US" sz="2000" dirty="0">
                <a:solidFill>
                  <a:srgbClr val="FFFFFF"/>
                </a:solidFill>
              </a:rPr>
              <a:t>Great for </a:t>
            </a:r>
            <a:r>
              <a:rPr lang="en-US" sz="2000" dirty="0" err="1">
                <a:solidFill>
                  <a:srgbClr val="FFFFFF"/>
                </a:solidFill>
              </a:rPr>
              <a:t>microservices</a:t>
            </a:r>
            <a:endParaRPr lang="en-US" sz="2000" dirty="0">
              <a:solidFill>
                <a:srgbClr val="FFFFFF"/>
              </a:solidFill>
            </a:endParaRPr>
          </a:p>
          <a:p>
            <a:pPr marL="799946" lvl="1" indent="-342834" defTabSz="914225">
              <a:buFont typeface="Arial" panose="020B0604020202020204" pitchFamily="34" charset="0"/>
              <a:buChar char="•"/>
            </a:pPr>
            <a:endParaRPr lang="en-US" sz="2000" dirty="0">
              <a:solidFill>
                <a:srgbClr val="FFFFFF"/>
              </a:solidFill>
            </a:endParaRPr>
          </a:p>
        </p:txBody>
      </p:sp>
    </p:spTree>
    <p:extLst>
      <p:ext uri="{BB962C8B-B14F-4D97-AF65-F5344CB8AC3E}">
        <p14:creationId xmlns:p14="http://schemas.microsoft.com/office/powerpoint/2010/main" val="373066791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67178" y="6211475"/>
            <a:ext cx="4806307" cy="4806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dirty="0">
                <a:solidFill>
                  <a:srgbClr val="FFFFFF"/>
                </a:solidFill>
              </a:rPr>
              <a:t>Server</a:t>
            </a:r>
          </a:p>
        </p:txBody>
      </p:sp>
      <p:sp>
        <p:nvSpPr>
          <p:cNvPr id="7" name="Rectangle 6"/>
          <p:cNvSpPr/>
          <p:nvPr/>
        </p:nvSpPr>
        <p:spPr>
          <a:xfrm>
            <a:off x="567178" y="5730844"/>
            <a:ext cx="4806307" cy="48063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dirty="0">
                <a:solidFill>
                  <a:srgbClr val="FFFFFF"/>
                </a:solidFill>
              </a:rPr>
              <a:t>Host OS</a:t>
            </a:r>
          </a:p>
        </p:txBody>
      </p:sp>
      <p:sp>
        <p:nvSpPr>
          <p:cNvPr id="8" name="Rectangle 7"/>
          <p:cNvSpPr/>
          <p:nvPr/>
        </p:nvSpPr>
        <p:spPr>
          <a:xfrm>
            <a:off x="567178" y="5250214"/>
            <a:ext cx="4806307" cy="48063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dirty="0">
                <a:solidFill>
                  <a:srgbClr val="FFFFFF"/>
                </a:solidFill>
              </a:rPr>
              <a:t>Hypervisor</a:t>
            </a:r>
          </a:p>
        </p:txBody>
      </p:sp>
      <p:sp>
        <p:nvSpPr>
          <p:cNvPr id="10" name="Rectangle 9"/>
          <p:cNvSpPr/>
          <p:nvPr/>
        </p:nvSpPr>
        <p:spPr>
          <a:xfrm>
            <a:off x="6487102" y="6211475"/>
            <a:ext cx="4806307" cy="4806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dirty="0">
                <a:solidFill>
                  <a:srgbClr val="FFFFFF"/>
                </a:solidFill>
              </a:rPr>
              <a:t>Server</a:t>
            </a:r>
          </a:p>
        </p:txBody>
      </p:sp>
      <p:sp>
        <p:nvSpPr>
          <p:cNvPr id="11" name="Rectangle 10"/>
          <p:cNvSpPr/>
          <p:nvPr/>
        </p:nvSpPr>
        <p:spPr>
          <a:xfrm>
            <a:off x="6487102" y="5730844"/>
            <a:ext cx="4806307" cy="48063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dirty="0">
                <a:solidFill>
                  <a:srgbClr val="FFFFFF"/>
                </a:solidFill>
              </a:rPr>
              <a:t>Host OS</a:t>
            </a:r>
          </a:p>
        </p:txBody>
      </p:sp>
      <p:sp>
        <p:nvSpPr>
          <p:cNvPr id="12" name="Rectangle 11"/>
          <p:cNvSpPr/>
          <p:nvPr/>
        </p:nvSpPr>
        <p:spPr>
          <a:xfrm>
            <a:off x="6487102" y="5250214"/>
            <a:ext cx="4806307" cy="48063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dirty="0">
                <a:solidFill>
                  <a:srgbClr val="FFFFFF"/>
                </a:solidFill>
              </a:rPr>
              <a:t>Docker Engine</a:t>
            </a:r>
          </a:p>
        </p:txBody>
      </p:sp>
      <p:sp>
        <p:nvSpPr>
          <p:cNvPr id="13" name="Rectangle 12"/>
          <p:cNvSpPr/>
          <p:nvPr/>
        </p:nvSpPr>
        <p:spPr>
          <a:xfrm>
            <a:off x="567179" y="3359030"/>
            <a:ext cx="1074351" cy="1891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dirty="0">
                <a:solidFill>
                  <a:srgbClr val="FFFFFF"/>
                </a:solidFill>
              </a:rPr>
              <a:t>Guest OS</a:t>
            </a:r>
          </a:p>
        </p:txBody>
      </p:sp>
      <p:sp>
        <p:nvSpPr>
          <p:cNvPr id="14" name="Rectangle 13"/>
          <p:cNvSpPr/>
          <p:nvPr/>
        </p:nvSpPr>
        <p:spPr>
          <a:xfrm>
            <a:off x="2433157" y="3359030"/>
            <a:ext cx="1074351" cy="1891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dirty="0">
                <a:solidFill>
                  <a:srgbClr val="FFFFFF"/>
                </a:solidFill>
              </a:rPr>
              <a:t>Guest OS</a:t>
            </a:r>
          </a:p>
        </p:txBody>
      </p:sp>
      <p:sp>
        <p:nvSpPr>
          <p:cNvPr id="15" name="Rectangle 14"/>
          <p:cNvSpPr/>
          <p:nvPr/>
        </p:nvSpPr>
        <p:spPr>
          <a:xfrm>
            <a:off x="4299134" y="3359030"/>
            <a:ext cx="1074351" cy="1891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dirty="0">
                <a:solidFill>
                  <a:srgbClr val="FFFFFF"/>
                </a:solidFill>
              </a:rPr>
              <a:t>Guest OS</a:t>
            </a:r>
          </a:p>
        </p:txBody>
      </p:sp>
      <p:sp>
        <p:nvSpPr>
          <p:cNvPr id="16" name="Rectangle 15"/>
          <p:cNvSpPr/>
          <p:nvPr/>
        </p:nvSpPr>
        <p:spPr>
          <a:xfrm>
            <a:off x="571898" y="2808603"/>
            <a:ext cx="1075923" cy="55042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sz="1600" dirty="0">
                <a:solidFill>
                  <a:srgbClr val="FFFFFF"/>
                </a:solidFill>
              </a:rPr>
              <a:t>Bins/Libs</a:t>
            </a:r>
          </a:p>
        </p:txBody>
      </p:sp>
      <p:sp>
        <p:nvSpPr>
          <p:cNvPr id="18" name="Rectangle 17"/>
          <p:cNvSpPr/>
          <p:nvPr/>
        </p:nvSpPr>
        <p:spPr>
          <a:xfrm>
            <a:off x="2435516" y="2808600"/>
            <a:ext cx="1075923" cy="55042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sz="1600" dirty="0">
                <a:solidFill>
                  <a:srgbClr val="FFFFFF"/>
                </a:solidFill>
              </a:rPr>
              <a:t>Bins/Libs</a:t>
            </a:r>
          </a:p>
        </p:txBody>
      </p:sp>
      <p:sp>
        <p:nvSpPr>
          <p:cNvPr id="19" name="Rectangle 18"/>
          <p:cNvSpPr/>
          <p:nvPr/>
        </p:nvSpPr>
        <p:spPr>
          <a:xfrm>
            <a:off x="4302281" y="2808602"/>
            <a:ext cx="1075923" cy="5504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sz="1600" dirty="0">
                <a:solidFill>
                  <a:srgbClr val="FFFFFF"/>
                </a:solidFill>
              </a:rPr>
              <a:t>Bins/Libs</a:t>
            </a:r>
          </a:p>
        </p:txBody>
      </p:sp>
      <p:sp>
        <p:nvSpPr>
          <p:cNvPr id="24" name="Rectangle 23"/>
          <p:cNvSpPr/>
          <p:nvPr/>
        </p:nvSpPr>
        <p:spPr>
          <a:xfrm>
            <a:off x="6487104" y="4939218"/>
            <a:ext cx="1148172" cy="30157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dirty="0">
                <a:solidFill>
                  <a:srgbClr val="FFFFFF"/>
                </a:solidFill>
              </a:rPr>
              <a:t>Bins/Libs</a:t>
            </a:r>
          </a:p>
        </p:txBody>
      </p:sp>
      <p:sp>
        <p:nvSpPr>
          <p:cNvPr id="25" name="Rectangle 24"/>
          <p:cNvSpPr/>
          <p:nvPr/>
        </p:nvSpPr>
        <p:spPr>
          <a:xfrm>
            <a:off x="7776636" y="4939218"/>
            <a:ext cx="3516772" cy="3109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dirty="0">
                <a:solidFill>
                  <a:srgbClr val="FFFFFF"/>
                </a:solidFill>
              </a:rPr>
              <a:t>Bins/Libs</a:t>
            </a:r>
          </a:p>
        </p:txBody>
      </p:sp>
      <p:sp>
        <p:nvSpPr>
          <p:cNvPr id="26" name="Rectangle 25"/>
          <p:cNvSpPr/>
          <p:nvPr/>
        </p:nvSpPr>
        <p:spPr>
          <a:xfrm>
            <a:off x="6487103" y="3506750"/>
            <a:ext cx="441363" cy="14277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14225"/>
            <a:r>
              <a:rPr lang="en-US" dirty="0">
                <a:solidFill>
                  <a:srgbClr val="FFFFFF"/>
                </a:solidFill>
              </a:rPr>
              <a:t>App A</a:t>
            </a:r>
          </a:p>
        </p:txBody>
      </p:sp>
      <p:sp>
        <p:nvSpPr>
          <p:cNvPr id="28" name="Rectangle 27"/>
          <p:cNvSpPr/>
          <p:nvPr/>
        </p:nvSpPr>
        <p:spPr>
          <a:xfrm>
            <a:off x="7194698" y="3511461"/>
            <a:ext cx="441363" cy="14277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14225"/>
            <a:r>
              <a:rPr lang="en-US" dirty="0">
                <a:solidFill>
                  <a:srgbClr val="FFFFFF"/>
                </a:solidFill>
              </a:rPr>
              <a:t>App A’</a:t>
            </a:r>
          </a:p>
        </p:txBody>
      </p:sp>
      <p:sp>
        <p:nvSpPr>
          <p:cNvPr id="29" name="Rectangle 28"/>
          <p:cNvSpPr/>
          <p:nvPr/>
        </p:nvSpPr>
        <p:spPr>
          <a:xfrm>
            <a:off x="7776638" y="3506749"/>
            <a:ext cx="441363" cy="142775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14225"/>
            <a:r>
              <a:rPr lang="en-US" dirty="0">
                <a:solidFill>
                  <a:srgbClr val="002050"/>
                </a:solidFill>
              </a:rPr>
              <a:t>App B</a:t>
            </a:r>
          </a:p>
        </p:txBody>
      </p:sp>
      <p:sp>
        <p:nvSpPr>
          <p:cNvPr id="30" name="Rectangle 29"/>
          <p:cNvSpPr/>
          <p:nvPr/>
        </p:nvSpPr>
        <p:spPr>
          <a:xfrm>
            <a:off x="8358577" y="3506748"/>
            <a:ext cx="441363" cy="142775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14225"/>
            <a:r>
              <a:rPr lang="en-US" dirty="0">
                <a:solidFill>
                  <a:srgbClr val="002050"/>
                </a:solidFill>
              </a:rPr>
              <a:t>App B’</a:t>
            </a:r>
          </a:p>
        </p:txBody>
      </p:sp>
      <p:sp>
        <p:nvSpPr>
          <p:cNvPr id="31" name="Rectangle 30"/>
          <p:cNvSpPr/>
          <p:nvPr/>
        </p:nvSpPr>
        <p:spPr>
          <a:xfrm>
            <a:off x="9030050" y="3506747"/>
            <a:ext cx="441363" cy="142775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14225"/>
            <a:r>
              <a:rPr lang="en-US" dirty="0">
                <a:solidFill>
                  <a:srgbClr val="002050"/>
                </a:solidFill>
              </a:rPr>
              <a:t>App B</a:t>
            </a:r>
          </a:p>
        </p:txBody>
      </p:sp>
      <p:sp>
        <p:nvSpPr>
          <p:cNvPr id="32" name="Rectangle 31"/>
          <p:cNvSpPr/>
          <p:nvPr/>
        </p:nvSpPr>
        <p:spPr>
          <a:xfrm>
            <a:off x="9611988" y="3506746"/>
            <a:ext cx="441363" cy="142775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14225"/>
            <a:r>
              <a:rPr lang="en-US" dirty="0">
                <a:solidFill>
                  <a:srgbClr val="002050"/>
                </a:solidFill>
              </a:rPr>
              <a:t>App B’</a:t>
            </a:r>
          </a:p>
        </p:txBody>
      </p:sp>
      <p:sp>
        <p:nvSpPr>
          <p:cNvPr id="33" name="Rectangle 32"/>
          <p:cNvSpPr/>
          <p:nvPr/>
        </p:nvSpPr>
        <p:spPr>
          <a:xfrm>
            <a:off x="10260680" y="3506746"/>
            <a:ext cx="441363" cy="142775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14225"/>
            <a:r>
              <a:rPr lang="en-US" dirty="0">
                <a:solidFill>
                  <a:srgbClr val="002050"/>
                </a:solidFill>
              </a:rPr>
              <a:t>App B</a:t>
            </a:r>
          </a:p>
        </p:txBody>
      </p:sp>
      <p:sp>
        <p:nvSpPr>
          <p:cNvPr id="34" name="Rectangle 33"/>
          <p:cNvSpPr/>
          <p:nvPr/>
        </p:nvSpPr>
        <p:spPr>
          <a:xfrm>
            <a:off x="10842621" y="3506745"/>
            <a:ext cx="441363" cy="142775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14225"/>
            <a:r>
              <a:rPr lang="en-US" dirty="0">
                <a:solidFill>
                  <a:srgbClr val="002050"/>
                </a:solidFill>
              </a:rPr>
              <a:t>App B’</a:t>
            </a:r>
          </a:p>
        </p:txBody>
      </p:sp>
      <p:sp>
        <p:nvSpPr>
          <p:cNvPr id="35" name="TextBox 34"/>
          <p:cNvSpPr txBox="1"/>
          <p:nvPr/>
        </p:nvSpPr>
        <p:spPr>
          <a:xfrm>
            <a:off x="6363302" y="1066128"/>
            <a:ext cx="5202120" cy="2352027"/>
          </a:xfrm>
          <a:prstGeom prst="rect">
            <a:avLst/>
          </a:prstGeom>
          <a:noFill/>
        </p:spPr>
        <p:txBody>
          <a:bodyPr wrap="square" rtlCol="0">
            <a:spAutoFit/>
          </a:bodyPr>
          <a:lstStyle/>
          <a:p>
            <a:pPr defTabSz="914225"/>
            <a:r>
              <a:rPr lang="en-US" sz="3600" dirty="0">
                <a:solidFill>
                  <a:srgbClr val="FFFFFF"/>
                </a:solidFill>
              </a:rPr>
              <a:t>Containers are isolated, but share OS and, where appropriate, bins/libraries</a:t>
            </a:r>
          </a:p>
        </p:txBody>
      </p:sp>
      <p:sp>
        <p:nvSpPr>
          <p:cNvPr id="36" name="Title 1"/>
          <p:cNvSpPr txBox="1">
            <a:spLocks/>
          </p:cNvSpPr>
          <p:nvPr/>
        </p:nvSpPr>
        <p:spPr>
          <a:xfrm>
            <a:off x="270066" y="188047"/>
            <a:ext cx="11654187" cy="899537"/>
          </a:xfrm>
          <a:prstGeom prst="rect">
            <a:avLst/>
          </a:prstGeom>
        </p:spPr>
        <p:txBody>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5293">
                <a:gradFill>
                  <a:gsLst>
                    <a:gs pos="1250">
                      <a:srgbClr val="FFFFFF"/>
                    </a:gs>
                    <a:gs pos="100000">
                      <a:srgbClr val="FFFFFF"/>
                    </a:gs>
                  </a:gsLst>
                  <a:lin ang="5400000" scaled="0"/>
                </a:gradFill>
              </a:rPr>
              <a:t>Virtual Machine Vs Container</a:t>
            </a:r>
          </a:p>
        </p:txBody>
      </p:sp>
      <p:sp>
        <p:nvSpPr>
          <p:cNvPr id="37" name="Rectangle 36"/>
          <p:cNvSpPr/>
          <p:nvPr/>
        </p:nvSpPr>
        <p:spPr>
          <a:xfrm>
            <a:off x="567178" y="1426214"/>
            <a:ext cx="1075923" cy="13682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dirty="0">
                <a:solidFill>
                  <a:srgbClr val="FFFFFF"/>
                </a:solidFill>
              </a:rPr>
              <a:t>App A</a:t>
            </a:r>
          </a:p>
        </p:txBody>
      </p:sp>
      <p:sp>
        <p:nvSpPr>
          <p:cNvPr id="38" name="Rectangle 37"/>
          <p:cNvSpPr/>
          <p:nvPr/>
        </p:nvSpPr>
        <p:spPr>
          <a:xfrm>
            <a:off x="2429222" y="1440352"/>
            <a:ext cx="1075923" cy="13682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dirty="0">
                <a:solidFill>
                  <a:srgbClr val="FFFFFF"/>
                </a:solidFill>
              </a:rPr>
              <a:t>App A’</a:t>
            </a:r>
          </a:p>
        </p:txBody>
      </p:sp>
      <p:sp>
        <p:nvSpPr>
          <p:cNvPr id="39" name="Rectangle 38"/>
          <p:cNvSpPr/>
          <p:nvPr/>
        </p:nvSpPr>
        <p:spPr>
          <a:xfrm>
            <a:off x="4302281" y="1440352"/>
            <a:ext cx="1075923" cy="1368245"/>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dirty="0">
                <a:solidFill>
                  <a:srgbClr val="002050"/>
                </a:solidFill>
              </a:rPr>
              <a:t>App B</a:t>
            </a:r>
          </a:p>
        </p:txBody>
      </p:sp>
    </p:spTree>
    <p:extLst>
      <p:ext uri="{BB962C8B-B14F-4D97-AF65-F5344CB8AC3E}">
        <p14:creationId xmlns:p14="http://schemas.microsoft.com/office/powerpoint/2010/main" val="3130120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882" dirty="0"/>
              <a:t>Container</a:t>
            </a:r>
            <a:r>
              <a:rPr lang="en-US" dirty="0" smtClean="0"/>
              <a:t> Use Cases</a:t>
            </a:r>
            <a:endParaRPr lang="en-US" dirty="0"/>
          </a:p>
        </p:txBody>
      </p:sp>
      <p:sp>
        <p:nvSpPr>
          <p:cNvPr id="3" name="Content Placeholder 2"/>
          <p:cNvSpPr txBox="1">
            <a:spLocks/>
          </p:cNvSpPr>
          <p:nvPr/>
        </p:nvSpPr>
        <p:spPr>
          <a:xfrm>
            <a:off x="838946" y="1825852"/>
            <a:ext cx="10514108" cy="43507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t>Workload</a:t>
            </a:r>
            <a:r>
              <a:rPr lang="en-US" dirty="0"/>
              <a:t> Characteristics</a:t>
            </a:r>
          </a:p>
          <a:p>
            <a:pPr lvl="1"/>
            <a:r>
              <a:rPr lang="en-US" dirty="0"/>
              <a:t>Scale out </a:t>
            </a:r>
          </a:p>
          <a:p>
            <a:pPr lvl="1"/>
            <a:r>
              <a:rPr lang="en-US" dirty="0"/>
              <a:t>Distributed</a:t>
            </a:r>
          </a:p>
          <a:p>
            <a:pPr lvl="1"/>
            <a:r>
              <a:rPr lang="en-US" dirty="0"/>
              <a:t>State separated</a:t>
            </a:r>
          </a:p>
          <a:p>
            <a:pPr lvl="1"/>
            <a:r>
              <a:rPr lang="en-US" dirty="0"/>
              <a:t>Rapid (re)start</a:t>
            </a:r>
          </a:p>
          <a:p>
            <a:r>
              <a:rPr lang="en-US" sz="2792" u="sng" dirty="0"/>
              <a:t>Deployment</a:t>
            </a:r>
            <a:r>
              <a:rPr lang="en-US" sz="2792" dirty="0"/>
              <a:t> Characteristics</a:t>
            </a:r>
          </a:p>
          <a:p>
            <a:pPr lvl="1"/>
            <a:r>
              <a:rPr lang="en-US" dirty="0"/>
              <a:t>Efficient hosting</a:t>
            </a:r>
          </a:p>
          <a:p>
            <a:pPr lvl="1"/>
            <a:r>
              <a:rPr lang="en-US" dirty="0"/>
              <a:t>Multitenancy</a:t>
            </a:r>
          </a:p>
          <a:p>
            <a:pPr lvl="1"/>
            <a:r>
              <a:rPr lang="en-US" dirty="0"/>
              <a:t>Rapid deployment</a:t>
            </a:r>
          </a:p>
          <a:p>
            <a:pPr lvl="1"/>
            <a:r>
              <a:rPr lang="en-US" dirty="0"/>
              <a:t>Highly automatable </a:t>
            </a:r>
          </a:p>
          <a:p>
            <a:pPr lvl="1"/>
            <a:r>
              <a:rPr lang="en-US" dirty="0"/>
              <a:t>Rapid scaling</a:t>
            </a:r>
          </a:p>
          <a:p>
            <a:pPr lvl="1"/>
            <a:endParaRPr lang="en-US" dirty="0"/>
          </a:p>
          <a:p>
            <a:pPr marL="0" indent="0">
              <a:buNone/>
            </a:pPr>
            <a:endParaRPr lang="en-US" sz="1442" dirty="0"/>
          </a:p>
          <a:p>
            <a:pPr marL="448193" lvl="1" indent="0">
              <a:buNone/>
            </a:pPr>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9864082" y="482328"/>
            <a:ext cx="1387635" cy="1131790"/>
          </a:xfrm>
          <a:prstGeom prst="rect">
            <a:avLst/>
          </a:prstGeom>
        </p:spPr>
      </p:pic>
      <p:pic>
        <p:nvPicPr>
          <p:cNvPr id="32" name="Picture 31"/>
          <p:cNvPicPr>
            <a:picLocks noChangeAspect="1"/>
          </p:cNvPicPr>
          <p:nvPr/>
        </p:nvPicPr>
        <p:blipFill>
          <a:blip r:embed="rId4"/>
          <a:stretch>
            <a:fillRect/>
          </a:stretch>
        </p:blipFill>
        <p:spPr>
          <a:xfrm>
            <a:off x="6275283" y="2222158"/>
            <a:ext cx="5205496" cy="3263147"/>
          </a:xfrm>
          <a:prstGeom prst="rect">
            <a:avLst/>
          </a:prstGeom>
        </p:spPr>
      </p:pic>
    </p:spTree>
    <p:extLst>
      <p:ext uri="{BB962C8B-B14F-4D97-AF65-F5344CB8AC3E}">
        <p14:creationId xmlns:p14="http://schemas.microsoft.com/office/powerpoint/2010/main" val="203723219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Isolation Technology In Windows</a:t>
            </a:r>
            <a:endParaRPr lang="en-US" dirty="0"/>
          </a:p>
        </p:txBody>
      </p:sp>
      <p:sp>
        <p:nvSpPr>
          <p:cNvPr id="3" name="Rectangle 2"/>
          <p:cNvSpPr/>
          <p:nvPr/>
        </p:nvSpPr>
        <p:spPr>
          <a:xfrm>
            <a:off x="1051069" y="2847354"/>
            <a:ext cx="9506831" cy="1366161"/>
          </a:xfrm>
          <a:prstGeom prst="rect">
            <a:avLst/>
          </a:prstGeom>
        </p:spPr>
        <p:style>
          <a:lnRef idx="2">
            <a:schemeClr val="accent1"/>
          </a:lnRef>
          <a:fillRef idx="1">
            <a:schemeClr val="lt1"/>
          </a:fillRef>
          <a:effectRef idx="0">
            <a:schemeClr val="accent1"/>
          </a:effectRef>
          <a:fontRef idx="minor">
            <a:schemeClr val="dk1"/>
          </a:fontRef>
        </p:style>
        <p:txBody>
          <a:bodyPr vert="vert270" rtlCol="0" anchor="t"/>
          <a:lstStyle/>
          <a:p>
            <a:pPr algn="ctr" defTabSz="914367"/>
            <a:r>
              <a:rPr lang="en-US" dirty="0">
                <a:solidFill>
                  <a:srgbClr val="505050"/>
                </a:solidFill>
              </a:rPr>
              <a:t>Windows</a:t>
            </a:r>
          </a:p>
        </p:txBody>
      </p:sp>
      <p:sp>
        <p:nvSpPr>
          <p:cNvPr id="6" name="Rectangle 5"/>
          <p:cNvSpPr/>
          <p:nvPr/>
        </p:nvSpPr>
        <p:spPr>
          <a:xfrm>
            <a:off x="1613925" y="2971275"/>
            <a:ext cx="1057277" cy="1082206"/>
          </a:xfrm>
          <a:prstGeom prst="rect">
            <a:avLst/>
          </a:prstGeom>
          <a:solidFill>
            <a:schemeClr val="bg1">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defTabSz="914367"/>
            <a:r>
              <a:rPr lang="en-US" dirty="0">
                <a:solidFill>
                  <a:srgbClr val="505050"/>
                </a:solidFill>
              </a:rPr>
              <a:t>Process</a:t>
            </a:r>
          </a:p>
        </p:txBody>
      </p:sp>
      <p:sp>
        <p:nvSpPr>
          <p:cNvPr id="11" name="Rectangle 10"/>
          <p:cNvSpPr/>
          <p:nvPr/>
        </p:nvSpPr>
        <p:spPr>
          <a:xfrm>
            <a:off x="3269877" y="2971275"/>
            <a:ext cx="1108644" cy="1082206"/>
          </a:xfrm>
          <a:prstGeom prst="rect">
            <a:avLst/>
          </a:prstGeom>
          <a:solidFill>
            <a:schemeClr val="bg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defTabSz="914367"/>
            <a:r>
              <a:rPr lang="en-US" dirty="0">
                <a:solidFill>
                  <a:srgbClr val="505050"/>
                </a:solidFill>
              </a:rPr>
              <a:t>Job Object</a:t>
            </a:r>
          </a:p>
        </p:txBody>
      </p:sp>
      <p:sp>
        <p:nvSpPr>
          <p:cNvPr id="12" name="Rectangle 11"/>
          <p:cNvSpPr/>
          <p:nvPr/>
        </p:nvSpPr>
        <p:spPr>
          <a:xfrm>
            <a:off x="4977194" y="2971275"/>
            <a:ext cx="1322517" cy="1082206"/>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defTabSz="914367"/>
            <a:r>
              <a:rPr lang="en-US" dirty="0">
                <a:solidFill>
                  <a:srgbClr val="505050"/>
                </a:solidFill>
              </a:rPr>
              <a:t>Windows Server Container</a:t>
            </a:r>
            <a:endParaRPr lang="en-US" sz="1200" dirty="0">
              <a:solidFill>
                <a:srgbClr val="505050"/>
              </a:solidFill>
            </a:endParaRPr>
          </a:p>
        </p:txBody>
      </p:sp>
      <p:sp>
        <p:nvSpPr>
          <p:cNvPr id="13" name="Rectangle 12"/>
          <p:cNvSpPr/>
          <p:nvPr/>
        </p:nvSpPr>
        <p:spPr>
          <a:xfrm>
            <a:off x="6898385" y="2971274"/>
            <a:ext cx="1322517" cy="1082206"/>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defTabSz="914367"/>
            <a:r>
              <a:rPr lang="en-US" dirty="0">
                <a:solidFill>
                  <a:srgbClr val="505050"/>
                </a:solidFill>
              </a:rPr>
              <a:t>Hyper-V Container</a:t>
            </a:r>
            <a:endParaRPr lang="en-US" sz="1200" dirty="0">
              <a:solidFill>
                <a:srgbClr val="505050"/>
              </a:solidFill>
            </a:endParaRPr>
          </a:p>
        </p:txBody>
      </p:sp>
      <p:sp>
        <p:nvSpPr>
          <p:cNvPr id="14" name="Rectangle 13"/>
          <p:cNvSpPr/>
          <p:nvPr/>
        </p:nvSpPr>
        <p:spPr>
          <a:xfrm>
            <a:off x="8819576" y="2971274"/>
            <a:ext cx="1392352" cy="1082206"/>
          </a:xfrm>
          <a:prstGeom prst="rect">
            <a:avLst/>
          </a:prstGeom>
          <a:solidFill>
            <a:schemeClr val="bg1">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defTabSz="914367"/>
            <a:r>
              <a:rPr lang="en-US" dirty="0">
                <a:solidFill>
                  <a:srgbClr val="505050"/>
                </a:solidFill>
              </a:rPr>
              <a:t>Hyper-V Virtual Machine</a:t>
            </a:r>
            <a:endParaRPr lang="en-US" sz="1600" dirty="0">
              <a:solidFill>
                <a:srgbClr val="505050"/>
              </a:solidFill>
            </a:endParaRPr>
          </a:p>
        </p:txBody>
      </p:sp>
      <p:sp>
        <p:nvSpPr>
          <p:cNvPr id="15" name="Left-Right Arrow 14"/>
          <p:cNvSpPr/>
          <p:nvPr/>
        </p:nvSpPr>
        <p:spPr>
          <a:xfrm>
            <a:off x="1051069" y="4855651"/>
            <a:ext cx="9506831" cy="513182"/>
          </a:xfrm>
          <a:prstGeom prst="leftRightArrow">
            <a:avLst/>
          </a:prstGeom>
          <a:gradFill flip="none" rotWithShape="1">
            <a:gsLst>
              <a:gs pos="32000">
                <a:schemeClr val="accent4"/>
              </a:gs>
              <a:gs pos="60000">
                <a:srgbClr val="92D050"/>
              </a:gs>
              <a:gs pos="45000">
                <a:srgbClr val="92D050"/>
              </a:gs>
              <a:gs pos="74000">
                <a:srgbClr val="92D050"/>
              </a:gs>
              <a:gs pos="85000">
                <a:schemeClr val="accent4"/>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Faster and more efficient	                                                      		More isolated</a:t>
            </a:r>
          </a:p>
        </p:txBody>
      </p:sp>
      <p:pic>
        <p:nvPicPr>
          <p:cNvPr id="17" name="Picture 16"/>
          <p:cNvPicPr>
            <a:picLocks noChangeAspect="1"/>
          </p:cNvPicPr>
          <p:nvPr/>
        </p:nvPicPr>
        <p:blipFill>
          <a:blip r:embed="rId3"/>
          <a:stretch>
            <a:fillRect/>
          </a:stretch>
        </p:blipFill>
        <p:spPr>
          <a:xfrm>
            <a:off x="9864082" y="482328"/>
            <a:ext cx="1387635" cy="1131790"/>
          </a:xfrm>
          <a:prstGeom prst="rect">
            <a:avLst/>
          </a:prstGeom>
          <a:noFill/>
        </p:spPr>
      </p:pic>
      <p:sp>
        <p:nvSpPr>
          <p:cNvPr id="4" name="Rectangle 3"/>
          <p:cNvSpPr/>
          <p:nvPr/>
        </p:nvSpPr>
        <p:spPr bwMode="auto">
          <a:xfrm>
            <a:off x="4718304" y="2596896"/>
            <a:ext cx="3755300" cy="1892808"/>
          </a:xfrm>
          <a:prstGeom prst="rect">
            <a:avLst/>
          </a:prstGeom>
          <a:noFill/>
          <a:ln w="762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1602278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1112987" y="2263661"/>
            <a:ext cx="8426300" cy="3381435"/>
          </a:xfrm>
          <a:prstGeom prst="rect">
            <a:avLst/>
          </a:prstGeom>
          <a:solidFill>
            <a:schemeClr val="tx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endParaRPr lang="en-US" dirty="0">
              <a:solidFill>
                <a:srgbClr val="FFFFFF"/>
              </a:solidFill>
            </a:endParaRPr>
          </a:p>
        </p:txBody>
      </p:sp>
      <p:sp>
        <p:nvSpPr>
          <p:cNvPr id="84" name="Rectangle 83"/>
          <p:cNvSpPr/>
          <p:nvPr/>
        </p:nvSpPr>
        <p:spPr>
          <a:xfrm>
            <a:off x="1202628" y="4952022"/>
            <a:ext cx="8247018" cy="416413"/>
          </a:xfrm>
          <a:prstGeom prst="rect">
            <a:avLst/>
          </a:prstGeom>
          <a:solidFill>
            <a:schemeClr val="bg2">
              <a:lumMod val="60000"/>
              <a:lumOff val="4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14367"/>
            <a:r>
              <a:rPr lang="en-US" sz="1568" dirty="0">
                <a:solidFill>
                  <a:srgbClr val="FFFFFF"/>
                </a:solidFill>
              </a:rPr>
              <a:t>Kernel</a:t>
            </a:r>
          </a:p>
        </p:txBody>
      </p:sp>
      <p:sp>
        <p:nvSpPr>
          <p:cNvPr id="2" name="Title 1"/>
          <p:cNvSpPr>
            <a:spLocks noGrp="1"/>
          </p:cNvSpPr>
          <p:nvPr>
            <p:ph type="title"/>
          </p:nvPr>
        </p:nvSpPr>
        <p:spPr/>
        <p:txBody>
          <a:bodyPr/>
          <a:lstStyle/>
          <a:p>
            <a:r>
              <a:rPr lang="en-US" dirty="0" smtClean="0"/>
              <a:t>Windows Server Container</a:t>
            </a:r>
            <a:endParaRPr lang="en-US" dirty="0"/>
          </a:p>
        </p:txBody>
      </p:sp>
      <p:sp>
        <p:nvSpPr>
          <p:cNvPr id="3" name="Content Placeholder 2"/>
          <p:cNvSpPr>
            <a:spLocks noGrp="1"/>
          </p:cNvSpPr>
          <p:nvPr>
            <p:ph idx="4294967295"/>
          </p:nvPr>
        </p:nvSpPr>
        <p:spPr>
          <a:xfrm>
            <a:off x="269241" y="1189496"/>
            <a:ext cx="11653521" cy="689293"/>
          </a:xfrm>
        </p:spPr>
        <p:txBody>
          <a:bodyPr>
            <a:normAutofit/>
          </a:bodyPr>
          <a:lstStyle/>
          <a:p>
            <a:r>
              <a:rPr lang="en-US" sz="2400" dirty="0"/>
              <a:t>Isolated runtime environment for hosted applications</a:t>
            </a:r>
          </a:p>
        </p:txBody>
      </p:sp>
      <p:sp>
        <p:nvSpPr>
          <p:cNvPr id="13" name="TextBox 12"/>
          <p:cNvSpPr txBox="1"/>
          <p:nvPr/>
        </p:nvSpPr>
        <p:spPr>
          <a:xfrm>
            <a:off x="9683466" y="3890787"/>
            <a:ext cx="1317803" cy="374793"/>
          </a:xfrm>
          <a:prstGeom prst="rect">
            <a:avLst/>
          </a:prstGeom>
          <a:noFill/>
        </p:spPr>
        <p:txBody>
          <a:bodyPr wrap="none" rtlCol="0">
            <a:spAutoFit/>
          </a:bodyPr>
          <a:lstStyle/>
          <a:p>
            <a:pPr defTabSz="914367"/>
            <a:r>
              <a:rPr lang="en-US" dirty="0">
                <a:solidFill>
                  <a:srgbClr val="FFFFFF"/>
                </a:solidFill>
              </a:rPr>
              <a:t>User mode</a:t>
            </a:r>
          </a:p>
        </p:txBody>
      </p:sp>
      <p:sp>
        <p:nvSpPr>
          <p:cNvPr id="14" name="TextBox 13"/>
          <p:cNvSpPr txBox="1"/>
          <p:nvPr/>
        </p:nvSpPr>
        <p:spPr>
          <a:xfrm>
            <a:off x="9683467" y="5083778"/>
            <a:ext cx="1469368" cy="367477"/>
          </a:xfrm>
          <a:prstGeom prst="rect">
            <a:avLst/>
          </a:prstGeom>
          <a:noFill/>
        </p:spPr>
        <p:txBody>
          <a:bodyPr wrap="square" rtlCol="0">
            <a:spAutoFit/>
          </a:bodyPr>
          <a:lstStyle/>
          <a:p>
            <a:pPr defTabSz="914367"/>
            <a:r>
              <a:rPr lang="en-US" dirty="0">
                <a:solidFill>
                  <a:srgbClr val="FFFFFF"/>
                </a:solidFill>
              </a:rPr>
              <a:t>Kernel mode</a:t>
            </a:r>
          </a:p>
        </p:txBody>
      </p:sp>
      <p:pic>
        <p:nvPicPr>
          <p:cNvPr id="61" name="Picture 60"/>
          <p:cNvPicPr>
            <a:picLocks noChangeAspect="1"/>
          </p:cNvPicPr>
          <p:nvPr/>
        </p:nvPicPr>
        <p:blipFill>
          <a:blip r:embed="rId3"/>
          <a:stretch>
            <a:fillRect/>
          </a:stretch>
        </p:blipFill>
        <p:spPr>
          <a:xfrm>
            <a:off x="9864082" y="482328"/>
            <a:ext cx="1387635" cy="1131790"/>
          </a:xfrm>
          <a:prstGeom prst="rect">
            <a:avLst/>
          </a:prstGeom>
        </p:spPr>
      </p:pic>
      <p:cxnSp>
        <p:nvCxnSpPr>
          <p:cNvPr id="68" name="Straight Connector 67"/>
          <p:cNvCxnSpPr/>
          <p:nvPr/>
        </p:nvCxnSpPr>
        <p:spPr>
          <a:xfrm>
            <a:off x="1112987" y="4860260"/>
            <a:ext cx="99502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058449" y="5323499"/>
            <a:ext cx="1079625" cy="367477"/>
          </a:xfrm>
          <a:prstGeom prst="rect">
            <a:avLst/>
          </a:prstGeom>
          <a:noFill/>
        </p:spPr>
        <p:txBody>
          <a:bodyPr wrap="square" rtlCol="0">
            <a:spAutoFit/>
          </a:bodyPr>
          <a:lstStyle/>
          <a:p>
            <a:pPr algn="ctr" defTabSz="914367"/>
            <a:r>
              <a:rPr lang="en-US" dirty="0">
                <a:solidFill>
                  <a:srgbClr val="FFFFFF"/>
                </a:solidFill>
              </a:rPr>
              <a:t>Host OS</a:t>
            </a:r>
          </a:p>
        </p:txBody>
      </p:sp>
      <p:sp>
        <p:nvSpPr>
          <p:cNvPr id="70" name="Rectangle 69"/>
          <p:cNvSpPr/>
          <p:nvPr/>
        </p:nvSpPr>
        <p:spPr>
          <a:xfrm rot="5400000">
            <a:off x="1545077" y="3366572"/>
            <a:ext cx="1671399" cy="1280598"/>
          </a:xfrm>
          <a:prstGeom prst="rect">
            <a:avLst/>
          </a:prstGeom>
          <a:solidFill>
            <a:schemeClr val="bg2">
              <a:lumMod val="5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defTabSz="914367"/>
            <a:r>
              <a:rPr lang="en-US" sz="1568" dirty="0">
                <a:solidFill>
                  <a:srgbClr val="FFFFFF"/>
                </a:solidFill>
              </a:rPr>
              <a:t>Container Management stack</a:t>
            </a:r>
          </a:p>
        </p:txBody>
      </p:sp>
      <p:sp>
        <p:nvSpPr>
          <p:cNvPr id="71" name="Rectangle 70"/>
          <p:cNvSpPr/>
          <p:nvPr/>
        </p:nvSpPr>
        <p:spPr>
          <a:xfrm>
            <a:off x="1759339" y="2515165"/>
            <a:ext cx="638915" cy="453936"/>
          </a:xfrm>
          <a:prstGeom prst="rect">
            <a:avLst/>
          </a:prstGeom>
          <a:solidFill>
            <a:schemeClr val="accent5">
              <a:lumMod val="40000"/>
              <a:lumOff val="60000"/>
            </a:schemeClr>
          </a:solid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914367"/>
            <a:r>
              <a:rPr lang="en-US" sz="1100" dirty="0">
                <a:solidFill>
                  <a:srgbClr val="002050"/>
                </a:solidFill>
              </a:rPr>
              <a:t>Docker </a:t>
            </a:r>
          </a:p>
        </p:txBody>
      </p:sp>
      <p:sp>
        <p:nvSpPr>
          <p:cNvPr id="72" name="Rectangle 71"/>
          <p:cNvSpPr/>
          <p:nvPr/>
        </p:nvSpPr>
        <p:spPr>
          <a:xfrm>
            <a:off x="2438365" y="2509680"/>
            <a:ext cx="582711" cy="453938"/>
          </a:xfrm>
          <a:prstGeom prst="rect">
            <a:avLst/>
          </a:prstGeom>
          <a:solidFill>
            <a:schemeClr val="bg2">
              <a:lumMod val="50000"/>
            </a:schemeClr>
          </a:solid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914367"/>
            <a:r>
              <a:rPr lang="en-US" sz="1100" dirty="0">
                <a:solidFill>
                  <a:srgbClr val="FFFFFF"/>
                </a:solidFill>
              </a:rPr>
              <a:t>PS WMI</a:t>
            </a:r>
          </a:p>
        </p:txBody>
      </p:sp>
      <p:cxnSp>
        <p:nvCxnSpPr>
          <p:cNvPr id="73" name="Straight Arrow Connector 72"/>
          <p:cNvCxnSpPr>
            <a:stCxn id="71" idx="2"/>
          </p:cNvCxnSpPr>
          <p:nvPr/>
        </p:nvCxnSpPr>
        <p:spPr>
          <a:xfrm>
            <a:off x="2078796" y="2969101"/>
            <a:ext cx="0" cy="19097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2752152" y="2957888"/>
            <a:ext cx="0" cy="19097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2" name="Picture 81"/>
          <p:cNvPicPr>
            <a:picLocks noChangeAspect="1"/>
          </p:cNvPicPr>
          <p:nvPr/>
        </p:nvPicPr>
        <p:blipFill>
          <a:blip r:embed="rId4"/>
          <a:stretch>
            <a:fillRect/>
          </a:stretch>
        </p:blipFill>
        <p:spPr>
          <a:xfrm>
            <a:off x="3757659" y="3429000"/>
            <a:ext cx="2354813" cy="1344754"/>
          </a:xfrm>
          <a:prstGeom prst="rect">
            <a:avLst/>
          </a:prstGeom>
        </p:spPr>
      </p:pic>
      <p:pic>
        <p:nvPicPr>
          <p:cNvPr id="85" name="Picture 84" descr="\\MAGNUM\Projects\Microsoft\Cloud Power FY12\Design\ICONS_PNG\Application.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rightnessContrast bright="-100000" contrast="100000"/>
                    </a14:imgEffect>
                  </a14:imgLayer>
                </a14:imgProps>
              </a:ext>
            </a:extLst>
          </a:blip>
          <a:srcRect/>
          <a:stretch>
            <a:fillRect/>
          </a:stretch>
        </p:blipFill>
        <p:spPr bwMode="auto">
          <a:xfrm>
            <a:off x="4606353" y="3772664"/>
            <a:ext cx="657424" cy="657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8" name="Picture 87"/>
          <p:cNvPicPr>
            <a:picLocks noChangeAspect="1"/>
          </p:cNvPicPr>
          <p:nvPr/>
        </p:nvPicPr>
        <p:blipFill>
          <a:blip r:embed="rId4"/>
          <a:stretch>
            <a:fillRect/>
          </a:stretch>
        </p:blipFill>
        <p:spPr>
          <a:xfrm>
            <a:off x="6404473" y="3429000"/>
            <a:ext cx="2354813" cy="1344754"/>
          </a:xfrm>
          <a:prstGeom prst="rect">
            <a:avLst/>
          </a:prstGeom>
        </p:spPr>
      </p:pic>
      <p:pic>
        <p:nvPicPr>
          <p:cNvPr id="89" name="Picture 88" descr="\\MAGNUM\Projects\Microsoft\Cloud Power FY12\Design\ICONS_PNG\Application.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rightnessContrast bright="-100000" contrast="100000"/>
                    </a14:imgEffect>
                  </a14:imgLayer>
                </a14:imgProps>
              </a:ext>
            </a:extLst>
          </a:blip>
          <a:srcRect/>
          <a:stretch>
            <a:fillRect/>
          </a:stretch>
        </p:blipFill>
        <p:spPr bwMode="auto">
          <a:xfrm>
            <a:off x="7253167" y="3772664"/>
            <a:ext cx="657424" cy="657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7097058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1103845" y="2263827"/>
            <a:ext cx="8425104" cy="3380956"/>
          </a:xfrm>
          <a:prstGeom prst="rect">
            <a:avLst/>
          </a:prstGeom>
          <a:solidFill>
            <a:schemeClr val="tx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endParaRPr>
          </a:p>
        </p:txBody>
      </p:sp>
      <p:sp>
        <p:nvSpPr>
          <p:cNvPr id="13" name="TextBox 12"/>
          <p:cNvSpPr txBox="1"/>
          <p:nvPr/>
        </p:nvSpPr>
        <p:spPr>
          <a:xfrm>
            <a:off x="9673109" y="3890722"/>
            <a:ext cx="1317616" cy="374740"/>
          </a:xfrm>
          <a:prstGeom prst="rect">
            <a:avLst/>
          </a:prstGeom>
          <a:noFill/>
        </p:spPr>
        <p:txBody>
          <a:bodyPr wrap="none" rtlCol="0">
            <a:spAutoFit/>
          </a:bodyPr>
          <a:lstStyle/>
          <a:p>
            <a:pPr defTabSz="914225"/>
            <a:r>
              <a:rPr lang="en-US" dirty="0">
                <a:solidFill>
                  <a:srgbClr val="FFFFFF"/>
                </a:solidFill>
              </a:rPr>
              <a:t>User mode</a:t>
            </a:r>
          </a:p>
        </p:txBody>
      </p:sp>
      <p:sp>
        <p:nvSpPr>
          <p:cNvPr id="14" name="TextBox 13"/>
          <p:cNvSpPr txBox="1"/>
          <p:nvPr/>
        </p:nvSpPr>
        <p:spPr>
          <a:xfrm>
            <a:off x="9673110" y="5083544"/>
            <a:ext cx="1469160" cy="367477"/>
          </a:xfrm>
          <a:prstGeom prst="rect">
            <a:avLst/>
          </a:prstGeom>
          <a:noFill/>
        </p:spPr>
        <p:txBody>
          <a:bodyPr wrap="square" rtlCol="0">
            <a:spAutoFit/>
          </a:bodyPr>
          <a:lstStyle/>
          <a:p>
            <a:pPr defTabSz="914225"/>
            <a:r>
              <a:rPr lang="en-US" dirty="0">
                <a:solidFill>
                  <a:srgbClr val="FFFFFF"/>
                </a:solidFill>
              </a:rPr>
              <a:t>Kernel mode</a:t>
            </a:r>
          </a:p>
        </p:txBody>
      </p:sp>
      <p:pic>
        <p:nvPicPr>
          <p:cNvPr id="61" name="Picture 60"/>
          <p:cNvPicPr>
            <a:picLocks noChangeAspect="1"/>
          </p:cNvPicPr>
          <p:nvPr/>
        </p:nvPicPr>
        <p:blipFill>
          <a:blip r:embed="rId3"/>
          <a:stretch>
            <a:fillRect/>
          </a:stretch>
        </p:blipFill>
        <p:spPr>
          <a:xfrm>
            <a:off x="9863548" y="482746"/>
            <a:ext cx="1387438" cy="1131629"/>
          </a:xfrm>
          <a:prstGeom prst="rect">
            <a:avLst/>
          </a:prstGeom>
        </p:spPr>
      </p:pic>
      <p:cxnSp>
        <p:nvCxnSpPr>
          <p:cNvPr id="68" name="Straight Connector 67"/>
          <p:cNvCxnSpPr/>
          <p:nvPr/>
        </p:nvCxnSpPr>
        <p:spPr>
          <a:xfrm>
            <a:off x="1103844" y="4860057"/>
            <a:ext cx="994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03844" y="5705403"/>
            <a:ext cx="8425105" cy="302143"/>
          </a:xfrm>
          <a:prstGeom prst="rect">
            <a:avLst/>
          </a:prstGeom>
          <a:solidFill>
            <a:schemeClr val="bg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r>
              <a:rPr lang="en-US" dirty="0">
                <a:solidFill>
                  <a:srgbClr val="FFFFFF"/>
                </a:solidFill>
              </a:rPr>
              <a:t>Hypervisor</a:t>
            </a:r>
          </a:p>
        </p:txBody>
      </p:sp>
      <p:cxnSp>
        <p:nvCxnSpPr>
          <p:cNvPr id="5" name="Straight Connector 4"/>
          <p:cNvCxnSpPr/>
          <p:nvPr/>
        </p:nvCxnSpPr>
        <p:spPr>
          <a:xfrm>
            <a:off x="3613449" y="2263827"/>
            <a:ext cx="0" cy="3380956"/>
          </a:xfrm>
          <a:prstGeom prst="line">
            <a:avLst/>
          </a:prstGeom>
          <a:ln w="4762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275258" y="2263827"/>
            <a:ext cx="0" cy="3380956"/>
          </a:xfrm>
          <a:prstGeom prst="line">
            <a:avLst/>
          </a:prstGeom>
          <a:ln w="4762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901548" y="2263827"/>
            <a:ext cx="0" cy="3380956"/>
          </a:xfrm>
          <a:prstGeom prst="line">
            <a:avLst/>
          </a:prstGeom>
          <a:ln w="4762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10468" y="4951804"/>
            <a:ext cx="2261735" cy="307863"/>
          </a:xfrm>
          <a:prstGeom prst="rect">
            <a:avLst/>
          </a:prstGeom>
          <a:solidFill>
            <a:schemeClr val="bg2">
              <a:lumMod val="60000"/>
              <a:lumOff val="4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14225"/>
            <a:r>
              <a:rPr lang="en-US" sz="1567" dirty="0">
                <a:solidFill>
                  <a:srgbClr val="FFFFFF"/>
                </a:solidFill>
              </a:rPr>
              <a:t>Kernel</a:t>
            </a:r>
          </a:p>
        </p:txBody>
      </p:sp>
      <p:sp>
        <p:nvSpPr>
          <p:cNvPr id="27" name="Rectangle 26"/>
          <p:cNvSpPr/>
          <p:nvPr/>
        </p:nvSpPr>
        <p:spPr>
          <a:xfrm>
            <a:off x="6450046" y="4955244"/>
            <a:ext cx="2261735" cy="307863"/>
          </a:xfrm>
          <a:prstGeom prst="rect">
            <a:avLst/>
          </a:prstGeom>
          <a:solidFill>
            <a:schemeClr val="bg2">
              <a:lumMod val="60000"/>
              <a:lumOff val="4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14225"/>
            <a:r>
              <a:rPr lang="en-US" sz="1567" dirty="0">
                <a:solidFill>
                  <a:srgbClr val="FFFFFF"/>
                </a:solidFill>
              </a:rPr>
              <a:t>Kernel</a:t>
            </a:r>
          </a:p>
        </p:txBody>
      </p:sp>
      <p:sp>
        <p:nvSpPr>
          <p:cNvPr id="32" name="Title 1"/>
          <p:cNvSpPr>
            <a:spLocks noGrp="1"/>
          </p:cNvSpPr>
          <p:nvPr>
            <p:ph type="title"/>
          </p:nvPr>
        </p:nvSpPr>
        <p:spPr>
          <a:xfrm>
            <a:off x="270067" y="290403"/>
            <a:ext cx="11654187" cy="899409"/>
          </a:xfrm>
        </p:spPr>
        <p:txBody>
          <a:bodyPr/>
          <a:lstStyle/>
          <a:p>
            <a:r>
              <a:rPr lang="en-US" dirty="0" smtClean="0"/>
              <a:t>Hyper-V Container</a:t>
            </a:r>
            <a:endParaRPr lang="en-US" dirty="0"/>
          </a:p>
        </p:txBody>
      </p:sp>
      <p:sp>
        <p:nvSpPr>
          <p:cNvPr id="33" name="Content Placeholder 2"/>
          <p:cNvSpPr txBox="1">
            <a:spLocks/>
          </p:cNvSpPr>
          <p:nvPr/>
        </p:nvSpPr>
        <p:spPr>
          <a:xfrm>
            <a:off x="270070" y="1189815"/>
            <a:ext cx="8245909" cy="928750"/>
          </a:xfrm>
          <a:prstGeom prst="rect">
            <a:avLst/>
          </a:prstGeom>
        </p:spPr>
        <p:txBody>
          <a:bodyPr vert="horz" wrap="square" lIns="143407" tIns="89630" rIns="143407" bIns="89630" rtlCol="0">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2400">
                <a:gradFill>
                  <a:gsLst>
                    <a:gs pos="1250">
                      <a:srgbClr val="FFFFFF"/>
                    </a:gs>
                    <a:gs pos="100000">
                      <a:srgbClr val="FFFFFF"/>
                    </a:gs>
                  </a:gsLst>
                  <a:lin ang="5400000" scaled="0"/>
                </a:gradFill>
              </a:rPr>
              <a:t>Isolated runtime environment for hosted applications leveraging </a:t>
            </a:r>
            <a:r>
              <a:rPr lang="en-US" sz="2400" u="sng">
                <a:gradFill>
                  <a:gsLst>
                    <a:gs pos="1250">
                      <a:srgbClr val="FFFFFF"/>
                    </a:gs>
                    <a:gs pos="100000">
                      <a:srgbClr val="FFFFFF"/>
                    </a:gs>
                  </a:gsLst>
                  <a:lin ang="5400000" scaled="0"/>
                </a:gradFill>
              </a:rPr>
              <a:t>additional Hyper-V provided isolation</a:t>
            </a:r>
            <a:r>
              <a:rPr lang="en-US" sz="2400">
                <a:gradFill>
                  <a:gsLst>
                    <a:gs pos="1250">
                      <a:srgbClr val="FFFFFF"/>
                    </a:gs>
                    <a:gs pos="100000">
                      <a:srgbClr val="FFFFFF"/>
                    </a:gs>
                  </a:gsLst>
                  <a:lin ang="5400000" scaled="0"/>
                </a:gradFill>
              </a:rPr>
              <a:t> boundary </a:t>
            </a:r>
            <a:endParaRPr lang="en-US" sz="2400" dirty="0">
              <a:gradFill>
                <a:gsLst>
                  <a:gs pos="1250">
                    <a:srgbClr val="FFFFFF"/>
                  </a:gs>
                  <a:gs pos="100000">
                    <a:srgbClr val="FFFFFF"/>
                  </a:gs>
                </a:gsLst>
                <a:lin ang="5400000" scaled="0"/>
              </a:gradFill>
            </a:endParaRPr>
          </a:p>
        </p:txBody>
      </p:sp>
      <p:sp>
        <p:nvSpPr>
          <p:cNvPr id="34" name="TextBox 33"/>
          <p:cNvSpPr txBox="1"/>
          <p:nvPr/>
        </p:nvSpPr>
        <p:spPr>
          <a:xfrm>
            <a:off x="10071088" y="2622343"/>
            <a:ext cx="1837603" cy="305852"/>
          </a:xfrm>
          <a:prstGeom prst="rect">
            <a:avLst/>
          </a:prstGeom>
          <a:noFill/>
        </p:spPr>
        <p:txBody>
          <a:bodyPr wrap="square" rtlCol="0">
            <a:spAutoFit/>
          </a:bodyPr>
          <a:lstStyle/>
          <a:p>
            <a:pPr defTabSz="914225"/>
            <a:r>
              <a:rPr lang="en-US" sz="1371" dirty="0">
                <a:solidFill>
                  <a:srgbClr val="FFFFFF"/>
                </a:solidFill>
              </a:rPr>
              <a:t>Hyper-V partition(s) </a:t>
            </a:r>
          </a:p>
        </p:txBody>
      </p:sp>
      <p:cxnSp>
        <p:nvCxnSpPr>
          <p:cNvPr id="35" name="Straight Connector 34"/>
          <p:cNvCxnSpPr/>
          <p:nvPr/>
        </p:nvCxnSpPr>
        <p:spPr>
          <a:xfrm flipH="1">
            <a:off x="8901549" y="2778657"/>
            <a:ext cx="1216883" cy="2806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rot="5400000">
            <a:off x="1545723" y="3366581"/>
            <a:ext cx="1671162" cy="1280416"/>
          </a:xfrm>
          <a:prstGeom prst="rect">
            <a:avLst/>
          </a:prstGeom>
          <a:solidFill>
            <a:schemeClr val="bg2">
              <a:lumMod val="5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defTabSz="914225"/>
            <a:r>
              <a:rPr lang="en-US" sz="1567" dirty="0">
                <a:solidFill>
                  <a:srgbClr val="FFFFFF"/>
                </a:solidFill>
              </a:rPr>
              <a:t>Container Management stack</a:t>
            </a:r>
          </a:p>
        </p:txBody>
      </p:sp>
      <p:sp>
        <p:nvSpPr>
          <p:cNvPr id="37" name="Rectangle 36"/>
          <p:cNvSpPr/>
          <p:nvPr/>
        </p:nvSpPr>
        <p:spPr>
          <a:xfrm>
            <a:off x="1759955" y="2515295"/>
            <a:ext cx="638824" cy="453872"/>
          </a:xfrm>
          <a:prstGeom prst="rect">
            <a:avLst/>
          </a:prstGeom>
          <a:solidFill>
            <a:schemeClr val="accent5">
              <a:lumMod val="40000"/>
              <a:lumOff val="60000"/>
            </a:schemeClr>
          </a:solid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914225"/>
            <a:r>
              <a:rPr lang="en-US" sz="1100" dirty="0">
                <a:solidFill>
                  <a:srgbClr val="002050"/>
                </a:solidFill>
              </a:rPr>
              <a:t>Docker </a:t>
            </a:r>
          </a:p>
        </p:txBody>
      </p:sp>
      <p:sp>
        <p:nvSpPr>
          <p:cNvPr id="38" name="Rectangle 37"/>
          <p:cNvSpPr/>
          <p:nvPr/>
        </p:nvSpPr>
        <p:spPr>
          <a:xfrm>
            <a:off x="2438885" y="2509811"/>
            <a:ext cx="582628" cy="453874"/>
          </a:xfrm>
          <a:prstGeom prst="rect">
            <a:avLst/>
          </a:prstGeom>
          <a:solidFill>
            <a:schemeClr val="bg2">
              <a:lumMod val="50000"/>
            </a:schemeClr>
          </a:solid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914225"/>
            <a:r>
              <a:rPr lang="en-US" sz="1100" dirty="0">
                <a:solidFill>
                  <a:srgbClr val="FFFFFF"/>
                </a:solidFill>
              </a:rPr>
              <a:t>PS WMI</a:t>
            </a:r>
          </a:p>
        </p:txBody>
      </p:sp>
      <p:cxnSp>
        <p:nvCxnSpPr>
          <p:cNvPr id="39" name="Straight Arrow Connector 38"/>
          <p:cNvCxnSpPr>
            <a:stCxn id="37" idx="2"/>
          </p:cNvCxnSpPr>
          <p:nvPr/>
        </p:nvCxnSpPr>
        <p:spPr>
          <a:xfrm>
            <a:off x="2079366" y="2969167"/>
            <a:ext cx="0" cy="19094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752627" y="2957956"/>
            <a:ext cx="0" cy="19094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59164" y="5323231"/>
            <a:ext cx="1079472" cy="374793"/>
          </a:xfrm>
          <a:prstGeom prst="rect">
            <a:avLst/>
          </a:prstGeom>
          <a:noFill/>
        </p:spPr>
        <p:txBody>
          <a:bodyPr wrap="square" rtlCol="0">
            <a:spAutoFit/>
          </a:bodyPr>
          <a:lstStyle/>
          <a:p>
            <a:pPr algn="ctr" defTabSz="914225"/>
            <a:r>
              <a:rPr lang="en-US" dirty="0">
                <a:solidFill>
                  <a:srgbClr val="FFFFFF"/>
                </a:solidFill>
              </a:rPr>
              <a:t>Host OS</a:t>
            </a:r>
          </a:p>
        </p:txBody>
      </p:sp>
      <p:pic>
        <p:nvPicPr>
          <p:cNvPr id="42" name="Picture 41"/>
          <p:cNvPicPr>
            <a:picLocks noChangeAspect="1"/>
          </p:cNvPicPr>
          <p:nvPr/>
        </p:nvPicPr>
        <p:blipFill>
          <a:blip r:embed="rId4"/>
          <a:stretch>
            <a:fillRect/>
          </a:stretch>
        </p:blipFill>
        <p:spPr>
          <a:xfrm>
            <a:off x="3757991" y="3429000"/>
            <a:ext cx="2354479" cy="1344564"/>
          </a:xfrm>
          <a:prstGeom prst="rect">
            <a:avLst/>
          </a:prstGeom>
        </p:spPr>
      </p:pic>
      <p:pic>
        <p:nvPicPr>
          <p:cNvPr id="43" name="Picture 42"/>
          <p:cNvPicPr>
            <a:picLocks noChangeAspect="1"/>
          </p:cNvPicPr>
          <p:nvPr/>
        </p:nvPicPr>
        <p:blipFill>
          <a:blip r:embed="rId5"/>
          <a:stretch>
            <a:fillRect/>
          </a:stretch>
        </p:blipFill>
        <p:spPr>
          <a:xfrm>
            <a:off x="6401794" y="3429124"/>
            <a:ext cx="2351364" cy="1344440"/>
          </a:xfrm>
          <a:prstGeom prst="rect">
            <a:avLst/>
          </a:prstGeom>
        </p:spPr>
      </p:pic>
      <p:sp>
        <p:nvSpPr>
          <p:cNvPr id="44" name="Rectangle 43"/>
          <p:cNvSpPr/>
          <p:nvPr/>
        </p:nvSpPr>
        <p:spPr>
          <a:xfrm>
            <a:off x="1203324" y="4951807"/>
            <a:ext cx="2283592" cy="416354"/>
          </a:xfrm>
          <a:prstGeom prst="rect">
            <a:avLst/>
          </a:prstGeom>
          <a:solidFill>
            <a:schemeClr val="bg2">
              <a:lumMod val="60000"/>
              <a:lumOff val="4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14225"/>
            <a:r>
              <a:rPr lang="en-US" sz="1567" dirty="0">
                <a:solidFill>
                  <a:srgbClr val="FFFFFF"/>
                </a:solidFill>
              </a:rPr>
              <a:t>Kernel</a:t>
            </a:r>
          </a:p>
        </p:txBody>
      </p:sp>
      <p:pic>
        <p:nvPicPr>
          <p:cNvPr id="45" name="Picture 44" descr="\\MAGNUM\Projects\Microsoft\Cloud Power FY12\Design\ICONS_PNG\Application.png"/>
          <p:cNvPicPr>
            <a:picLocks noChangeAspect="1" noChangeArrowheads="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4606564" y="3772615"/>
            <a:ext cx="657331" cy="6573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6" name="Picture 45" descr="\\MAGNUM\Projects\Microsoft\Cloud Power FY12\Design\ICONS_PNG\Application.png"/>
          <p:cNvPicPr>
            <a:picLocks noChangeAspect="1" noChangeArrowheads="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7253003" y="3772615"/>
            <a:ext cx="657331" cy="6573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7024165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Container Use Cases</a:t>
            </a:r>
            <a:endParaRPr lang="en-US" dirty="0"/>
          </a:p>
        </p:txBody>
      </p:sp>
      <p:sp>
        <p:nvSpPr>
          <p:cNvPr id="3" name="Content Placeholder 2"/>
          <p:cNvSpPr txBox="1">
            <a:spLocks/>
          </p:cNvSpPr>
          <p:nvPr/>
        </p:nvSpPr>
        <p:spPr>
          <a:xfrm>
            <a:off x="838946" y="1825852"/>
            <a:ext cx="10514108" cy="43507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137" dirty="0"/>
              <a:t>Windows Server Container</a:t>
            </a:r>
          </a:p>
          <a:p>
            <a:pPr lvl="1"/>
            <a:r>
              <a:rPr lang="en-US" dirty="0"/>
              <a:t>Trusted multi-tenancy</a:t>
            </a:r>
          </a:p>
          <a:p>
            <a:pPr lvl="1"/>
            <a:r>
              <a:rPr lang="en-US" dirty="0"/>
              <a:t>Highly automatable</a:t>
            </a:r>
          </a:p>
          <a:p>
            <a:pPr lvl="1"/>
            <a:r>
              <a:rPr lang="en-US" dirty="0"/>
              <a:t>Scalable / Elastic</a:t>
            </a:r>
          </a:p>
          <a:p>
            <a:pPr lvl="1"/>
            <a:r>
              <a:rPr lang="en-US" dirty="0"/>
              <a:t>Small footprint / Efficient</a:t>
            </a:r>
          </a:p>
          <a:p>
            <a:pPr lvl="1"/>
            <a:r>
              <a:rPr lang="en-US" dirty="0"/>
              <a:t>Resource Management</a:t>
            </a:r>
          </a:p>
          <a:p>
            <a:r>
              <a:rPr lang="en-US" sz="2792" dirty="0"/>
              <a:t>Hyper-V Containers</a:t>
            </a:r>
            <a:endParaRPr lang="en-US" sz="2400" dirty="0"/>
          </a:p>
          <a:p>
            <a:pPr lvl="1"/>
            <a:r>
              <a:rPr lang="en-US" dirty="0"/>
              <a:t>Windows Server Container</a:t>
            </a:r>
          </a:p>
          <a:p>
            <a:pPr lvl="1"/>
            <a:r>
              <a:rPr lang="en-US" dirty="0"/>
              <a:t>Untrusted / hostile multi-tenancy</a:t>
            </a:r>
          </a:p>
          <a:p>
            <a:pPr lvl="1"/>
            <a:r>
              <a:rPr lang="en-US" dirty="0"/>
              <a:t>Regulated workloads</a:t>
            </a:r>
          </a:p>
          <a:p>
            <a:pPr lvl="1"/>
            <a:endParaRPr lang="en-US" dirty="0"/>
          </a:p>
          <a:p>
            <a:pPr marL="0" indent="0">
              <a:buNone/>
            </a:pPr>
            <a:endParaRPr lang="en-US" sz="1442" dirty="0"/>
          </a:p>
          <a:p>
            <a:pPr marL="448193" lvl="1" indent="0">
              <a:buNone/>
            </a:pPr>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9864082" y="482328"/>
            <a:ext cx="1387635" cy="1131790"/>
          </a:xfrm>
          <a:prstGeom prst="rect">
            <a:avLst/>
          </a:prstGeom>
        </p:spPr>
      </p:pic>
      <p:pic>
        <p:nvPicPr>
          <p:cNvPr id="5" name="Picture 4"/>
          <p:cNvPicPr>
            <a:picLocks noChangeAspect="1"/>
          </p:cNvPicPr>
          <p:nvPr/>
        </p:nvPicPr>
        <p:blipFill>
          <a:blip r:embed="rId4"/>
          <a:stretch>
            <a:fillRect/>
          </a:stretch>
        </p:blipFill>
        <p:spPr>
          <a:xfrm>
            <a:off x="7440622" y="1905094"/>
            <a:ext cx="3564480" cy="1456957"/>
          </a:xfrm>
          <a:prstGeom prst="rect">
            <a:avLst/>
          </a:prstGeom>
        </p:spPr>
      </p:pic>
      <p:pic>
        <p:nvPicPr>
          <p:cNvPr id="6" name="Picture 5"/>
          <p:cNvPicPr>
            <a:picLocks noChangeAspect="1"/>
          </p:cNvPicPr>
          <p:nvPr/>
        </p:nvPicPr>
        <p:blipFill>
          <a:blip r:embed="rId5"/>
          <a:stretch>
            <a:fillRect/>
          </a:stretch>
        </p:blipFill>
        <p:spPr>
          <a:xfrm>
            <a:off x="7440622" y="4415057"/>
            <a:ext cx="3564480" cy="1620572"/>
          </a:xfrm>
          <a:prstGeom prst="rect">
            <a:avLst/>
          </a:prstGeom>
        </p:spPr>
      </p:pic>
    </p:spTree>
    <p:extLst>
      <p:ext uri="{BB962C8B-B14F-4D97-AF65-F5344CB8AC3E}">
        <p14:creationId xmlns:p14="http://schemas.microsoft.com/office/powerpoint/2010/main" val="154948854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Containers" id="{BC4E3DFC-5D67-4298-B237-B8833805936D}" vid="{0D925C41-4922-4AC6-A5D4-2E8158989DFC}"/>
    </a:ext>
  </a:extLst>
</a:theme>
</file>

<file path=ppt/theme/theme2.xml><?xml version="1.0" encoding="utf-8"?>
<a:theme xmlns:a="http://schemas.openxmlformats.org/drawingml/2006/main" name="1_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Containers" id="{BC4E3DFC-5D67-4298-B237-B8833805936D}" vid="{0D925C41-4922-4AC6-A5D4-2E8158989DFC}"/>
    </a:ext>
  </a:extLst>
</a:theme>
</file>

<file path=ppt/theme/theme3.xml><?xml version="1.0" encoding="utf-8"?>
<a:theme xmlns:a="http://schemas.openxmlformats.org/drawingml/2006/main" name="2_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Containers" id="{BC4E3DFC-5D67-4298-B237-B8833805936D}" vid="{0D925C41-4922-4AC6-A5D4-2E8158989DFC}"/>
    </a:ext>
  </a:extLst>
</a:theme>
</file>

<file path=ppt/theme/theme4.xml><?xml version="1.0" encoding="utf-8"?>
<a:theme xmlns:a="http://schemas.openxmlformats.org/drawingml/2006/main" name="4_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2879</TotalTime>
  <Words>984</Words>
  <Application>Microsoft Office PowerPoint</Application>
  <PresentationFormat>Widescreen</PresentationFormat>
  <Paragraphs>260</Paragraphs>
  <Slides>28</Slides>
  <Notes>13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28</vt:i4>
      </vt:variant>
    </vt:vector>
  </HeadingPairs>
  <TitlesOfParts>
    <vt:vector size="40" baseType="lpstr">
      <vt:lpstr>Arial</vt:lpstr>
      <vt:lpstr>Calibri</vt:lpstr>
      <vt:lpstr>Consolas</vt:lpstr>
      <vt:lpstr>Segoe UI</vt:lpstr>
      <vt:lpstr>Segoe UI Black</vt:lpstr>
      <vt:lpstr>Segoe UI Light</vt:lpstr>
      <vt:lpstr>Segoe UI Semibold</vt:lpstr>
      <vt:lpstr>Wingdings</vt:lpstr>
      <vt:lpstr>5-30660_TR21_BO_CT_Template</vt:lpstr>
      <vt:lpstr>1_5-30660_TR21_BO_CT_Template</vt:lpstr>
      <vt:lpstr>2_5-30660_TR21_BO_CT_Template</vt:lpstr>
      <vt:lpstr>4_5-30660_TR21_BO_CT_Template</vt:lpstr>
      <vt:lpstr>Microsoft and Containers</vt:lpstr>
      <vt:lpstr>PowerPoint Presentation</vt:lpstr>
      <vt:lpstr>Container 101</vt:lpstr>
      <vt:lpstr>PowerPoint Presentation</vt:lpstr>
      <vt:lpstr>Container Use Cases</vt:lpstr>
      <vt:lpstr>Isolation Technology In Windows</vt:lpstr>
      <vt:lpstr>Windows Server Container</vt:lpstr>
      <vt:lpstr>Hyper-V Container</vt:lpstr>
      <vt:lpstr>Container Use Cases</vt:lpstr>
      <vt:lpstr>Container Deployment options</vt:lpstr>
      <vt:lpstr>PowerPoint Presentation</vt:lpstr>
      <vt:lpstr>Containers In The Bigger Picture…</vt:lpstr>
      <vt:lpstr>Windows Container Management</vt:lpstr>
      <vt:lpstr>Demo</vt:lpstr>
      <vt:lpstr>Windows Container OS</vt:lpstr>
      <vt:lpstr>Nano Servers</vt:lpstr>
      <vt:lpstr>Nano Server - Next Step in Our Cloud Journey</vt:lpstr>
      <vt:lpstr>Nano Server - Roles &amp; Features</vt:lpstr>
      <vt:lpstr>Nano Server - Cloud Application platform</vt:lpstr>
      <vt:lpstr>Nano Server - Management</vt:lpstr>
      <vt:lpstr>Roadmap</vt:lpstr>
      <vt:lpstr>Microservices</vt:lpstr>
      <vt:lpstr>Microservices Architecture</vt:lpstr>
      <vt:lpstr>Microservices Architecture</vt:lpstr>
      <vt:lpstr>Service Fabric Microservice Management</vt:lpstr>
      <vt:lpstr>Microsoft Azure Service Fabric A platform for reliable, hyperscale, microservice-based applications</vt:lpstr>
      <vt:lpstr>PowerPoint Presentation</vt:lpstr>
      <vt:lpstr>Resources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Moll</dc:creator>
  <cp:lastModifiedBy>Andrew Moll</cp:lastModifiedBy>
  <cp:revision>24</cp:revision>
  <dcterms:created xsi:type="dcterms:W3CDTF">2015-11-30T00:57:04Z</dcterms:created>
  <dcterms:modified xsi:type="dcterms:W3CDTF">2015-12-03T18:24:36Z</dcterms:modified>
</cp:coreProperties>
</file>