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1" r:id="rId5"/>
    <p:sldId id="260"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3" autoAdjust="0"/>
    <p:restoredTop sz="84934" autoAdjust="0"/>
  </p:normalViewPr>
  <p:slideViewPr>
    <p:cSldViewPr snapToGrid="0">
      <p:cViewPr varScale="1">
        <p:scale>
          <a:sx n="74" d="100"/>
          <a:sy n="74" d="100"/>
        </p:scale>
        <p:origin x="5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9D436D-C250-4259-BDC5-FF47F35B961F}" type="datetimeFigureOut">
              <a:rPr lang="en-US" smtClean="0"/>
              <a:t>10/21/2015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E1BAC5-9118-444A-9771-68E8BC3CB09D}" type="slidenum">
              <a:rPr lang="en-US" smtClean="0"/>
              <a:t>‹#›</a:t>
            </a:fld>
            <a:endParaRPr lang="en-US"/>
          </a:p>
        </p:txBody>
      </p:sp>
    </p:spTree>
    <p:extLst>
      <p:ext uri="{BB962C8B-B14F-4D97-AF65-F5344CB8AC3E}">
        <p14:creationId xmlns:p14="http://schemas.microsoft.com/office/powerpoint/2010/main" val="3588774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E1BAC5-9118-444A-9771-68E8BC3CB09D}" type="slidenum">
              <a:rPr lang="en-US" smtClean="0"/>
              <a:t>1</a:t>
            </a:fld>
            <a:endParaRPr lang="en-US"/>
          </a:p>
        </p:txBody>
      </p:sp>
    </p:spTree>
    <p:extLst>
      <p:ext uri="{BB962C8B-B14F-4D97-AF65-F5344CB8AC3E}">
        <p14:creationId xmlns:p14="http://schemas.microsoft.com/office/powerpoint/2010/main" val="3445388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Dataset: everyone in room stands up</a:t>
            </a:r>
          </a:p>
          <a:p>
            <a:r>
              <a:rPr lang="en-US" dirty="0" smtClean="0"/>
              <a:t>Clean up:</a:t>
            </a:r>
            <a:r>
              <a:rPr lang="en-US" baseline="0" dirty="0" smtClean="0"/>
              <a:t> remove non-students</a:t>
            </a:r>
          </a:p>
          <a:p>
            <a:r>
              <a:rPr lang="en-US" baseline="0" dirty="0" smtClean="0"/>
              <a:t>Split: 15/rest</a:t>
            </a:r>
          </a:p>
          <a:p>
            <a:r>
              <a:rPr lang="en-US" baseline="0" dirty="0" smtClean="0"/>
              <a:t>Training: group by favorite subject; tell them to find what type of movie was most popular in their groups</a:t>
            </a:r>
            <a:endParaRPr lang="en-US" dirty="0"/>
          </a:p>
        </p:txBody>
      </p:sp>
      <p:sp>
        <p:nvSpPr>
          <p:cNvPr id="4" name="Slide Number Placeholder 3"/>
          <p:cNvSpPr>
            <a:spLocks noGrp="1"/>
          </p:cNvSpPr>
          <p:nvPr>
            <p:ph type="sldNum" sz="quarter" idx="10"/>
          </p:nvPr>
        </p:nvSpPr>
        <p:spPr/>
        <p:txBody>
          <a:bodyPr/>
          <a:lstStyle/>
          <a:p>
            <a:fld id="{B4F2D761-535F-4B99-A030-FE92DB4BC8CC}" type="slidenum">
              <a:rPr lang="en-US" smtClean="0"/>
              <a:t>19</a:t>
            </a:fld>
            <a:endParaRPr lang="en-US"/>
          </a:p>
        </p:txBody>
      </p:sp>
    </p:spTree>
    <p:extLst>
      <p:ext uri="{BB962C8B-B14F-4D97-AF65-F5344CB8AC3E}">
        <p14:creationId xmlns:p14="http://schemas.microsoft.com/office/powerpoint/2010/main" val="4003960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E1BAC5-9118-444A-9771-68E8BC3CB09D}" type="slidenum">
              <a:rPr lang="en-US" smtClean="0"/>
              <a:t>2</a:t>
            </a:fld>
            <a:endParaRPr lang="en-US"/>
          </a:p>
        </p:txBody>
      </p:sp>
    </p:spTree>
    <p:extLst>
      <p:ext uri="{BB962C8B-B14F-4D97-AF65-F5344CB8AC3E}">
        <p14:creationId xmlns:p14="http://schemas.microsoft.com/office/powerpoint/2010/main" val="168092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data science</a:t>
            </a:r>
          </a:p>
          <a:p>
            <a:r>
              <a:rPr lang="en-US" dirty="0" smtClean="0"/>
              <a:t>Who</a:t>
            </a:r>
            <a:r>
              <a:rPr lang="en-US" baseline="0" dirty="0" smtClean="0"/>
              <a:t> is a data scientist</a:t>
            </a:r>
          </a:p>
          <a:p>
            <a:r>
              <a:rPr lang="en-US" dirty="0" smtClean="0"/>
              <a:t>Where</a:t>
            </a:r>
            <a:r>
              <a:rPr lang="en-US" baseline="0" dirty="0" smtClean="0"/>
              <a:t> do data scientists work</a:t>
            </a:r>
          </a:p>
          <a:p>
            <a:r>
              <a:rPr lang="en-US" dirty="0" smtClean="0"/>
              <a:t>Why should you care?</a:t>
            </a:r>
          </a:p>
          <a:p>
            <a:r>
              <a:rPr lang="en-US" dirty="0" smtClean="0"/>
              <a:t>When to use </a:t>
            </a:r>
            <a:r>
              <a:rPr lang="en-US" smtClean="0"/>
              <a:t>data Science?</a:t>
            </a:r>
          </a:p>
        </p:txBody>
      </p:sp>
      <p:sp>
        <p:nvSpPr>
          <p:cNvPr id="4" name="Slide Number Placeholder 3"/>
          <p:cNvSpPr>
            <a:spLocks noGrp="1"/>
          </p:cNvSpPr>
          <p:nvPr>
            <p:ph type="sldNum" sz="quarter" idx="10"/>
          </p:nvPr>
        </p:nvSpPr>
        <p:spPr/>
        <p:txBody>
          <a:bodyPr/>
          <a:lstStyle/>
          <a:p>
            <a:fld id="{88FC2FD6-B076-4AB6-B361-F2C091B05808}" type="slidenum">
              <a:rPr lang="en-US" smtClean="0"/>
              <a:t>3</a:t>
            </a:fld>
            <a:endParaRPr lang="en-US"/>
          </a:p>
        </p:txBody>
      </p:sp>
    </p:spTree>
    <p:extLst>
      <p:ext uri="{BB962C8B-B14F-4D97-AF65-F5344CB8AC3E}">
        <p14:creationId xmlns:p14="http://schemas.microsoft.com/office/powerpoint/2010/main" val="3260046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http://openclassroom.stanford.edu/MainFolder/courses/MachineLearning/exercises/ex8materials/ex8b_10.png</a:t>
            </a:r>
          </a:p>
          <a:p>
            <a:r>
              <a:rPr lang="en-US" dirty="0" smtClean="0"/>
              <a:t>http://docs.oracle.com/cd/B28359_01/datamine.111/b28129/img/scatter_plot_nonlinear.gif</a:t>
            </a:r>
          </a:p>
          <a:p>
            <a:r>
              <a:rPr lang="en-US" dirty="0" smtClean="0"/>
              <a:t>http://spectrum.ieee.org/img/RecommendNEWf1-1348253703748.jpg</a:t>
            </a:r>
          </a:p>
        </p:txBody>
      </p:sp>
      <p:sp>
        <p:nvSpPr>
          <p:cNvPr id="4" name="Header Placeholder 3"/>
          <p:cNvSpPr>
            <a:spLocks noGrp="1"/>
          </p:cNvSpPr>
          <p:nvPr>
            <p:ph type="hdr" sz="quarter" idx="10"/>
          </p:nvPr>
        </p:nvSpPr>
        <p:spPr/>
        <p:txBody>
          <a:bodyPr/>
          <a:lstStyle/>
          <a:p>
            <a:r>
              <a:rPr lang="en-US" smtClean="0"/>
              <a:t>Server &amp; Tools Business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6FE629A-1E79-4E31-9BE5-687C75F419CF}" type="datetime1">
              <a:rPr lang="en-US" smtClean="0"/>
              <a:t>10/21/2015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949004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DO: add their data and ask them what predictions can we make from this data</a:t>
            </a:r>
          </a:p>
          <a:p>
            <a:r>
              <a:rPr lang="en-US" dirty="0" smtClean="0"/>
              <a:t>-they should come up with the questions they should</a:t>
            </a:r>
            <a:r>
              <a:rPr lang="en-US" baseline="0" dirty="0" smtClean="0"/>
              <a:t> ask of the data, which of the four types of problems it is, and tell us a feature that is relevant (or multiple)</a:t>
            </a:r>
            <a:endParaRPr lang="en-US" dirty="0"/>
          </a:p>
        </p:txBody>
      </p:sp>
      <p:sp>
        <p:nvSpPr>
          <p:cNvPr id="4" name="Slide Number Placeholder 3"/>
          <p:cNvSpPr>
            <a:spLocks noGrp="1"/>
          </p:cNvSpPr>
          <p:nvPr>
            <p:ph type="sldNum" sz="quarter" idx="10"/>
          </p:nvPr>
        </p:nvSpPr>
        <p:spPr/>
        <p:txBody>
          <a:bodyPr/>
          <a:lstStyle/>
          <a:p>
            <a:fld id="{B4F2D761-535F-4B99-A030-FE92DB4BC8CC}" type="slidenum">
              <a:rPr lang="en-US" smtClean="0"/>
              <a:t>14</a:t>
            </a:fld>
            <a:endParaRPr lang="en-US"/>
          </a:p>
        </p:txBody>
      </p:sp>
    </p:spTree>
    <p:extLst>
      <p:ext uri="{BB962C8B-B14F-4D97-AF65-F5344CB8AC3E}">
        <p14:creationId xmlns:p14="http://schemas.microsoft.com/office/powerpoint/2010/main" val="790424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F2D761-535F-4B99-A030-FE92DB4BC8CC}" type="slidenum">
              <a:rPr lang="en-US" smtClean="0"/>
              <a:t>15</a:t>
            </a:fld>
            <a:endParaRPr lang="en-US"/>
          </a:p>
        </p:txBody>
      </p:sp>
    </p:spTree>
    <p:extLst>
      <p:ext uri="{BB962C8B-B14F-4D97-AF65-F5344CB8AC3E}">
        <p14:creationId xmlns:p14="http://schemas.microsoft.com/office/powerpoint/2010/main" val="3557861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F2D761-535F-4B99-A030-FE92DB4BC8CC}" type="slidenum">
              <a:rPr lang="en-US" smtClean="0"/>
              <a:t>16</a:t>
            </a:fld>
            <a:endParaRPr lang="en-US"/>
          </a:p>
        </p:txBody>
      </p:sp>
    </p:spTree>
    <p:extLst>
      <p:ext uri="{BB962C8B-B14F-4D97-AF65-F5344CB8AC3E}">
        <p14:creationId xmlns:p14="http://schemas.microsoft.com/office/powerpoint/2010/main" val="2576327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F2D761-535F-4B99-A030-FE92DB4BC8CC}" type="slidenum">
              <a:rPr lang="en-US" smtClean="0"/>
              <a:t>17</a:t>
            </a:fld>
            <a:endParaRPr lang="en-US"/>
          </a:p>
        </p:txBody>
      </p:sp>
    </p:spTree>
    <p:extLst>
      <p:ext uri="{BB962C8B-B14F-4D97-AF65-F5344CB8AC3E}">
        <p14:creationId xmlns:p14="http://schemas.microsoft.com/office/powerpoint/2010/main" val="3774563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Dataset: everyone in room stands up</a:t>
            </a:r>
          </a:p>
          <a:p>
            <a:r>
              <a:rPr lang="en-US" dirty="0" smtClean="0"/>
              <a:t>Clean up:</a:t>
            </a:r>
            <a:r>
              <a:rPr lang="en-US" baseline="0" dirty="0" smtClean="0"/>
              <a:t> remove non-students</a:t>
            </a:r>
          </a:p>
          <a:p>
            <a:r>
              <a:rPr lang="en-US" baseline="0" dirty="0" smtClean="0"/>
              <a:t>Split: 15/rest</a:t>
            </a:r>
          </a:p>
          <a:p>
            <a:r>
              <a:rPr lang="en-US" baseline="0" dirty="0" smtClean="0"/>
              <a:t>Training: group by favorite subject; tell them to find what type of movie was most popular in their groups</a:t>
            </a:r>
            <a:endParaRPr lang="en-US" dirty="0"/>
          </a:p>
        </p:txBody>
      </p:sp>
      <p:sp>
        <p:nvSpPr>
          <p:cNvPr id="4" name="Slide Number Placeholder 3"/>
          <p:cNvSpPr>
            <a:spLocks noGrp="1"/>
          </p:cNvSpPr>
          <p:nvPr>
            <p:ph type="sldNum" sz="quarter" idx="10"/>
          </p:nvPr>
        </p:nvSpPr>
        <p:spPr/>
        <p:txBody>
          <a:bodyPr/>
          <a:lstStyle/>
          <a:p>
            <a:fld id="{B4F2D761-535F-4B99-A030-FE92DB4BC8CC}" type="slidenum">
              <a:rPr lang="en-US" smtClean="0"/>
              <a:t>18</a:t>
            </a:fld>
            <a:endParaRPr lang="en-US"/>
          </a:p>
        </p:txBody>
      </p:sp>
    </p:spTree>
    <p:extLst>
      <p:ext uri="{BB962C8B-B14F-4D97-AF65-F5344CB8AC3E}">
        <p14:creationId xmlns:p14="http://schemas.microsoft.com/office/powerpoint/2010/main" val="2768648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FA7AC5-6045-4418-8E60-F48788734473}" type="datetimeFigureOut">
              <a:rPr lang="en-US" smtClean="0"/>
              <a:t>10/21/2015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508168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FA7AC5-6045-4418-8E60-F48788734473}" type="datetimeFigureOut">
              <a:rPr lang="en-US" smtClean="0"/>
              <a:t>10/21/2015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613236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FA7AC5-6045-4418-8E60-F48788734473}" type="datetimeFigureOut">
              <a:rPr lang="en-US" smtClean="0"/>
              <a:t>10/21/2015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66056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7" y="2931081"/>
            <a:ext cx="11462090" cy="995838"/>
          </a:xfrm>
          <a:noFill/>
        </p:spPr>
        <p:txBody>
          <a:bodyPr wrap="square" tIns="91440" bIns="91440" anchor="t" anchorCtr="0">
            <a:spAutoFit/>
          </a:bodyPr>
          <a:lstStyle>
            <a:lvl1pPr>
              <a:defRPr sz="5883"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8555077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FA7AC5-6045-4418-8E60-F48788734473}" type="datetimeFigureOut">
              <a:rPr lang="en-US" smtClean="0"/>
              <a:t>10/21/2015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386326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10/21/2015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875206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FA7AC5-6045-4418-8E60-F48788734473}" type="datetimeFigureOut">
              <a:rPr lang="en-US" smtClean="0"/>
              <a:t>10/21/2015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40129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FA7AC5-6045-4418-8E60-F48788734473}" type="datetimeFigureOut">
              <a:rPr lang="en-US" smtClean="0"/>
              <a:t>10/21/2015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056490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FA7AC5-6045-4418-8E60-F48788734473}" type="datetimeFigureOut">
              <a:rPr lang="en-US" smtClean="0"/>
              <a:t>10/21/2015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573976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10/21/2015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20179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10/21/2015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26201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10/21/2015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4286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A7AC5-6045-4418-8E60-F48788734473}" type="datetimeFigureOut">
              <a:rPr lang="en-US" smtClean="0"/>
              <a:t>10/21/2015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3931132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 you want to be a data scientist?(Day 2)</a:t>
            </a:r>
            <a:endParaRPr lang="en-US" dirty="0"/>
          </a:p>
        </p:txBody>
      </p:sp>
      <p:sp>
        <p:nvSpPr>
          <p:cNvPr id="3" name="Subtitle 2"/>
          <p:cNvSpPr>
            <a:spLocks noGrp="1"/>
          </p:cNvSpPr>
          <p:nvPr>
            <p:ph type="subTitle" idx="1"/>
          </p:nvPr>
        </p:nvSpPr>
        <p:spPr/>
        <p:txBody>
          <a:bodyPr/>
          <a:lstStyle/>
          <a:p>
            <a:r>
              <a:rPr lang="en-US" dirty="0" smtClean="0"/>
              <a:t>Andrew Moll | Lauren Tran</a:t>
            </a:r>
          </a:p>
        </p:txBody>
      </p:sp>
    </p:spTree>
    <p:extLst>
      <p:ext uri="{BB962C8B-B14F-4D97-AF65-F5344CB8AC3E}">
        <p14:creationId xmlns:p14="http://schemas.microsoft.com/office/powerpoint/2010/main" val="1870940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1882956" y="2890391"/>
            <a:ext cx="8426089" cy="1077218"/>
          </a:xfrm>
          <a:prstGeom prst="rect">
            <a:avLst/>
          </a:prstGeom>
          <a:noFill/>
        </p:spPr>
        <p:txBody>
          <a:bodyPr wrap="none" rtlCol="0">
            <a:spAutoFit/>
          </a:bodyPr>
          <a:lstStyle/>
          <a:p>
            <a:pPr algn="ctr"/>
            <a:r>
              <a:rPr lang="en-US" sz="3200" dirty="0" smtClean="0">
                <a:solidFill>
                  <a:schemeClr val="bg1">
                    <a:lumMod val="75000"/>
                  </a:schemeClr>
                </a:solidFill>
                <a:latin typeface="Segoe UI Light" panose="020B0502040204020203" pitchFamily="34" charset="0"/>
                <a:cs typeface="Segoe UI Light" panose="020B0502040204020203" pitchFamily="34" charset="0"/>
              </a:rPr>
              <a:t>Machine Learning develops and uses </a:t>
            </a:r>
            <a:r>
              <a:rPr lang="en-US" sz="3200" dirty="0" smtClean="0">
                <a:solidFill>
                  <a:srgbClr val="00B0F0"/>
                </a:solidFill>
                <a:latin typeface="Segoe UI Light" panose="020B0502040204020203" pitchFamily="34" charset="0"/>
                <a:cs typeface="Segoe UI Light" panose="020B0502040204020203" pitchFamily="34" charset="0"/>
              </a:rPr>
              <a:t>algorithms</a:t>
            </a:r>
          </a:p>
          <a:p>
            <a:pPr algn="ctr"/>
            <a:r>
              <a:rPr lang="en-US" sz="3200" dirty="0" smtClean="0">
                <a:solidFill>
                  <a:schemeClr val="bg1">
                    <a:lumMod val="75000"/>
                  </a:schemeClr>
                </a:solidFill>
                <a:latin typeface="Segoe UI Light" panose="020B0502040204020203" pitchFamily="34" charset="0"/>
                <a:cs typeface="Segoe UI Light" panose="020B0502040204020203" pitchFamily="34" charset="0"/>
              </a:rPr>
              <a:t>to make </a:t>
            </a:r>
            <a:r>
              <a:rPr lang="en-US" sz="3200" dirty="0" smtClean="0">
                <a:solidFill>
                  <a:srgbClr val="00B0F0"/>
                </a:solidFill>
                <a:latin typeface="Segoe UI Light" panose="020B0502040204020203" pitchFamily="34" charset="0"/>
                <a:cs typeface="Segoe UI Light" panose="020B0502040204020203" pitchFamily="34" charset="0"/>
              </a:rPr>
              <a:t>predictions </a:t>
            </a:r>
            <a:r>
              <a:rPr lang="en-US" sz="3200" dirty="0" smtClean="0">
                <a:solidFill>
                  <a:schemeClr val="bg1">
                    <a:lumMod val="75000"/>
                  </a:schemeClr>
                </a:solidFill>
                <a:latin typeface="Segoe UI Light" panose="020B0502040204020203" pitchFamily="34" charset="0"/>
                <a:cs typeface="Segoe UI Light" panose="020B0502040204020203" pitchFamily="34" charset="0"/>
              </a:rPr>
              <a:t>from</a:t>
            </a:r>
            <a:r>
              <a:rPr lang="en-US" sz="3200" dirty="0" smtClean="0">
                <a:solidFill>
                  <a:srgbClr val="00B0F0"/>
                </a:solidFill>
                <a:latin typeface="Segoe UI Light" panose="020B0502040204020203" pitchFamily="34" charset="0"/>
                <a:cs typeface="Segoe UI Light" panose="020B0502040204020203" pitchFamily="34" charset="0"/>
              </a:rPr>
              <a:t> data</a:t>
            </a:r>
            <a:endParaRPr lang="en-US" sz="3200" dirty="0">
              <a:solidFill>
                <a:srgbClr val="00B0F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5481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Box 9"/>
          <p:cNvSpPr txBox="1"/>
          <p:nvPr/>
        </p:nvSpPr>
        <p:spPr>
          <a:xfrm>
            <a:off x="1882956" y="2890391"/>
            <a:ext cx="8426089" cy="1077218"/>
          </a:xfrm>
          <a:prstGeom prst="rect">
            <a:avLst/>
          </a:prstGeom>
          <a:noFill/>
        </p:spPr>
        <p:txBody>
          <a:bodyPr wrap="none" rtlCol="0">
            <a:spAutoFit/>
          </a:bodyPr>
          <a:lstStyle/>
          <a:p>
            <a:pPr algn="ctr"/>
            <a:r>
              <a:rPr lang="en-US" sz="3200" dirty="0" smtClean="0">
                <a:solidFill>
                  <a:schemeClr val="bg1">
                    <a:lumMod val="75000"/>
                  </a:schemeClr>
                </a:solidFill>
                <a:latin typeface="Segoe UI Light" panose="020B0502040204020203" pitchFamily="34" charset="0"/>
                <a:cs typeface="Segoe UI Light" panose="020B0502040204020203" pitchFamily="34" charset="0"/>
              </a:rPr>
              <a:t>Machine Learning develops and uses </a:t>
            </a:r>
            <a:r>
              <a:rPr lang="en-US" sz="3200" dirty="0" smtClean="0">
                <a:solidFill>
                  <a:srgbClr val="00B0F0"/>
                </a:solidFill>
                <a:latin typeface="Segoe UI Light" panose="020B0502040204020203" pitchFamily="34" charset="0"/>
                <a:cs typeface="Segoe UI Light" panose="020B0502040204020203" pitchFamily="34" charset="0"/>
              </a:rPr>
              <a:t>algorithms</a:t>
            </a:r>
          </a:p>
          <a:p>
            <a:pPr algn="ctr"/>
            <a:r>
              <a:rPr lang="en-US" sz="3200" dirty="0" smtClean="0">
                <a:solidFill>
                  <a:schemeClr val="bg1">
                    <a:lumMod val="75000"/>
                  </a:schemeClr>
                </a:solidFill>
                <a:latin typeface="Segoe UI Light" panose="020B0502040204020203" pitchFamily="34" charset="0"/>
                <a:cs typeface="Segoe UI Light" panose="020B0502040204020203" pitchFamily="34" charset="0"/>
              </a:rPr>
              <a:t>to make </a:t>
            </a:r>
            <a:r>
              <a:rPr lang="en-US" sz="3200" dirty="0" smtClean="0">
                <a:solidFill>
                  <a:srgbClr val="00B0F0"/>
                </a:solidFill>
                <a:latin typeface="Segoe UI Light" panose="020B0502040204020203" pitchFamily="34" charset="0"/>
                <a:cs typeface="Segoe UI Light" panose="020B0502040204020203" pitchFamily="34" charset="0"/>
              </a:rPr>
              <a:t>predictions </a:t>
            </a:r>
            <a:r>
              <a:rPr lang="en-US" sz="3200" dirty="0" smtClean="0">
                <a:solidFill>
                  <a:schemeClr val="bg1">
                    <a:lumMod val="75000"/>
                  </a:schemeClr>
                </a:solidFill>
                <a:latin typeface="Segoe UI Light" panose="020B0502040204020203" pitchFamily="34" charset="0"/>
                <a:cs typeface="Segoe UI Light" panose="020B0502040204020203" pitchFamily="34" charset="0"/>
              </a:rPr>
              <a:t>from</a:t>
            </a:r>
            <a:r>
              <a:rPr lang="en-US" sz="3200" dirty="0" smtClean="0">
                <a:solidFill>
                  <a:srgbClr val="00B0F0"/>
                </a:solidFill>
                <a:latin typeface="Segoe UI Light" panose="020B0502040204020203" pitchFamily="34" charset="0"/>
                <a:cs typeface="Segoe UI Light" panose="020B0502040204020203" pitchFamily="34" charset="0"/>
              </a:rPr>
              <a:t> data</a:t>
            </a:r>
            <a:endParaRPr lang="en-US" sz="3200" dirty="0">
              <a:solidFill>
                <a:srgbClr val="00B0F0"/>
              </a:solidFill>
              <a:latin typeface="Segoe UI Light" panose="020B0502040204020203" pitchFamily="34" charset="0"/>
              <a:cs typeface="Segoe UI Light" panose="020B0502040204020203" pitchFamily="34" charset="0"/>
            </a:endParaRPr>
          </a:p>
        </p:txBody>
      </p:sp>
      <p:sp>
        <p:nvSpPr>
          <p:cNvPr id="3" name="TextBox 2"/>
          <p:cNvSpPr txBox="1"/>
          <p:nvPr/>
        </p:nvSpPr>
        <p:spPr>
          <a:xfrm>
            <a:off x="8299132" y="2888930"/>
            <a:ext cx="1991251" cy="584775"/>
          </a:xfrm>
          <a:prstGeom prst="rect">
            <a:avLst/>
          </a:prstGeom>
          <a:noFill/>
        </p:spPr>
        <p:txBody>
          <a:bodyPr wrap="none" rtlCol="0">
            <a:spAutoFit/>
          </a:bodyPr>
          <a:lstStyle/>
          <a:p>
            <a:r>
              <a:rPr lang="en-US" sz="3200" dirty="0" smtClean="0">
                <a:solidFill>
                  <a:srgbClr val="00B0F0"/>
                </a:solidFill>
                <a:latin typeface="Segoe UI Light" panose="020B0502040204020203" pitchFamily="34" charset="0"/>
                <a:cs typeface="Segoe UI Light" panose="020B0502040204020203" pitchFamily="34" charset="0"/>
              </a:rPr>
              <a:t>algorithms</a:t>
            </a:r>
          </a:p>
        </p:txBody>
      </p:sp>
      <p:sp>
        <p:nvSpPr>
          <p:cNvPr id="5" name="TextBox 4"/>
          <p:cNvSpPr txBox="1"/>
          <p:nvPr/>
        </p:nvSpPr>
        <p:spPr>
          <a:xfrm>
            <a:off x="4930782" y="3391741"/>
            <a:ext cx="2061590" cy="584775"/>
          </a:xfrm>
          <a:prstGeom prst="rect">
            <a:avLst/>
          </a:prstGeom>
          <a:noFill/>
        </p:spPr>
        <p:txBody>
          <a:bodyPr wrap="none" rtlCol="0">
            <a:spAutoFit/>
          </a:bodyPr>
          <a:lstStyle/>
          <a:p>
            <a:r>
              <a:rPr lang="en-US" sz="3200" dirty="0" smtClean="0">
                <a:solidFill>
                  <a:srgbClr val="00B0F0"/>
                </a:solidFill>
                <a:latin typeface="Segoe UI Light" panose="020B0502040204020203" pitchFamily="34" charset="0"/>
                <a:cs typeface="Segoe UI Light" panose="020B0502040204020203" pitchFamily="34" charset="0"/>
              </a:rPr>
              <a:t>predictions</a:t>
            </a:r>
            <a:endParaRPr lang="en-US" sz="3200" dirty="0"/>
          </a:p>
        </p:txBody>
      </p:sp>
      <p:sp>
        <p:nvSpPr>
          <p:cNvPr id="6" name="TextBox 5"/>
          <p:cNvSpPr txBox="1"/>
          <p:nvPr/>
        </p:nvSpPr>
        <p:spPr>
          <a:xfrm>
            <a:off x="7818357" y="3382410"/>
            <a:ext cx="942887" cy="584775"/>
          </a:xfrm>
          <a:prstGeom prst="rect">
            <a:avLst/>
          </a:prstGeom>
          <a:noFill/>
        </p:spPr>
        <p:txBody>
          <a:bodyPr wrap="none" rtlCol="0">
            <a:spAutoFit/>
          </a:bodyPr>
          <a:lstStyle/>
          <a:p>
            <a:r>
              <a:rPr lang="en-US" sz="3200" dirty="0" smtClean="0">
                <a:solidFill>
                  <a:srgbClr val="00B0F0"/>
                </a:solidFill>
                <a:latin typeface="Segoe UI Light" panose="020B0502040204020203" pitchFamily="34" charset="0"/>
                <a:cs typeface="Segoe UI Light" panose="020B0502040204020203" pitchFamily="34" charset="0"/>
              </a:rPr>
              <a:t>data</a:t>
            </a:r>
          </a:p>
        </p:txBody>
      </p:sp>
    </p:spTree>
    <p:extLst>
      <p:ext uri="{BB962C8B-B14F-4D97-AF65-F5344CB8AC3E}">
        <p14:creationId xmlns:p14="http://schemas.microsoft.com/office/powerpoint/2010/main" val="3969681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299132" y="2888930"/>
            <a:ext cx="1991251" cy="584775"/>
          </a:xfrm>
          <a:prstGeom prst="rect">
            <a:avLst/>
          </a:prstGeom>
          <a:noFill/>
        </p:spPr>
        <p:txBody>
          <a:bodyPr wrap="none" rtlCol="0">
            <a:spAutoFit/>
          </a:bodyPr>
          <a:lstStyle/>
          <a:p>
            <a:r>
              <a:rPr lang="en-US" sz="3200" dirty="0" smtClean="0">
                <a:solidFill>
                  <a:srgbClr val="00B0F0"/>
                </a:solidFill>
                <a:latin typeface="Segoe UI Light" panose="020B0502040204020203" pitchFamily="34" charset="0"/>
                <a:cs typeface="Segoe UI Light" panose="020B0502040204020203" pitchFamily="34" charset="0"/>
              </a:rPr>
              <a:t>algorithms</a:t>
            </a:r>
          </a:p>
        </p:txBody>
      </p:sp>
      <p:sp>
        <p:nvSpPr>
          <p:cNvPr id="9" name="TextBox 8"/>
          <p:cNvSpPr txBox="1"/>
          <p:nvPr/>
        </p:nvSpPr>
        <p:spPr>
          <a:xfrm>
            <a:off x="4930782" y="3391741"/>
            <a:ext cx="2061590" cy="584775"/>
          </a:xfrm>
          <a:prstGeom prst="rect">
            <a:avLst/>
          </a:prstGeom>
          <a:noFill/>
        </p:spPr>
        <p:txBody>
          <a:bodyPr wrap="none" rtlCol="0">
            <a:spAutoFit/>
          </a:bodyPr>
          <a:lstStyle/>
          <a:p>
            <a:r>
              <a:rPr lang="en-US" sz="3200" dirty="0" smtClean="0">
                <a:solidFill>
                  <a:srgbClr val="00B0F0"/>
                </a:solidFill>
                <a:latin typeface="Segoe UI Light" panose="020B0502040204020203" pitchFamily="34" charset="0"/>
                <a:cs typeface="Segoe UI Light" panose="020B0502040204020203" pitchFamily="34" charset="0"/>
              </a:rPr>
              <a:t>predictions</a:t>
            </a:r>
            <a:endParaRPr lang="en-US" sz="3200" dirty="0"/>
          </a:p>
        </p:txBody>
      </p:sp>
      <p:sp>
        <p:nvSpPr>
          <p:cNvPr id="10" name="TextBox 9"/>
          <p:cNvSpPr txBox="1"/>
          <p:nvPr/>
        </p:nvSpPr>
        <p:spPr>
          <a:xfrm>
            <a:off x="7818357" y="3382410"/>
            <a:ext cx="942887" cy="584775"/>
          </a:xfrm>
          <a:prstGeom prst="rect">
            <a:avLst/>
          </a:prstGeom>
          <a:noFill/>
        </p:spPr>
        <p:txBody>
          <a:bodyPr wrap="none" rtlCol="0">
            <a:spAutoFit/>
          </a:bodyPr>
          <a:lstStyle/>
          <a:p>
            <a:r>
              <a:rPr lang="en-US" sz="3200" dirty="0" smtClean="0">
                <a:solidFill>
                  <a:srgbClr val="00B0F0"/>
                </a:solidFill>
                <a:latin typeface="Segoe UI Light" panose="020B0502040204020203" pitchFamily="34" charset="0"/>
                <a:cs typeface="Segoe UI Light" panose="020B0502040204020203" pitchFamily="34" charset="0"/>
              </a:rPr>
              <a:t>data</a:t>
            </a:r>
          </a:p>
        </p:txBody>
      </p:sp>
    </p:spTree>
    <p:extLst>
      <p:ext uri="{BB962C8B-B14F-4D97-AF65-F5344CB8AC3E}">
        <p14:creationId xmlns:p14="http://schemas.microsoft.com/office/powerpoint/2010/main" val="759392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08333E-6 3.7037E-7 L -0.55821 -0.1875 " pathEditMode="relative" rAng="0" ptsTypes="AA">
                                      <p:cBhvr>
                                        <p:cTn id="6" dur="2000" fill="hold"/>
                                        <p:tgtEl>
                                          <p:spTgt spid="10"/>
                                        </p:tgtEl>
                                        <p:attrNameLst>
                                          <p:attrName>ppt_x</p:attrName>
                                          <p:attrName>ppt_y</p:attrName>
                                        </p:attrNameLst>
                                      </p:cBhvr>
                                      <p:rCtr x="-27917" y="-9375"/>
                                    </p:animMotion>
                                  </p:childTnLst>
                                </p:cTn>
                              </p:par>
                              <p:par>
                                <p:cTn id="7" presetID="42" presetClass="path" presetSubtype="0" accel="50000" decel="50000" fill="hold" grpId="0" nodeType="withEffect">
                                  <p:stCondLst>
                                    <p:cond delay="0"/>
                                  </p:stCondLst>
                                  <p:childTnLst>
                                    <p:animMotion origin="layout" path="M -2.29167E-6 1.48148E-6 L -0.32213 -0.0257 " pathEditMode="relative" rAng="0" ptsTypes="AA">
                                      <p:cBhvr>
                                        <p:cTn id="8" dur="2000" fill="hold"/>
                                        <p:tgtEl>
                                          <p:spTgt spid="9"/>
                                        </p:tgtEl>
                                        <p:attrNameLst>
                                          <p:attrName>ppt_x</p:attrName>
                                          <p:attrName>ppt_y</p:attrName>
                                        </p:attrNameLst>
                                      </p:cBhvr>
                                      <p:rCtr x="-16107" y="-1296"/>
                                    </p:animMotion>
                                  </p:childTnLst>
                                </p:cTn>
                              </p:par>
                              <p:par>
                                <p:cTn id="9" presetID="42" presetClass="path" presetSubtype="0" accel="50000" decel="50000" fill="hold" grpId="0" nodeType="withEffect">
                                  <p:stCondLst>
                                    <p:cond delay="0"/>
                                  </p:stCondLst>
                                  <p:childTnLst>
                                    <p:animMotion origin="layout" path="M 2.08333E-7 1.11111E-6 L -0.59779 0.21227 " pathEditMode="relative" rAng="0" ptsTypes="AA">
                                      <p:cBhvr>
                                        <p:cTn id="10" dur="2000" fill="hold"/>
                                        <p:tgtEl>
                                          <p:spTgt spid="8"/>
                                        </p:tgtEl>
                                        <p:attrNameLst>
                                          <p:attrName>ppt_x</p:attrName>
                                          <p:attrName>ppt_y</p:attrName>
                                        </p:attrNameLst>
                                      </p:cBhvr>
                                      <p:rCtr x="-29896" y="106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1011924" y="2097289"/>
            <a:ext cx="942887" cy="584775"/>
          </a:xfrm>
          <a:prstGeom prst="rect">
            <a:avLst/>
          </a:prstGeom>
          <a:noFill/>
        </p:spPr>
        <p:txBody>
          <a:bodyPr wrap="none" rtlCol="0">
            <a:spAutoFit/>
          </a:bodyPr>
          <a:lstStyle/>
          <a:p>
            <a:r>
              <a:rPr lang="en-US" sz="3200" dirty="0" smtClean="0">
                <a:solidFill>
                  <a:srgbClr val="00B0F0"/>
                </a:solidFill>
                <a:latin typeface="Segoe UI Light" panose="020B0502040204020203" pitchFamily="34" charset="0"/>
                <a:cs typeface="Segoe UI Light" panose="020B0502040204020203" pitchFamily="34" charset="0"/>
              </a:rPr>
              <a:t>data</a:t>
            </a:r>
          </a:p>
        </p:txBody>
      </p:sp>
      <p:sp>
        <p:nvSpPr>
          <p:cNvPr id="5" name="TextBox 4"/>
          <p:cNvSpPr txBox="1"/>
          <p:nvPr/>
        </p:nvSpPr>
        <p:spPr>
          <a:xfrm>
            <a:off x="1011924" y="3217937"/>
            <a:ext cx="2061590" cy="584775"/>
          </a:xfrm>
          <a:prstGeom prst="rect">
            <a:avLst/>
          </a:prstGeom>
          <a:noFill/>
        </p:spPr>
        <p:txBody>
          <a:bodyPr wrap="none" rtlCol="0">
            <a:spAutoFit/>
          </a:bodyPr>
          <a:lstStyle/>
          <a:p>
            <a:r>
              <a:rPr lang="en-US" sz="3200" dirty="0" smtClean="0">
                <a:solidFill>
                  <a:srgbClr val="00B0F0"/>
                </a:solidFill>
                <a:latin typeface="Segoe UI Light" panose="020B0502040204020203" pitchFamily="34" charset="0"/>
                <a:cs typeface="Segoe UI Light" panose="020B0502040204020203" pitchFamily="34" charset="0"/>
              </a:rPr>
              <a:t>predictions</a:t>
            </a:r>
            <a:endParaRPr lang="en-US" sz="3200" dirty="0"/>
          </a:p>
        </p:txBody>
      </p:sp>
      <p:sp>
        <p:nvSpPr>
          <p:cNvPr id="6" name="TextBox 5"/>
          <p:cNvSpPr txBox="1"/>
          <p:nvPr/>
        </p:nvSpPr>
        <p:spPr>
          <a:xfrm>
            <a:off x="1011924" y="4338585"/>
            <a:ext cx="1991251" cy="584775"/>
          </a:xfrm>
          <a:prstGeom prst="rect">
            <a:avLst/>
          </a:prstGeom>
          <a:noFill/>
        </p:spPr>
        <p:txBody>
          <a:bodyPr wrap="none" rtlCol="0">
            <a:spAutoFit/>
          </a:bodyPr>
          <a:lstStyle/>
          <a:p>
            <a:r>
              <a:rPr lang="en-US" sz="3200" dirty="0" smtClean="0">
                <a:solidFill>
                  <a:srgbClr val="00B0F0"/>
                </a:solidFill>
                <a:latin typeface="Segoe UI Light" panose="020B0502040204020203" pitchFamily="34" charset="0"/>
                <a:cs typeface="Segoe UI Light" panose="020B0502040204020203" pitchFamily="34" charset="0"/>
              </a:rPr>
              <a:t>algorithms</a:t>
            </a:r>
          </a:p>
        </p:txBody>
      </p:sp>
    </p:spTree>
    <p:extLst>
      <p:ext uri="{BB962C8B-B14F-4D97-AF65-F5344CB8AC3E}">
        <p14:creationId xmlns:p14="http://schemas.microsoft.com/office/powerpoint/2010/main" val="336728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1924" y="2097289"/>
            <a:ext cx="942887" cy="584775"/>
          </a:xfrm>
          <a:prstGeom prst="rect">
            <a:avLst/>
          </a:prstGeom>
          <a:noFill/>
        </p:spPr>
        <p:txBody>
          <a:bodyPr wrap="none" rtlCol="0">
            <a:spAutoFit/>
          </a:bodyPr>
          <a:lstStyle/>
          <a:p>
            <a:r>
              <a:rPr lang="en-US" sz="3200" dirty="0" smtClean="0">
                <a:solidFill>
                  <a:srgbClr val="00B0F0"/>
                </a:solidFill>
                <a:latin typeface="Segoe UI Light" panose="020B0502040204020203" pitchFamily="34" charset="0"/>
                <a:cs typeface="Segoe UI Light" panose="020B0502040204020203" pitchFamily="34" charset="0"/>
              </a:rPr>
              <a:t>data</a:t>
            </a:r>
          </a:p>
        </p:txBody>
      </p:sp>
      <p:sp>
        <p:nvSpPr>
          <p:cNvPr id="2" name="TextBox 1"/>
          <p:cNvSpPr txBox="1"/>
          <p:nvPr/>
        </p:nvSpPr>
        <p:spPr>
          <a:xfrm>
            <a:off x="2323323" y="2312732"/>
            <a:ext cx="2731261" cy="369332"/>
          </a:xfrm>
          <a:prstGeom prst="rect">
            <a:avLst/>
          </a:prstGeom>
          <a:noFill/>
        </p:spPr>
        <p:txBody>
          <a:bodyPr wrap="none" rtlCol="0">
            <a:spAutoFit/>
          </a:bodyPr>
          <a:lstStyle/>
          <a:p>
            <a:r>
              <a:rPr lang="en-US" dirty="0" smtClean="0">
                <a:latin typeface="+mj-lt"/>
              </a:rPr>
              <a:t>Think data in a spreadsheet</a:t>
            </a:r>
            <a:endParaRPr lang="en-US" dirty="0">
              <a:latin typeface="+mj-lt"/>
            </a:endParaRPr>
          </a:p>
        </p:txBody>
      </p:sp>
      <p:sp>
        <p:nvSpPr>
          <p:cNvPr id="11" name="TextBox 10"/>
          <p:cNvSpPr txBox="1"/>
          <p:nvPr/>
        </p:nvSpPr>
        <p:spPr>
          <a:xfrm>
            <a:off x="1408921" y="3023118"/>
            <a:ext cx="5717463" cy="923330"/>
          </a:xfrm>
          <a:prstGeom prst="rect">
            <a:avLst/>
          </a:prstGeom>
          <a:noFill/>
        </p:spPr>
        <p:txBody>
          <a:bodyPr wrap="none" rtlCol="0">
            <a:spAutoFit/>
          </a:bodyPr>
          <a:lstStyle/>
          <a:p>
            <a:pPr marL="285750" indent="-285750">
              <a:buFont typeface="Arial" panose="020B0604020202020204" pitchFamily="34" charset="0"/>
              <a:buChar char="•"/>
            </a:pPr>
            <a:r>
              <a:rPr lang="en-US" dirty="0" smtClean="0"/>
              <a:t>Rows are “</a:t>
            </a:r>
            <a:r>
              <a:rPr lang="en-US" dirty="0" smtClean="0">
                <a:solidFill>
                  <a:srgbClr val="00B050"/>
                </a:solidFill>
              </a:rPr>
              <a:t>Data points</a:t>
            </a:r>
            <a:r>
              <a:rPr lang="en-US" dirty="0" smtClean="0"/>
              <a:t>” (person, for example)</a:t>
            </a:r>
          </a:p>
          <a:p>
            <a:pPr marL="285750" indent="-285750">
              <a:buFont typeface="Arial" panose="020B0604020202020204" pitchFamily="34" charset="0"/>
              <a:buChar char="•"/>
            </a:pPr>
            <a:r>
              <a:rPr lang="en-US" dirty="0" smtClean="0"/>
              <a:t>Columns represent “</a:t>
            </a:r>
            <a:r>
              <a:rPr lang="en-US" dirty="0" smtClean="0">
                <a:solidFill>
                  <a:srgbClr val="00B0F0"/>
                </a:solidFill>
              </a:rPr>
              <a:t>Features</a:t>
            </a:r>
            <a:r>
              <a:rPr lang="en-US" dirty="0" smtClean="0"/>
              <a:t>” </a:t>
            </a:r>
          </a:p>
          <a:p>
            <a:pPr marL="285750" indent="-285750">
              <a:buFont typeface="Arial" panose="020B0604020202020204" pitchFamily="34" charset="0"/>
              <a:buChar char="•"/>
            </a:pPr>
            <a:r>
              <a:rPr lang="en-US" dirty="0" smtClean="0"/>
              <a:t>The set of features for a data point is a “</a:t>
            </a:r>
            <a:r>
              <a:rPr lang="en-US" dirty="0" smtClean="0">
                <a:solidFill>
                  <a:srgbClr val="FF0000"/>
                </a:solidFill>
              </a:rPr>
              <a:t>Feature Vector</a:t>
            </a:r>
            <a:r>
              <a:rPr lang="en-US" dirty="0" smtClean="0"/>
              <a:t>”</a:t>
            </a:r>
          </a:p>
        </p:txBody>
      </p:sp>
      <p:graphicFrame>
        <p:nvGraphicFramePr>
          <p:cNvPr id="5" name="Table 4"/>
          <p:cNvGraphicFramePr>
            <a:graphicFrameLocks noGrp="1"/>
          </p:cNvGraphicFramePr>
          <p:nvPr/>
        </p:nvGraphicFramePr>
        <p:xfrm>
          <a:off x="7506996" y="2592299"/>
          <a:ext cx="4394278" cy="1357400"/>
        </p:xfrm>
        <a:graphic>
          <a:graphicData uri="http://schemas.openxmlformats.org/drawingml/2006/table">
            <a:tbl>
              <a:tblPr/>
              <a:tblGrid>
                <a:gridCol w="491351">
                  <a:extLst>
                    <a:ext uri="{9D8B030D-6E8A-4147-A177-3AD203B41FA5}">
                      <a16:colId xmlns:a16="http://schemas.microsoft.com/office/drawing/2014/main" val="2207909220"/>
                    </a:ext>
                  </a:extLst>
                </a:gridCol>
                <a:gridCol w="1338147">
                  <a:extLst>
                    <a:ext uri="{9D8B030D-6E8A-4147-A177-3AD203B41FA5}">
                      <a16:colId xmlns:a16="http://schemas.microsoft.com/office/drawing/2014/main" val="2406613794"/>
                    </a:ext>
                  </a:extLst>
                </a:gridCol>
                <a:gridCol w="738768">
                  <a:extLst>
                    <a:ext uri="{9D8B030D-6E8A-4147-A177-3AD203B41FA5}">
                      <a16:colId xmlns:a16="http://schemas.microsoft.com/office/drawing/2014/main" val="2025943930"/>
                    </a:ext>
                  </a:extLst>
                </a:gridCol>
                <a:gridCol w="871828">
                  <a:extLst>
                    <a:ext uri="{9D8B030D-6E8A-4147-A177-3AD203B41FA5}">
                      <a16:colId xmlns:a16="http://schemas.microsoft.com/office/drawing/2014/main" val="3115187350"/>
                    </a:ext>
                  </a:extLst>
                </a:gridCol>
                <a:gridCol w="954184">
                  <a:extLst>
                    <a:ext uri="{9D8B030D-6E8A-4147-A177-3AD203B41FA5}">
                      <a16:colId xmlns:a16="http://schemas.microsoft.com/office/drawing/2014/main" val="2446354605"/>
                    </a:ext>
                  </a:extLst>
                </a:gridCol>
              </a:tblGrid>
              <a:tr h="271480">
                <a:tc>
                  <a:txBody>
                    <a:bodyPr/>
                    <a:lstStyle/>
                    <a:p>
                      <a:pPr algn="l" fontAlgn="b"/>
                      <a:r>
                        <a:rPr lang="en-US" sz="1200" b="1" i="0" u="none" strike="noStrike" baseline="0" dirty="0">
                          <a:solidFill>
                            <a:srgbClr val="FFFFFF"/>
                          </a:solidFill>
                          <a:effectLst/>
                          <a:latin typeface="Calibri" panose="020F0502020204030204" pitchFamily="34" charset="0"/>
                        </a:rPr>
                        <a:t>Age</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1200" b="1" i="0" u="none" strike="noStrike" baseline="0" dirty="0">
                          <a:solidFill>
                            <a:srgbClr val="FFFFFF"/>
                          </a:solidFill>
                          <a:effectLst/>
                          <a:latin typeface="Calibri" panose="020F0502020204030204" pitchFamily="34" charset="0"/>
                        </a:rPr>
                        <a:t>Occupation</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1200" b="1" i="0" u="none" strike="noStrike" baseline="0">
                          <a:solidFill>
                            <a:srgbClr val="FFFFFF"/>
                          </a:solidFill>
                          <a:effectLst/>
                          <a:latin typeface="Calibri" panose="020F0502020204030204" pitchFamily="34" charset="0"/>
                        </a:rPr>
                        <a:t>Gender</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1200" b="1" i="0" u="none" strike="noStrike" baseline="0" dirty="0">
                          <a:solidFill>
                            <a:srgbClr val="FFFFFF"/>
                          </a:solidFill>
                          <a:effectLst/>
                          <a:latin typeface="Calibri" panose="020F0502020204030204" pitchFamily="34" charset="0"/>
                        </a:rPr>
                        <a:t>Hours/Week</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1200" b="1" i="0" u="none" strike="noStrike" baseline="0" dirty="0">
                          <a:solidFill>
                            <a:srgbClr val="FFFFFF"/>
                          </a:solidFill>
                          <a:effectLst/>
                          <a:latin typeface="Calibri" panose="020F0502020204030204" pitchFamily="34" charset="0"/>
                        </a:rPr>
                        <a:t>Income</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extLst>
                  <a:ext uri="{0D108BD9-81ED-4DB2-BD59-A6C34878D82A}">
                    <a16:rowId xmlns:a16="http://schemas.microsoft.com/office/drawing/2014/main" val="3499083504"/>
                  </a:ext>
                </a:extLst>
              </a:tr>
              <a:tr h="271480">
                <a:tc>
                  <a:txBody>
                    <a:bodyPr/>
                    <a:lstStyle/>
                    <a:p>
                      <a:pPr algn="ctr" fontAlgn="b"/>
                      <a:r>
                        <a:rPr lang="en-US" sz="1200" b="0" i="0" u="none" strike="noStrike" baseline="0">
                          <a:solidFill>
                            <a:srgbClr val="000000"/>
                          </a:solidFill>
                          <a:effectLst/>
                          <a:latin typeface="Calibri" panose="020F0502020204030204" pitchFamily="34" charset="0"/>
                        </a:rPr>
                        <a:t>35</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200" b="0" i="0" u="none" strike="noStrike" baseline="0">
                          <a:solidFill>
                            <a:srgbClr val="000000"/>
                          </a:solidFill>
                          <a:effectLst/>
                          <a:latin typeface="Calibri" panose="020F0502020204030204" pitchFamily="34" charset="0"/>
                        </a:rPr>
                        <a:t> Farming-fishing</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200" b="0" i="0" u="none" strike="noStrike" baseline="0">
                          <a:solidFill>
                            <a:srgbClr val="000000"/>
                          </a:solidFill>
                          <a:effectLst/>
                          <a:latin typeface="Calibri" panose="020F0502020204030204" pitchFamily="34" charset="0"/>
                        </a:rPr>
                        <a:t> Male</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1200" b="0" i="0" u="none" strike="noStrike" baseline="0" dirty="0">
                          <a:solidFill>
                            <a:srgbClr val="000000"/>
                          </a:solidFill>
                          <a:effectLst/>
                          <a:latin typeface="Calibri" panose="020F0502020204030204" pitchFamily="34" charset="0"/>
                        </a:rPr>
                        <a:t>40</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1200" b="0" i="0" u="none" strike="noStrike" baseline="0" dirty="0">
                          <a:solidFill>
                            <a:srgbClr val="000000"/>
                          </a:solidFill>
                          <a:effectLst/>
                          <a:latin typeface="Calibri" panose="020F0502020204030204" pitchFamily="34" charset="0"/>
                        </a:rPr>
                        <a:t> &lt;=50K</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3059692696"/>
                  </a:ext>
                </a:extLst>
              </a:tr>
              <a:tr h="271480">
                <a:tc>
                  <a:txBody>
                    <a:bodyPr/>
                    <a:lstStyle/>
                    <a:p>
                      <a:pPr algn="ctr" fontAlgn="b"/>
                      <a:r>
                        <a:rPr lang="en-US" sz="1200" b="0" i="0" u="none" strike="noStrike" baseline="0">
                          <a:solidFill>
                            <a:srgbClr val="000000"/>
                          </a:solidFill>
                          <a:effectLst/>
                          <a:latin typeface="Calibri" panose="020F0502020204030204" pitchFamily="34" charset="0"/>
                        </a:rPr>
                        <a:t>23</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200" b="0" i="0" u="none" strike="noStrike" baseline="0">
                          <a:solidFill>
                            <a:srgbClr val="000000"/>
                          </a:solidFill>
                          <a:effectLst/>
                          <a:latin typeface="Calibri" panose="020F0502020204030204" pitchFamily="34" charset="0"/>
                        </a:rPr>
                        <a:t> Adm-clerical</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200" b="0" i="0" u="none" strike="noStrike" baseline="0">
                          <a:solidFill>
                            <a:srgbClr val="000000"/>
                          </a:solidFill>
                          <a:effectLst/>
                          <a:latin typeface="Calibri" panose="020F0502020204030204" pitchFamily="34" charset="0"/>
                        </a:rPr>
                        <a:t> Female</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1200" b="0" i="0" u="none" strike="noStrike" baseline="0">
                          <a:solidFill>
                            <a:srgbClr val="000000"/>
                          </a:solidFill>
                          <a:effectLst/>
                          <a:latin typeface="Calibri" panose="020F0502020204030204" pitchFamily="34" charset="0"/>
                        </a:rPr>
                        <a:t>30</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1200" b="0" i="0" u="none" strike="noStrike" baseline="0">
                          <a:solidFill>
                            <a:srgbClr val="000000"/>
                          </a:solidFill>
                          <a:effectLst/>
                          <a:latin typeface="Calibri" panose="020F0502020204030204" pitchFamily="34" charset="0"/>
                        </a:rPr>
                        <a:t> &lt;=50K</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3459547057"/>
                  </a:ext>
                </a:extLst>
              </a:tr>
              <a:tr h="271480">
                <a:tc>
                  <a:txBody>
                    <a:bodyPr/>
                    <a:lstStyle/>
                    <a:p>
                      <a:pPr algn="ctr" fontAlgn="b"/>
                      <a:r>
                        <a:rPr lang="en-US" sz="1200" b="0" i="0" u="none" strike="noStrike" baseline="0">
                          <a:solidFill>
                            <a:srgbClr val="000000"/>
                          </a:solidFill>
                          <a:effectLst/>
                          <a:latin typeface="Calibri" panose="020F0502020204030204" pitchFamily="34" charset="0"/>
                        </a:rPr>
                        <a:t>31</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200" b="0" i="0" u="none" strike="noStrike" baseline="0">
                          <a:solidFill>
                            <a:srgbClr val="000000"/>
                          </a:solidFill>
                          <a:effectLst/>
                          <a:latin typeface="Calibri" panose="020F0502020204030204" pitchFamily="34" charset="0"/>
                        </a:rPr>
                        <a:t> Sales</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200" b="0" i="0" u="none" strike="noStrike" baseline="0">
                          <a:solidFill>
                            <a:srgbClr val="000000"/>
                          </a:solidFill>
                          <a:effectLst/>
                          <a:latin typeface="Calibri" panose="020F0502020204030204" pitchFamily="34" charset="0"/>
                        </a:rPr>
                        <a:t> Male</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1200" b="0" i="0" u="none" strike="noStrike" baseline="0">
                          <a:solidFill>
                            <a:srgbClr val="000000"/>
                          </a:solidFill>
                          <a:effectLst/>
                          <a:latin typeface="Calibri" panose="020F0502020204030204" pitchFamily="34" charset="0"/>
                        </a:rPr>
                        <a:t>38</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1200" b="0" i="0" u="none" strike="noStrike" baseline="0">
                          <a:solidFill>
                            <a:srgbClr val="000000"/>
                          </a:solidFill>
                          <a:effectLst/>
                          <a:latin typeface="Calibri" panose="020F0502020204030204" pitchFamily="34" charset="0"/>
                        </a:rPr>
                        <a:t> &gt;50K</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2031600669"/>
                  </a:ext>
                </a:extLst>
              </a:tr>
              <a:tr h="271480">
                <a:tc>
                  <a:txBody>
                    <a:bodyPr/>
                    <a:lstStyle/>
                    <a:p>
                      <a:pPr algn="ctr" fontAlgn="b"/>
                      <a:r>
                        <a:rPr lang="en-US" sz="1200" b="0" i="0" u="none" strike="noStrike" baseline="0" dirty="0">
                          <a:solidFill>
                            <a:srgbClr val="000000"/>
                          </a:solidFill>
                          <a:effectLst/>
                          <a:latin typeface="Calibri" panose="020F0502020204030204" pitchFamily="34" charset="0"/>
                        </a:rPr>
                        <a:t>31</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200" b="0" i="0" u="none" strike="noStrike" baseline="0" dirty="0">
                          <a:solidFill>
                            <a:srgbClr val="000000"/>
                          </a:solidFill>
                          <a:effectLst/>
                          <a:latin typeface="Calibri" panose="020F0502020204030204" pitchFamily="34" charset="0"/>
                        </a:rPr>
                        <a:t> Prof-specialty</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200" b="0" i="0" u="none" strike="noStrike" baseline="0" dirty="0">
                          <a:solidFill>
                            <a:srgbClr val="000000"/>
                          </a:solidFill>
                          <a:effectLst/>
                          <a:latin typeface="Calibri" panose="020F0502020204030204" pitchFamily="34" charset="0"/>
                        </a:rPr>
                        <a:t> Female</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1200" b="0" i="0" u="none" strike="noStrike" baseline="0" dirty="0">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1200" b="0" i="0" u="none" strike="noStrike" baseline="0" dirty="0">
                          <a:solidFill>
                            <a:srgbClr val="000000"/>
                          </a:solidFill>
                          <a:effectLst/>
                          <a:latin typeface="Calibri" panose="020F0502020204030204" pitchFamily="34" charset="0"/>
                        </a:rPr>
                        <a:t> &gt;50K</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3796997017"/>
                  </a:ext>
                </a:extLst>
              </a:tr>
            </a:tbl>
          </a:graphicData>
        </a:graphic>
      </p:graphicFrame>
      <p:sp>
        <p:nvSpPr>
          <p:cNvPr id="6" name="Rectangle 5"/>
          <p:cNvSpPr/>
          <p:nvPr/>
        </p:nvSpPr>
        <p:spPr>
          <a:xfrm>
            <a:off x="7506996" y="2870200"/>
            <a:ext cx="4394278" cy="279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7086600" y="3009900"/>
            <a:ext cx="355600"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7683500" y="2171700"/>
            <a:ext cx="12700" cy="338149"/>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101013" y="2761861"/>
            <a:ext cx="5542383"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71065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
                                            <p:txEl>
                                              <p:pRg st="1" end="1"/>
                                            </p:txEl>
                                          </p:spTgt>
                                        </p:tgtEl>
                                        <p:attrNameLst>
                                          <p:attrName>style.visibility</p:attrName>
                                        </p:attrNameLst>
                                      </p:cBhvr>
                                      <p:to>
                                        <p:strVal val="visible"/>
                                      </p:to>
                                    </p:set>
                                    <p:animEffect transition="in" filter="fade">
                                      <p:cBhvr>
                                        <p:cTn id="16" dur="500"/>
                                        <p:tgtEl>
                                          <p:spTgt spid="1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Effect transition="in" filter="fade">
                                      <p:cBhvr>
                                        <p:cTn id="25" dur="500"/>
                                        <p:tgtEl>
                                          <p:spTgt spid="11">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1924" y="2097289"/>
            <a:ext cx="942887" cy="584775"/>
          </a:xfrm>
          <a:prstGeom prst="rect">
            <a:avLst/>
          </a:prstGeom>
          <a:noFill/>
        </p:spPr>
        <p:txBody>
          <a:bodyPr wrap="none" rtlCol="0">
            <a:spAutoFit/>
          </a:bodyPr>
          <a:lstStyle/>
          <a:p>
            <a:r>
              <a:rPr lang="en-US" sz="3200" dirty="0" smtClean="0">
                <a:solidFill>
                  <a:srgbClr val="00B0F0"/>
                </a:solidFill>
                <a:latin typeface="Segoe UI Light" panose="020B0502040204020203" pitchFamily="34" charset="0"/>
                <a:cs typeface="Segoe UI Light" panose="020B0502040204020203" pitchFamily="34" charset="0"/>
              </a:rPr>
              <a:t>data</a:t>
            </a:r>
          </a:p>
        </p:txBody>
      </p:sp>
      <p:sp>
        <p:nvSpPr>
          <p:cNvPr id="2" name="TextBox 1"/>
          <p:cNvSpPr txBox="1"/>
          <p:nvPr/>
        </p:nvSpPr>
        <p:spPr>
          <a:xfrm>
            <a:off x="2323323" y="2312732"/>
            <a:ext cx="2806922" cy="369332"/>
          </a:xfrm>
          <a:prstGeom prst="rect">
            <a:avLst/>
          </a:prstGeom>
          <a:noFill/>
        </p:spPr>
        <p:txBody>
          <a:bodyPr wrap="none" rtlCol="0">
            <a:spAutoFit/>
          </a:bodyPr>
          <a:lstStyle/>
          <a:p>
            <a:r>
              <a:rPr lang="en-US" dirty="0" smtClean="0">
                <a:latin typeface="+mj-lt"/>
              </a:rPr>
              <a:t>Think data in a spreadsheet</a:t>
            </a:r>
            <a:endParaRPr lang="en-US" dirty="0">
              <a:latin typeface="+mj-lt"/>
            </a:endParaRPr>
          </a:p>
        </p:txBody>
      </p:sp>
      <p:cxnSp>
        <p:nvCxnSpPr>
          <p:cNvPr id="7" name="Straight Connector 6"/>
          <p:cNvCxnSpPr/>
          <p:nvPr/>
        </p:nvCxnSpPr>
        <p:spPr>
          <a:xfrm>
            <a:off x="1101013" y="2761861"/>
            <a:ext cx="5542383" cy="0"/>
          </a:xfrm>
          <a:prstGeom prst="line">
            <a:avLst/>
          </a:prstGeom>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1408921" y="3023118"/>
            <a:ext cx="5717463" cy="2308324"/>
          </a:xfrm>
          <a:prstGeom prst="rect">
            <a:avLst/>
          </a:prstGeom>
          <a:noFill/>
        </p:spPr>
        <p:txBody>
          <a:bodyPr wrap="none" rtlCol="0" anchor="t">
            <a:spAutoFit/>
          </a:bodyPr>
          <a:lstStyle/>
          <a:p>
            <a:pPr marL="285750" indent="-285750">
              <a:buFont typeface="Arial" panose="020B0604020202020204" pitchFamily="34" charset="0"/>
              <a:buChar char="•"/>
            </a:pPr>
            <a:r>
              <a:rPr lang="en-US" dirty="0"/>
              <a:t>Rows are “Data points” (person, for example)</a:t>
            </a:r>
          </a:p>
          <a:p>
            <a:pPr marL="285750" indent="-285750">
              <a:buFont typeface="Arial" panose="020B0604020202020204" pitchFamily="34" charset="0"/>
              <a:buChar char="•"/>
            </a:pPr>
            <a:r>
              <a:rPr lang="en-US" dirty="0"/>
              <a:t>Columns represent “Features” </a:t>
            </a:r>
          </a:p>
          <a:p>
            <a:pPr marL="285750" indent="-285750">
              <a:buFont typeface="Arial" panose="020B0604020202020204" pitchFamily="34" charset="0"/>
              <a:buChar char="•"/>
            </a:pPr>
            <a:r>
              <a:rPr lang="en-US" dirty="0"/>
              <a:t>The set of features for a data point is a “Feature Vector”</a:t>
            </a:r>
          </a:p>
          <a:p>
            <a:pPr marL="285750" indent="-285750">
              <a:buFont typeface="Arial" panose="020B0604020202020204" pitchFamily="34" charset="0"/>
              <a:buChar char="•"/>
            </a:pPr>
            <a:r>
              <a:rPr lang="en-US" dirty="0"/>
              <a:t>You may have hundreds of millions of Data Points</a:t>
            </a:r>
          </a:p>
          <a:p>
            <a:pPr marL="285750" indent="-285750">
              <a:buFont typeface="Arial" panose="020B0604020202020204" pitchFamily="34" charset="0"/>
              <a:buChar char="•"/>
            </a:pPr>
            <a:r>
              <a:rPr lang="en-US" dirty="0"/>
              <a:t>You may have many features</a:t>
            </a:r>
          </a:p>
          <a:p>
            <a:pPr marL="285750" indent="-285750">
              <a:buFont typeface="Arial" panose="020B0604020202020204" pitchFamily="34" charset="0"/>
              <a:buChar char="•"/>
            </a:pPr>
            <a:r>
              <a:rPr lang="en-US" dirty="0"/>
              <a:t>Two data sets: </a:t>
            </a:r>
            <a:r>
              <a:rPr lang="en-US" dirty="0">
                <a:solidFill>
                  <a:schemeClr val="accent1"/>
                </a:solidFill>
              </a:rPr>
              <a:t>training</a:t>
            </a:r>
            <a:r>
              <a:rPr lang="en-US" dirty="0"/>
              <a:t> and </a:t>
            </a:r>
            <a:r>
              <a:rPr lang="en-US" dirty="0">
                <a:solidFill>
                  <a:schemeClr val="accent6"/>
                </a:solidFill>
              </a:rPr>
              <a:t>test</a:t>
            </a:r>
            <a:r>
              <a:rPr lang="en-US" dirty="0"/>
              <a:t> </a:t>
            </a:r>
          </a:p>
          <a:p>
            <a:pPr marL="285750" indent="-285750">
              <a:buFont typeface="Arial" panose="020B0604020202020204" pitchFamily="34" charset="0"/>
              <a:buChar char="•"/>
            </a:pPr>
            <a:r>
              <a:rPr lang="en-US" dirty="0">
                <a:solidFill>
                  <a:schemeClr val="accent1"/>
                </a:solidFill>
              </a:rPr>
              <a:t>Training data set </a:t>
            </a:r>
            <a:r>
              <a:rPr lang="en-US" dirty="0"/>
              <a:t>has the </a:t>
            </a:r>
            <a:r>
              <a:rPr lang="en-US" dirty="0">
                <a:solidFill>
                  <a:srgbClr val="FF0000"/>
                </a:solidFill>
              </a:rPr>
              <a:t>answers</a:t>
            </a:r>
            <a:r>
              <a:rPr lang="en-US" dirty="0"/>
              <a:t> </a:t>
            </a:r>
            <a:r>
              <a:rPr lang="en-US" dirty="0">
                <a:solidFill>
                  <a:srgbClr val="FF0000"/>
                </a:solidFill>
              </a:rPr>
              <a:t>labeled</a:t>
            </a:r>
          </a:p>
          <a:p>
            <a:pPr marL="285750" indent="-285750">
              <a:buFont typeface="Arial" panose="020B0604020202020204" pitchFamily="34" charset="0"/>
              <a:buChar char="•"/>
            </a:pPr>
            <a:r>
              <a:rPr lang="en-US" dirty="0">
                <a:solidFill>
                  <a:schemeClr val="accent6"/>
                </a:solidFill>
              </a:rPr>
              <a:t>Test data set </a:t>
            </a:r>
            <a:r>
              <a:rPr lang="en-US" dirty="0"/>
              <a:t>has known </a:t>
            </a:r>
            <a:r>
              <a:rPr lang="en-US" dirty="0">
                <a:solidFill>
                  <a:srgbClr val="FF0000"/>
                </a:solidFill>
              </a:rPr>
              <a:t>answers</a:t>
            </a:r>
            <a:r>
              <a:rPr lang="en-US" dirty="0"/>
              <a:t> but is unmarked</a:t>
            </a:r>
          </a:p>
        </p:txBody>
      </p:sp>
      <p:graphicFrame>
        <p:nvGraphicFramePr>
          <p:cNvPr id="12" name="Table 11"/>
          <p:cNvGraphicFramePr>
            <a:graphicFrameLocks noGrp="1"/>
          </p:cNvGraphicFramePr>
          <p:nvPr/>
        </p:nvGraphicFramePr>
        <p:xfrm>
          <a:off x="7506996" y="2592299"/>
          <a:ext cx="4394278" cy="1357400"/>
        </p:xfrm>
        <a:graphic>
          <a:graphicData uri="http://schemas.openxmlformats.org/drawingml/2006/table">
            <a:tbl>
              <a:tblPr/>
              <a:tblGrid>
                <a:gridCol w="491351">
                  <a:extLst>
                    <a:ext uri="{9D8B030D-6E8A-4147-A177-3AD203B41FA5}">
                      <a16:colId xmlns:a16="http://schemas.microsoft.com/office/drawing/2014/main" val="2207909220"/>
                    </a:ext>
                  </a:extLst>
                </a:gridCol>
                <a:gridCol w="1338147">
                  <a:extLst>
                    <a:ext uri="{9D8B030D-6E8A-4147-A177-3AD203B41FA5}">
                      <a16:colId xmlns:a16="http://schemas.microsoft.com/office/drawing/2014/main" val="2406613794"/>
                    </a:ext>
                  </a:extLst>
                </a:gridCol>
                <a:gridCol w="738768">
                  <a:extLst>
                    <a:ext uri="{9D8B030D-6E8A-4147-A177-3AD203B41FA5}">
                      <a16:colId xmlns:a16="http://schemas.microsoft.com/office/drawing/2014/main" val="2025943930"/>
                    </a:ext>
                  </a:extLst>
                </a:gridCol>
                <a:gridCol w="871828">
                  <a:extLst>
                    <a:ext uri="{9D8B030D-6E8A-4147-A177-3AD203B41FA5}">
                      <a16:colId xmlns:a16="http://schemas.microsoft.com/office/drawing/2014/main" val="3115187350"/>
                    </a:ext>
                  </a:extLst>
                </a:gridCol>
                <a:gridCol w="954184">
                  <a:extLst>
                    <a:ext uri="{9D8B030D-6E8A-4147-A177-3AD203B41FA5}">
                      <a16:colId xmlns:a16="http://schemas.microsoft.com/office/drawing/2014/main" val="2446354605"/>
                    </a:ext>
                  </a:extLst>
                </a:gridCol>
              </a:tblGrid>
              <a:tr h="271480">
                <a:tc>
                  <a:txBody>
                    <a:bodyPr/>
                    <a:lstStyle/>
                    <a:p>
                      <a:pPr algn="l" fontAlgn="b"/>
                      <a:r>
                        <a:rPr lang="en-US" sz="1200" b="1" i="0" u="none" strike="noStrike" baseline="0" dirty="0">
                          <a:solidFill>
                            <a:srgbClr val="FFFFFF"/>
                          </a:solidFill>
                          <a:effectLst/>
                          <a:latin typeface="Calibri" panose="020F0502020204030204" pitchFamily="34" charset="0"/>
                        </a:rPr>
                        <a:t>Age</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1200" b="1" i="0" u="none" strike="noStrike" baseline="0" dirty="0">
                          <a:solidFill>
                            <a:srgbClr val="FFFFFF"/>
                          </a:solidFill>
                          <a:effectLst/>
                          <a:latin typeface="Calibri" panose="020F0502020204030204" pitchFamily="34" charset="0"/>
                        </a:rPr>
                        <a:t>Occupation</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1200" b="1" i="0" u="none" strike="noStrike" baseline="0">
                          <a:solidFill>
                            <a:srgbClr val="FFFFFF"/>
                          </a:solidFill>
                          <a:effectLst/>
                          <a:latin typeface="Calibri" panose="020F0502020204030204" pitchFamily="34" charset="0"/>
                        </a:rPr>
                        <a:t>Gender</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1200" b="1" i="0" u="none" strike="noStrike" baseline="0" dirty="0">
                          <a:solidFill>
                            <a:srgbClr val="FFFFFF"/>
                          </a:solidFill>
                          <a:effectLst/>
                          <a:latin typeface="Calibri" panose="020F0502020204030204" pitchFamily="34" charset="0"/>
                        </a:rPr>
                        <a:t>Hours/Week</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US" sz="1200" b="1" i="0" u="none" strike="noStrike" baseline="0" dirty="0">
                          <a:solidFill>
                            <a:srgbClr val="FFFFFF"/>
                          </a:solidFill>
                          <a:effectLst/>
                          <a:latin typeface="Calibri" panose="020F0502020204030204" pitchFamily="34" charset="0"/>
                        </a:rPr>
                        <a:t>Income</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extLst>
                  <a:ext uri="{0D108BD9-81ED-4DB2-BD59-A6C34878D82A}">
                    <a16:rowId xmlns:a16="http://schemas.microsoft.com/office/drawing/2014/main" val="3499083504"/>
                  </a:ext>
                </a:extLst>
              </a:tr>
              <a:tr h="271480">
                <a:tc>
                  <a:txBody>
                    <a:bodyPr/>
                    <a:lstStyle/>
                    <a:p>
                      <a:pPr algn="ctr" fontAlgn="b"/>
                      <a:r>
                        <a:rPr lang="en-US" sz="1200" b="0" i="0" u="none" strike="noStrike" baseline="0">
                          <a:solidFill>
                            <a:srgbClr val="000000"/>
                          </a:solidFill>
                          <a:effectLst/>
                          <a:latin typeface="Calibri" panose="020F0502020204030204" pitchFamily="34" charset="0"/>
                        </a:rPr>
                        <a:t>35</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200" b="0" i="0" u="none" strike="noStrike" baseline="0">
                          <a:solidFill>
                            <a:srgbClr val="000000"/>
                          </a:solidFill>
                          <a:effectLst/>
                          <a:latin typeface="Calibri" panose="020F0502020204030204" pitchFamily="34" charset="0"/>
                        </a:rPr>
                        <a:t> Farming-fishing</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200" b="0" i="0" u="none" strike="noStrike" baseline="0">
                          <a:solidFill>
                            <a:srgbClr val="000000"/>
                          </a:solidFill>
                          <a:effectLst/>
                          <a:latin typeface="Calibri" panose="020F0502020204030204" pitchFamily="34" charset="0"/>
                        </a:rPr>
                        <a:t> Male</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1200" b="0" i="0" u="none" strike="noStrike" baseline="0" dirty="0">
                          <a:solidFill>
                            <a:srgbClr val="000000"/>
                          </a:solidFill>
                          <a:effectLst/>
                          <a:latin typeface="Calibri" panose="020F0502020204030204" pitchFamily="34" charset="0"/>
                        </a:rPr>
                        <a:t>40</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1200" b="0" i="0" u="none" strike="noStrike" baseline="0" dirty="0">
                          <a:solidFill>
                            <a:srgbClr val="000000"/>
                          </a:solidFill>
                          <a:effectLst/>
                          <a:latin typeface="Calibri" panose="020F0502020204030204" pitchFamily="34" charset="0"/>
                        </a:rPr>
                        <a:t> &lt;=50K</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3059692696"/>
                  </a:ext>
                </a:extLst>
              </a:tr>
              <a:tr h="271480">
                <a:tc>
                  <a:txBody>
                    <a:bodyPr/>
                    <a:lstStyle/>
                    <a:p>
                      <a:pPr algn="ctr" fontAlgn="b"/>
                      <a:r>
                        <a:rPr lang="en-US" sz="1200" b="0" i="0" u="none" strike="noStrike" baseline="0">
                          <a:solidFill>
                            <a:srgbClr val="000000"/>
                          </a:solidFill>
                          <a:effectLst/>
                          <a:latin typeface="Calibri" panose="020F0502020204030204" pitchFamily="34" charset="0"/>
                        </a:rPr>
                        <a:t>23</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200" b="0" i="0" u="none" strike="noStrike" baseline="0">
                          <a:solidFill>
                            <a:srgbClr val="000000"/>
                          </a:solidFill>
                          <a:effectLst/>
                          <a:latin typeface="Calibri" panose="020F0502020204030204" pitchFamily="34" charset="0"/>
                        </a:rPr>
                        <a:t> Adm-clerical</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200" b="0" i="0" u="none" strike="noStrike" baseline="0">
                          <a:solidFill>
                            <a:srgbClr val="000000"/>
                          </a:solidFill>
                          <a:effectLst/>
                          <a:latin typeface="Calibri" panose="020F0502020204030204" pitchFamily="34" charset="0"/>
                        </a:rPr>
                        <a:t> Female</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1200" b="0" i="0" u="none" strike="noStrike" baseline="0">
                          <a:solidFill>
                            <a:srgbClr val="000000"/>
                          </a:solidFill>
                          <a:effectLst/>
                          <a:latin typeface="Calibri" panose="020F0502020204030204" pitchFamily="34" charset="0"/>
                        </a:rPr>
                        <a:t>30</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1200" b="0" i="0" u="none" strike="noStrike" baseline="0">
                          <a:solidFill>
                            <a:srgbClr val="000000"/>
                          </a:solidFill>
                          <a:effectLst/>
                          <a:latin typeface="Calibri" panose="020F0502020204030204" pitchFamily="34" charset="0"/>
                        </a:rPr>
                        <a:t> &lt;=50K</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3459547057"/>
                  </a:ext>
                </a:extLst>
              </a:tr>
              <a:tr h="271480">
                <a:tc>
                  <a:txBody>
                    <a:bodyPr/>
                    <a:lstStyle/>
                    <a:p>
                      <a:pPr algn="ctr" fontAlgn="b"/>
                      <a:r>
                        <a:rPr lang="en-US" sz="1200" b="0" i="0" u="none" strike="noStrike" baseline="0">
                          <a:solidFill>
                            <a:srgbClr val="000000"/>
                          </a:solidFill>
                          <a:effectLst/>
                          <a:latin typeface="Calibri" panose="020F0502020204030204" pitchFamily="34" charset="0"/>
                        </a:rPr>
                        <a:t>31</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200" b="0" i="0" u="none" strike="noStrike" baseline="0">
                          <a:solidFill>
                            <a:srgbClr val="000000"/>
                          </a:solidFill>
                          <a:effectLst/>
                          <a:latin typeface="Calibri" panose="020F0502020204030204" pitchFamily="34" charset="0"/>
                        </a:rPr>
                        <a:t> Sales</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US" sz="1200" b="0" i="0" u="none" strike="noStrike" baseline="0">
                          <a:solidFill>
                            <a:srgbClr val="000000"/>
                          </a:solidFill>
                          <a:effectLst/>
                          <a:latin typeface="Calibri" panose="020F0502020204030204" pitchFamily="34" charset="0"/>
                        </a:rPr>
                        <a:t> Male</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1200" b="0" i="0" u="none" strike="noStrike" baseline="0">
                          <a:solidFill>
                            <a:srgbClr val="000000"/>
                          </a:solidFill>
                          <a:effectLst/>
                          <a:latin typeface="Calibri" panose="020F0502020204030204" pitchFamily="34" charset="0"/>
                        </a:rPr>
                        <a:t>38</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ctr" fontAlgn="b"/>
                      <a:r>
                        <a:rPr lang="en-US" sz="1200" b="0" i="0" u="none" strike="noStrike" baseline="0">
                          <a:solidFill>
                            <a:srgbClr val="000000"/>
                          </a:solidFill>
                          <a:effectLst/>
                          <a:latin typeface="Calibri" panose="020F0502020204030204" pitchFamily="34" charset="0"/>
                        </a:rPr>
                        <a:t> &gt;50K</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2031600669"/>
                  </a:ext>
                </a:extLst>
              </a:tr>
              <a:tr h="271480">
                <a:tc>
                  <a:txBody>
                    <a:bodyPr/>
                    <a:lstStyle/>
                    <a:p>
                      <a:pPr algn="ctr" fontAlgn="b"/>
                      <a:r>
                        <a:rPr lang="en-US" sz="1200" b="0" i="0" u="none" strike="noStrike" baseline="0" dirty="0">
                          <a:solidFill>
                            <a:srgbClr val="000000"/>
                          </a:solidFill>
                          <a:effectLst/>
                          <a:latin typeface="Calibri" panose="020F0502020204030204" pitchFamily="34" charset="0"/>
                        </a:rPr>
                        <a:t>31</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200" b="0" i="0" u="none" strike="noStrike" baseline="0" dirty="0">
                          <a:solidFill>
                            <a:srgbClr val="000000"/>
                          </a:solidFill>
                          <a:effectLst/>
                          <a:latin typeface="Calibri" panose="020F0502020204030204" pitchFamily="34" charset="0"/>
                        </a:rPr>
                        <a:t> Prof-specialty</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200" b="0" i="0" u="none" strike="noStrike" baseline="0" dirty="0">
                          <a:solidFill>
                            <a:srgbClr val="000000"/>
                          </a:solidFill>
                          <a:effectLst/>
                          <a:latin typeface="Calibri" panose="020F0502020204030204" pitchFamily="34" charset="0"/>
                        </a:rPr>
                        <a:t> Female</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1200" b="0" i="0" u="none" strike="noStrike" baseline="0" dirty="0">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1200" b="0" i="0" u="none" strike="noStrike" baseline="0" dirty="0">
                          <a:solidFill>
                            <a:srgbClr val="000000"/>
                          </a:solidFill>
                          <a:effectLst/>
                          <a:latin typeface="Calibri" panose="020F0502020204030204" pitchFamily="34" charset="0"/>
                        </a:rPr>
                        <a:t> &gt;50K</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3796997017"/>
                  </a:ext>
                </a:extLst>
              </a:tr>
            </a:tbl>
          </a:graphicData>
        </a:graphic>
      </p:graphicFrame>
      <p:sp>
        <p:nvSpPr>
          <p:cNvPr id="13" name="Rectangle 12"/>
          <p:cNvSpPr/>
          <p:nvPr/>
        </p:nvSpPr>
        <p:spPr>
          <a:xfrm>
            <a:off x="10960100" y="2870199"/>
            <a:ext cx="941174" cy="10794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3"/>
          <p:cNvGraphicFramePr>
            <a:graphicFrameLocks noGrp="1"/>
          </p:cNvGraphicFramePr>
          <p:nvPr/>
        </p:nvGraphicFramePr>
        <p:xfrm>
          <a:off x="7506996" y="4509999"/>
          <a:ext cx="4394278" cy="1357400"/>
        </p:xfrm>
        <a:graphic>
          <a:graphicData uri="http://schemas.openxmlformats.org/drawingml/2006/table">
            <a:tbl>
              <a:tblPr/>
              <a:tblGrid>
                <a:gridCol w="491351">
                  <a:extLst>
                    <a:ext uri="{9D8B030D-6E8A-4147-A177-3AD203B41FA5}">
                      <a16:colId xmlns:a16="http://schemas.microsoft.com/office/drawing/2014/main" val="2207909220"/>
                    </a:ext>
                  </a:extLst>
                </a:gridCol>
                <a:gridCol w="1338147">
                  <a:extLst>
                    <a:ext uri="{9D8B030D-6E8A-4147-A177-3AD203B41FA5}">
                      <a16:colId xmlns:a16="http://schemas.microsoft.com/office/drawing/2014/main" val="2406613794"/>
                    </a:ext>
                  </a:extLst>
                </a:gridCol>
                <a:gridCol w="738768">
                  <a:extLst>
                    <a:ext uri="{9D8B030D-6E8A-4147-A177-3AD203B41FA5}">
                      <a16:colId xmlns:a16="http://schemas.microsoft.com/office/drawing/2014/main" val="2025943930"/>
                    </a:ext>
                  </a:extLst>
                </a:gridCol>
                <a:gridCol w="871828">
                  <a:extLst>
                    <a:ext uri="{9D8B030D-6E8A-4147-A177-3AD203B41FA5}">
                      <a16:colId xmlns:a16="http://schemas.microsoft.com/office/drawing/2014/main" val="3115187350"/>
                    </a:ext>
                  </a:extLst>
                </a:gridCol>
                <a:gridCol w="954184">
                  <a:extLst>
                    <a:ext uri="{9D8B030D-6E8A-4147-A177-3AD203B41FA5}">
                      <a16:colId xmlns:a16="http://schemas.microsoft.com/office/drawing/2014/main" val="2446354605"/>
                    </a:ext>
                  </a:extLst>
                </a:gridCol>
              </a:tblGrid>
              <a:tr h="271480">
                <a:tc>
                  <a:txBody>
                    <a:bodyPr/>
                    <a:lstStyle/>
                    <a:p>
                      <a:pPr algn="l" fontAlgn="b"/>
                      <a:r>
                        <a:rPr lang="en-US" sz="1200" b="1" i="0" u="none" strike="noStrike" baseline="0" dirty="0">
                          <a:solidFill>
                            <a:srgbClr val="FFFFFF"/>
                          </a:solidFill>
                          <a:effectLst/>
                          <a:latin typeface="Calibri" panose="020F0502020204030204" pitchFamily="34" charset="0"/>
                        </a:rPr>
                        <a:t>Age</a:t>
                      </a: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chemeClr val="accent6"/>
                    </a:solidFill>
                  </a:tcPr>
                </a:tc>
                <a:tc>
                  <a:txBody>
                    <a:bodyPr/>
                    <a:lstStyle/>
                    <a:p>
                      <a:pPr algn="l" fontAlgn="b"/>
                      <a:r>
                        <a:rPr lang="en-US" sz="1200" b="1" i="0" u="none" strike="noStrike" baseline="0" dirty="0">
                          <a:solidFill>
                            <a:srgbClr val="FFFFFF"/>
                          </a:solidFill>
                          <a:effectLst/>
                          <a:latin typeface="Calibri" panose="020F0502020204030204" pitchFamily="34" charset="0"/>
                        </a:rPr>
                        <a:t>Occupation</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chemeClr val="accent6"/>
                    </a:solidFill>
                  </a:tcPr>
                </a:tc>
                <a:tc>
                  <a:txBody>
                    <a:bodyPr/>
                    <a:lstStyle/>
                    <a:p>
                      <a:pPr algn="l" fontAlgn="b"/>
                      <a:r>
                        <a:rPr lang="en-US" sz="1200" b="1" i="0" u="none" strike="noStrike" baseline="0">
                          <a:solidFill>
                            <a:srgbClr val="FFFFFF"/>
                          </a:solidFill>
                          <a:effectLst/>
                          <a:latin typeface="Calibri" panose="020F0502020204030204" pitchFamily="34" charset="0"/>
                        </a:rPr>
                        <a:t>Gender</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chemeClr val="accent6"/>
                    </a:solidFill>
                  </a:tcPr>
                </a:tc>
                <a:tc>
                  <a:txBody>
                    <a:bodyPr/>
                    <a:lstStyle/>
                    <a:p>
                      <a:pPr algn="l" fontAlgn="b"/>
                      <a:r>
                        <a:rPr lang="en-US" sz="1200" b="1" i="0" u="none" strike="noStrike" baseline="0" dirty="0">
                          <a:solidFill>
                            <a:srgbClr val="FFFFFF"/>
                          </a:solidFill>
                          <a:effectLst/>
                          <a:latin typeface="Calibri" panose="020F0502020204030204" pitchFamily="34" charset="0"/>
                        </a:rPr>
                        <a:t>Hours/Week</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chemeClr val="accent6"/>
                    </a:solidFill>
                  </a:tcPr>
                </a:tc>
                <a:tc>
                  <a:txBody>
                    <a:bodyPr/>
                    <a:lstStyle/>
                    <a:p>
                      <a:pPr algn="l" fontAlgn="b"/>
                      <a:r>
                        <a:rPr lang="en-US" sz="1200" b="1" i="0" u="none" strike="noStrike" baseline="0" dirty="0">
                          <a:solidFill>
                            <a:srgbClr val="FFFFFF"/>
                          </a:solidFill>
                          <a:effectLst/>
                          <a:latin typeface="Calibri" panose="020F0502020204030204" pitchFamily="34" charset="0"/>
                        </a:rPr>
                        <a:t>Income</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chemeClr val="accent6"/>
                    </a:solidFill>
                  </a:tcPr>
                </a:tc>
                <a:extLst>
                  <a:ext uri="{0D108BD9-81ED-4DB2-BD59-A6C34878D82A}">
                    <a16:rowId xmlns:a16="http://schemas.microsoft.com/office/drawing/2014/main" val="3499083504"/>
                  </a:ext>
                </a:extLst>
              </a:tr>
              <a:tr h="271480">
                <a:tc>
                  <a:txBody>
                    <a:bodyPr/>
                    <a:lstStyle/>
                    <a:p>
                      <a:pPr algn="ctr" fontAlgn="b"/>
                      <a:r>
                        <a:rPr lang="en-US" sz="1200" b="0" i="0" u="none" strike="noStrike" baseline="0" dirty="0" smtClean="0">
                          <a:solidFill>
                            <a:srgbClr val="000000"/>
                          </a:solidFill>
                          <a:effectLst/>
                          <a:latin typeface="Calibri" panose="020F0502020204030204" pitchFamily="34" charset="0"/>
                        </a:rPr>
                        <a:t>28</a:t>
                      </a:r>
                      <a:endParaRPr lang="en-US" sz="1200" b="0" i="0" u="none" strike="noStrike" baseline="0" dirty="0">
                        <a:solidFill>
                          <a:srgbClr val="000000"/>
                        </a:solidFill>
                        <a:effectLst/>
                        <a:latin typeface="Calibri" panose="020F0502020204030204" pitchFamily="34" charset="0"/>
                      </a:endParaRP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chemeClr val="accent6">
                        <a:lumMod val="20000"/>
                        <a:lumOff val="80000"/>
                      </a:schemeClr>
                    </a:solidFill>
                  </a:tcPr>
                </a:tc>
                <a:tc>
                  <a:txBody>
                    <a:bodyPr/>
                    <a:lstStyle/>
                    <a:p>
                      <a:pPr algn="l" fontAlgn="b"/>
                      <a:r>
                        <a:rPr lang="en-US" sz="1200" b="0" i="0" u="none" strike="noStrike" baseline="0" dirty="0" smtClean="0">
                          <a:solidFill>
                            <a:srgbClr val="000000"/>
                          </a:solidFill>
                          <a:effectLst/>
                          <a:latin typeface="Calibri" panose="020F0502020204030204" pitchFamily="34" charset="0"/>
                        </a:rPr>
                        <a:t> </a:t>
                      </a:r>
                      <a:r>
                        <a:rPr lang="en-US" sz="1200" b="0" i="0" u="none" strike="noStrike" baseline="0" dirty="0" err="1" smtClean="0">
                          <a:solidFill>
                            <a:srgbClr val="000000"/>
                          </a:solidFill>
                          <a:effectLst/>
                          <a:latin typeface="Calibri" panose="020F0502020204030204" pitchFamily="34" charset="0"/>
                        </a:rPr>
                        <a:t>Adm</a:t>
                      </a:r>
                      <a:r>
                        <a:rPr lang="en-US" sz="1200" b="0" i="0" u="none" strike="noStrike" baseline="0" dirty="0" smtClean="0">
                          <a:solidFill>
                            <a:srgbClr val="000000"/>
                          </a:solidFill>
                          <a:effectLst/>
                          <a:latin typeface="Calibri" panose="020F0502020204030204" pitchFamily="34" charset="0"/>
                        </a:rPr>
                        <a:t>-clerical</a:t>
                      </a:r>
                      <a:endParaRPr lang="en-US" sz="1200" b="0" i="0" u="none" strike="noStrike" baseline="0"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chemeClr val="accent6">
                        <a:lumMod val="20000"/>
                        <a:lumOff val="80000"/>
                      </a:schemeClr>
                    </a:solidFill>
                  </a:tcPr>
                </a:tc>
                <a:tc>
                  <a:txBody>
                    <a:bodyPr/>
                    <a:lstStyle/>
                    <a:p>
                      <a:pPr algn="l" fontAlgn="b"/>
                      <a:r>
                        <a:rPr lang="en-US" sz="1200" b="0" i="0" u="none" strike="noStrike" baseline="0" dirty="0">
                          <a:solidFill>
                            <a:srgbClr val="000000"/>
                          </a:solidFill>
                          <a:effectLst/>
                          <a:latin typeface="Calibri" panose="020F0502020204030204" pitchFamily="34" charset="0"/>
                        </a:rPr>
                        <a:t> </a:t>
                      </a:r>
                      <a:r>
                        <a:rPr lang="en-US" sz="1200" b="0" i="0" u="none" strike="noStrike" baseline="0" dirty="0" smtClean="0">
                          <a:solidFill>
                            <a:srgbClr val="000000"/>
                          </a:solidFill>
                          <a:effectLst/>
                          <a:latin typeface="Calibri" panose="020F0502020204030204" pitchFamily="34" charset="0"/>
                        </a:rPr>
                        <a:t>Male</a:t>
                      </a:r>
                      <a:endParaRPr lang="en-US" sz="1200" b="0" i="0" u="none" strike="noStrike" baseline="0"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chemeClr val="accent6">
                        <a:lumMod val="20000"/>
                        <a:lumOff val="80000"/>
                      </a:schemeClr>
                    </a:solidFill>
                  </a:tcPr>
                </a:tc>
                <a:tc>
                  <a:txBody>
                    <a:bodyPr/>
                    <a:lstStyle/>
                    <a:p>
                      <a:pPr algn="ctr" fontAlgn="b"/>
                      <a:r>
                        <a:rPr lang="en-US" sz="1200" b="0" i="0" u="none" strike="noStrike" baseline="0" dirty="0" smtClean="0">
                          <a:solidFill>
                            <a:srgbClr val="000000"/>
                          </a:solidFill>
                          <a:effectLst/>
                          <a:latin typeface="Calibri" panose="020F0502020204030204" pitchFamily="34" charset="0"/>
                        </a:rPr>
                        <a:t>32</a:t>
                      </a:r>
                      <a:endParaRPr lang="en-US" sz="1200" b="0" i="0" u="none" strike="noStrike" baseline="0"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chemeClr val="accent6">
                        <a:lumMod val="20000"/>
                        <a:lumOff val="80000"/>
                      </a:schemeClr>
                    </a:solidFill>
                  </a:tcPr>
                </a:tc>
                <a:tc>
                  <a:txBody>
                    <a:bodyPr/>
                    <a:lstStyle/>
                    <a:p>
                      <a:pPr algn="ctr" fontAlgn="b"/>
                      <a:r>
                        <a:rPr lang="en-US" sz="1200" b="0" i="0" u="none" strike="noStrike" baseline="0" dirty="0">
                          <a:solidFill>
                            <a:srgbClr val="000000"/>
                          </a:solidFill>
                          <a:effectLst/>
                          <a:latin typeface="Calibri" panose="020F0502020204030204" pitchFamily="34" charset="0"/>
                        </a:rPr>
                        <a:t> &lt;=50K</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59692696"/>
                  </a:ext>
                </a:extLst>
              </a:tr>
              <a:tr h="271480">
                <a:tc>
                  <a:txBody>
                    <a:bodyPr/>
                    <a:lstStyle/>
                    <a:p>
                      <a:pPr algn="ctr" fontAlgn="b"/>
                      <a:r>
                        <a:rPr lang="en-US" sz="1200" b="0" i="0" u="none" strike="noStrike" baseline="0" dirty="0" smtClean="0">
                          <a:solidFill>
                            <a:srgbClr val="000000"/>
                          </a:solidFill>
                          <a:effectLst/>
                          <a:latin typeface="Calibri" panose="020F0502020204030204" pitchFamily="34" charset="0"/>
                        </a:rPr>
                        <a:t>32</a:t>
                      </a:r>
                      <a:endParaRPr lang="en-US" sz="1200" b="0" i="0" u="none" strike="noStrike" baseline="0" dirty="0">
                        <a:solidFill>
                          <a:srgbClr val="000000"/>
                        </a:solidFill>
                        <a:effectLst/>
                        <a:latin typeface="Calibri" panose="020F0502020204030204" pitchFamily="34" charset="0"/>
                      </a:endParaRP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200" b="0" i="0" u="none" strike="noStrike" baseline="0" dirty="0">
                          <a:solidFill>
                            <a:srgbClr val="000000"/>
                          </a:solidFill>
                          <a:effectLst/>
                          <a:latin typeface="Calibri" panose="020F0502020204030204" pitchFamily="34" charset="0"/>
                        </a:rPr>
                        <a:t> </a:t>
                      </a:r>
                      <a:r>
                        <a:rPr lang="en-US" sz="1200" b="0" i="0" u="none" strike="noStrike" baseline="0" dirty="0" smtClean="0">
                          <a:solidFill>
                            <a:srgbClr val="000000"/>
                          </a:solidFill>
                          <a:effectLst/>
                          <a:latin typeface="Calibri" panose="020F0502020204030204" pitchFamily="34" charset="0"/>
                        </a:rPr>
                        <a:t>Tech-support</a:t>
                      </a:r>
                      <a:endParaRPr lang="en-US" sz="1200" b="0" i="0" u="none" strike="noStrike" baseline="0"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200" b="0" i="0" u="none" strike="noStrike" baseline="0" dirty="0">
                          <a:solidFill>
                            <a:srgbClr val="000000"/>
                          </a:solidFill>
                          <a:effectLst/>
                          <a:latin typeface="Calibri" panose="020F0502020204030204" pitchFamily="34" charset="0"/>
                        </a:rPr>
                        <a:t> Female</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1200" b="0" i="0" u="none" strike="noStrike" baseline="0" dirty="0">
                          <a:solidFill>
                            <a:srgbClr val="000000"/>
                          </a:solidFill>
                          <a:effectLst/>
                          <a:latin typeface="Calibri" panose="020F0502020204030204" pitchFamily="34" charset="0"/>
                        </a:rPr>
                        <a:t>30</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1200" b="0" i="0" u="none" strike="noStrike" baseline="0" dirty="0">
                          <a:solidFill>
                            <a:srgbClr val="000000"/>
                          </a:solidFill>
                          <a:effectLst/>
                          <a:latin typeface="Calibri" panose="020F0502020204030204" pitchFamily="34" charset="0"/>
                        </a:rPr>
                        <a:t> &lt;=50K</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3459547057"/>
                  </a:ext>
                </a:extLst>
              </a:tr>
              <a:tr h="271480">
                <a:tc>
                  <a:txBody>
                    <a:bodyPr/>
                    <a:lstStyle/>
                    <a:p>
                      <a:pPr algn="ctr" fontAlgn="b"/>
                      <a:r>
                        <a:rPr lang="en-US" sz="1200" b="0" i="0" u="none" strike="noStrike" baseline="0" dirty="0" smtClean="0">
                          <a:solidFill>
                            <a:srgbClr val="000000"/>
                          </a:solidFill>
                          <a:effectLst/>
                          <a:latin typeface="Calibri" panose="020F0502020204030204" pitchFamily="34" charset="0"/>
                        </a:rPr>
                        <a:t>31</a:t>
                      </a:r>
                      <a:endParaRPr lang="en-US" sz="1200" b="0" i="0" u="none" strike="noStrike" baseline="0" dirty="0">
                        <a:solidFill>
                          <a:srgbClr val="000000"/>
                        </a:solidFill>
                        <a:effectLst/>
                        <a:latin typeface="Calibri" panose="020F0502020204030204" pitchFamily="34" charset="0"/>
                      </a:endParaRP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chemeClr val="accent6">
                        <a:lumMod val="20000"/>
                        <a:lumOff val="80000"/>
                      </a:schemeClr>
                    </a:solidFill>
                  </a:tcPr>
                </a:tc>
                <a:tc>
                  <a:txBody>
                    <a:bodyPr/>
                    <a:lstStyle/>
                    <a:p>
                      <a:pPr algn="l" fontAlgn="b"/>
                      <a:r>
                        <a:rPr lang="en-US" sz="1200" b="0" i="0" u="none" strike="noStrike" baseline="0">
                          <a:solidFill>
                            <a:srgbClr val="000000"/>
                          </a:solidFill>
                          <a:effectLst/>
                          <a:latin typeface="Calibri" panose="020F0502020204030204" pitchFamily="34" charset="0"/>
                        </a:rPr>
                        <a:t> Sales</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chemeClr val="accent6">
                        <a:lumMod val="20000"/>
                        <a:lumOff val="80000"/>
                      </a:schemeClr>
                    </a:solidFill>
                  </a:tcPr>
                </a:tc>
                <a:tc>
                  <a:txBody>
                    <a:bodyPr/>
                    <a:lstStyle/>
                    <a:p>
                      <a:pPr algn="l" fontAlgn="b"/>
                      <a:r>
                        <a:rPr lang="en-US" sz="1200" b="0" i="0" u="none" strike="noStrike" baseline="0" dirty="0">
                          <a:solidFill>
                            <a:srgbClr val="000000"/>
                          </a:solidFill>
                          <a:effectLst/>
                          <a:latin typeface="Calibri" panose="020F0502020204030204" pitchFamily="34" charset="0"/>
                        </a:rPr>
                        <a:t> </a:t>
                      </a:r>
                      <a:r>
                        <a:rPr lang="en-US" sz="1200" b="0" i="0" u="none" strike="noStrike" baseline="0" dirty="0" smtClean="0">
                          <a:solidFill>
                            <a:srgbClr val="000000"/>
                          </a:solidFill>
                          <a:effectLst/>
                          <a:latin typeface="Calibri" panose="020F0502020204030204" pitchFamily="34" charset="0"/>
                        </a:rPr>
                        <a:t>Female</a:t>
                      </a:r>
                      <a:endParaRPr lang="en-US" sz="1200" b="0" i="0" u="none" strike="noStrike" baseline="0"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chemeClr val="accent6">
                        <a:lumMod val="20000"/>
                        <a:lumOff val="80000"/>
                      </a:schemeClr>
                    </a:solidFill>
                  </a:tcPr>
                </a:tc>
                <a:tc>
                  <a:txBody>
                    <a:bodyPr/>
                    <a:lstStyle/>
                    <a:p>
                      <a:pPr algn="ctr" fontAlgn="b"/>
                      <a:r>
                        <a:rPr lang="en-US" sz="1200" b="0" i="0" u="none" strike="noStrike" baseline="0" dirty="0">
                          <a:solidFill>
                            <a:srgbClr val="000000"/>
                          </a:solidFill>
                          <a:effectLst/>
                          <a:latin typeface="Calibri" panose="020F0502020204030204" pitchFamily="34" charset="0"/>
                        </a:rPr>
                        <a:t>38</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chemeClr val="accent6">
                        <a:lumMod val="20000"/>
                        <a:lumOff val="80000"/>
                      </a:schemeClr>
                    </a:solidFill>
                  </a:tcPr>
                </a:tc>
                <a:tc>
                  <a:txBody>
                    <a:bodyPr/>
                    <a:lstStyle/>
                    <a:p>
                      <a:pPr algn="ctr" fontAlgn="b"/>
                      <a:r>
                        <a:rPr lang="en-US" sz="1200" b="0" i="0" u="none" strike="noStrike" baseline="0" dirty="0">
                          <a:solidFill>
                            <a:srgbClr val="000000"/>
                          </a:solidFill>
                          <a:effectLst/>
                          <a:latin typeface="Calibri" panose="020F0502020204030204" pitchFamily="34" charset="0"/>
                        </a:rPr>
                        <a:t> &gt;50K</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031600669"/>
                  </a:ext>
                </a:extLst>
              </a:tr>
              <a:tr h="271480">
                <a:tc>
                  <a:txBody>
                    <a:bodyPr/>
                    <a:lstStyle/>
                    <a:p>
                      <a:pPr algn="ctr" fontAlgn="b"/>
                      <a:r>
                        <a:rPr lang="en-US" sz="1200" b="0" i="0" u="none" strike="noStrike" baseline="0" dirty="0" smtClean="0">
                          <a:solidFill>
                            <a:srgbClr val="000000"/>
                          </a:solidFill>
                          <a:effectLst/>
                          <a:latin typeface="Calibri" panose="020F0502020204030204" pitchFamily="34" charset="0"/>
                        </a:rPr>
                        <a:t>49</a:t>
                      </a:r>
                      <a:endParaRPr lang="en-US" sz="1200" b="0" i="0" u="none" strike="noStrike" baseline="0" dirty="0">
                        <a:solidFill>
                          <a:srgbClr val="000000"/>
                        </a:solidFill>
                        <a:effectLst/>
                        <a:latin typeface="Calibri" panose="020F0502020204030204" pitchFamily="34" charset="0"/>
                      </a:endParaRPr>
                    </a:p>
                  </a:txBody>
                  <a:tcPr marL="9525" marR="9525" marT="9525"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200" b="0" i="0" u="none" strike="noStrike" baseline="0" dirty="0" smtClean="0">
                          <a:solidFill>
                            <a:srgbClr val="000000"/>
                          </a:solidFill>
                          <a:effectLst/>
                          <a:latin typeface="Calibri" panose="020F0502020204030204" pitchFamily="34" charset="0"/>
                        </a:rPr>
                        <a:t> Exec-management</a:t>
                      </a:r>
                      <a:endParaRPr lang="en-US" sz="1200" b="0" i="0" u="none" strike="noStrike" baseline="0"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US" sz="1200" b="0" i="0" u="none" strike="noStrike" baseline="0" dirty="0">
                          <a:solidFill>
                            <a:srgbClr val="000000"/>
                          </a:solidFill>
                          <a:effectLst/>
                          <a:latin typeface="Calibri" panose="020F0502020204030204" pitchFamily="34" charset="0"/>
                        </a:rPr>
                        <a:t> </a:t>
                      </a:r>
                      <a:r>
                        <a:rPr lang="en-US" sz="1200" b="0" i="0" u="none" strike="noStrike" baseline="0" dirty="0" smtClean="0">
                          <a:solidFill>
                            <a:srgbClr val="000000"/>
                          </a:solidFill>
                          <a:effectLst/>
                          <a:latin typeface="Calibri" panose="020F0502020204030204" pitchFamily="34" charset="0"/>
                        </a:rPr>
                        <a:t>Male</a:t>
                      </a:r>
                      <a:endParaRPr lang="en-US" sz="1200" b="0" i="0" u="none" strike="noStrike" baseline="0"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1200" b="0" i="0" u="none" strike="noStrike" baseline="0" dirty="0" smtClean="0">
                          <a:solidFill>
                            <a:srgbClr val="000000"/>
                          </a:solidFill>
                          <a:effectLst/>
                          <a:latin typeface="Calibri" panose="020F0502020204030204" pitchFamily="34" charset="0"/>
                        </a:rPr>
                        <a:t>60</a:t>
                      </a:r>
                      <a:endParaRPr lang="en-US" sz="1200" b="0" i="0" u="none" strike="noStrike" baseline="0"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ctr" fontAlgn="b"/>
                      <a:r>
                        <a:rPr lang="en-US" sz="1200" b="0" i="0" u="none" strike="noStrike" baseline="0" dirty="0">
                          <a:solidFill>
                            <a:srgbClr val="000000"/>
                          </a:solidFill>
                          <a:effectLst/>
                          <a:latin typeface="Calibri" panose="020F0502020204030204" pitchFamily="34" charset="0"/>
                        </a:rPr>
                        <a:t> &gt;50K</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3796997017"/>
                  </a:ext>
                </a:extLst>
              </a:tr>
            </a:tbl>
          </a:graphicData>
        </a:graphic>
      </p:graphicFrame>
      <p:sp>
        <p:nvSpPr>
          <p:cNvPr id="15" name="Rectangle 14"/>
          <p:cNvSpPr/>
          <p:nvPr/>
        </p:nvSpPr>
        <p:spPr>
          <a:xfrm>
            <a:off x="10957762" y="4787900"/>
            <a:ext cx="941174" cy="10794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0985898" y="4801968"/>
            <a:ext cx="884902" cy="1036127"/>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7730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animEffect transition="in" filter="fade">
                                      <p:cBhvr>
                                        <p:cTn id="7" dur="500"/>
                                        <p:tgtEl>
                                          <p:spTgt spid="1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4" end="4"/>
                                            </p:txEl>
                                          </p:spTgt>
                                        </p:tgtEl>
                                        <p:attrNameLst>
                                          <p:attrName>style.visibility</p:attrName>
                                        </p:attrNameLst>
                                      </p:cBhvr>
                                      <p:to>
                                        <p:strVal val="visible"/>
                                      </p:to>
                                    </p:set>
                                    <p:animEffect transition="in" filter="fade">
                                      <p:cBhvr>
                                        <p:cTn id="12" dur="500"/>
                                        <p:tgtEl>
                                          <p:spTgt spid="1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animEffect transition="in" filter="fade">
                                      <p:cBhvr>
                                        <p:cTn id="17" dur="500"/>
                                        <p:tgtEl>
                                          <p:spTgt spid="11">
                                            <p:txEl>
                                              <p:pRg st="5" end="5"/>
                                            </p:txEl>
                                          </p:spTgt>
                                        </p:tgtEl>
                                      </p:cBhvr>
                                    </p:animEffect>
                                  </p:childTnLst>
                                </p:cTn>
                              </p:par>
                              <p:par>
                                <p:cTn id="18" presetID="1" presetClass="entr" presetSubtype="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
                                            <p:txEl>
                                              <p:pRg st="6" end="6"/>
                                            </p:txEl>
                                          </p:spTgt>
                                        </p:tgtEl>
                                        <p:attrNameLst>
                                          <p:attrName>style.visibility</p:attrName>
                                        </p:attrNameLst>
                                      </p:cBhvr>
                                      <p:to>
                                        <p:strVal val="visible"/>
                                      </p:to>
                                    </p:set>
                                    <p:animEffect transition="in" filter="fade">
                                      <p:cBhvr>
                                        <p:cTn id="24" dur="500"/>
                                        <p:tgtEl>
                                          <p:spTgt spid="11">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1">
                                            <p:txEl>
                                              <p:pRg st="7" end="7"/>
                                            </p:txEl>
                                          </p:spTgt>
                                        </p:tgtEl>
                                        <p:attrNameLst>
                                          <p:attrName>style.visibility</p:attrName>
                                        </p:attrNameLst>
                                      </p:cBhvr>
                                      <p:to>
                                        <p:strVal val="visible"/>
                                      </p:to>
                                    </p:set>
                                    <p:animEffect transition="in" filter="fade">
                                      <p:cBhvr>
                                        <p:cTn id="33" dur="500"/>
                                        <p:tgtEl>
                                          <p:spTgt spid="11">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1924" y="2097289"/>
            <a:ext cx="2393412" cy="584775"/>
          </a:xfrm>
          <a:prstGeom prst="rect">
            <a:avLst/>
          </a:prstGeom>
          <a:noFill/>
        </p:spPr>
        <p:txBody>
          <a:bodyPr wrap="none" rtlCol="0">
            <a:spAutoFit/>
          </a:bodyPr>
          <a:lstStyle/>
          <a:p>
            <a:r>
              <a:rPr lang="en-US" sz="3200" dirty="0" err="1" smtClean="0">
                <a:solidFill>
                  <a:srgbClr val="00B0F0"/>
                </a:solidFill>
                <a:latin typeface="Segoe UI Light" panose="020B0502040204020203" pitchFamily="34" charset="0"/>
                <a:cs typeface="Segoe UI Light" panose="020B0502040204020203" pitchFamily="34" charset="0"/>
              </a:rPr>
              <a:t>data:features</a:t>
            </a:r>
            <a:endParaRPr lang="en-US" sz="3200" dirty="0" smtClean="0">
              <a:solidFill>
                <a:srgbClr val="00B0F0"/>
              </a:solidFill>
              <a:latin typeface="Segoe UI Light" panose="020B0502040204020203" pitchFamily="34" charset="0"/>
              <a:cs typeface="Segoe UI Light" panose="020B0502040204020203" pitchFamily="34" charset="0"/>
            </a:endParaRPr>
          </a:p>
        </p:txBody>
      </p:sp>
      <p:cxnSp>
        <p:nvCxnSpPr>
          <p:cNvPr id="7" name="Straight Connector 6"/>
          <p:cNvCxnSpPr/>
          <p:nvPr/>
        </p:nvCxnSpPr>
        <p:spPr>
          <a:xfrm>
            <a:off x="1101013" y="2761861"/>
            <a:ext cx="5542383" cy="0"/>
          </a:xfrm>
          <a:prstGeom prst="line">
            <a:avLst/>
          </a:prstGeom>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1408921" y="3023118"/>
            <a:ext cx="5840965"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Features turn a “thing” into a vector</a:t>
            </a:r>
          </a:p>
          <a:p>
            <a:pPr marL="285750" indent="-285750">
              <a:buFont typeface="Arial" panose="020B0604020202020204" pitchFamily="34" charset="0"/>
              <a:buChar char="•"/>
            </a:pPr>
            <a:r>
              <a:rPr lang="en-US" dirty="0" smtClean="0"/>
              <a:t>Features </a:t>
            </a:r>
            <a:r>
              <a:rPr lang="en-US" dirty="0" smtClean="0"/>
              <a:t>are designed specifically for a dataset and desired prediction</a:t>
            </a:r>
          </a:p>
          <a:p>
            <a:pPr marL="285750" indent="-285750">
              <a:buFont typeface="Arial" panose="020B0604020202020204" pitchFamily="34" charset="0"/>
              <a:buChar char="•"/>
            </a:pPr>
            <a:r>
              <a:rPr lang="en-US" dirty="0" smtClean="0"/>
              <a:t>Much of the magic of ML is choosing the right feature vectors</a:t>
            </a:r>
            <a:endParaRPr lang="en-US" dirty="0"/>
          </a:p>
        </p:txBody>
      </p:sp>
      <p:pic>
        <p:nvPicPr>
          <p:cNvPr id="2" name="Picture 4"/>
          <p:cNvPicPr>
            <a:picLocks noChangeAspect="1"/>
          </p:cNvPicPr>
          <p:nvPr/>
        </p:nvPicPr>
        <p:blipFill>
          <a:blip r:embed="rId3"/>
          <a:stretch>
            <a:fillRect/>
          </a:stretch>
        </p:blipFill>
        <p:spPr>
          <a:xfrm>
            <a:off x="1101013" y="5127977"/>
            <a:ext cx="9610576" cy="1521289"/>
          </a:xfrm>
          <a:prstGeom prst="rect">
            <a:avLst/>
          </a:prstGeom>
        </p:spPr>
      </p:pic>
    </p:spTree>
    <p:extLst>
      <p:ext uri="{BB962C8B-B14F-4D97-AF65-F5344CB8AC3E}">
        <p14:creationId xmlns:p14="http://schemas.microsoft.com/office/powerpoint/2010/main" val="316741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1924" y="2097289"/>
            <a:ext cx="1902893" cy="584775"/>
          </a:xfrm>
          <a:prstGeom prst="rect">
            <a:avLst/>
          </a:prstGeom>
          <a:noFill/>
        </p:spPr>
        <p:txBody>
          <a:bodyPr wrap="none" rtlCol="0">
            <a:spAutoFit/>
          </a:bodyPr>
          <a:lstStyle/>
          <a:p>
            <a:r>
              <a:rPr lang="en-US" sz="3200" dirty="0" smtClean="0">
                <a:solidFill>
                  <a:srgbClr val="00B0F0"/>
                </a:solidFill>
                <a:latin typeface="Segoe UI Light" panose="020B0502040204020203" pitchFamily="34" charset="0"/>
                <a:cs typeface="Segoe UI Light" panose="020B0502040204020203" pitchFamily="34" charset="0"/>
              </a:rPr>
              <a:t>prediction</a:t>
            </a:r>
          </a:p>
        </p:txBody>
      </p:sp>
      <p:sp>
        <p:nvSpPr>
          <p:cNvPr id="2" name="TextBox 1"/>
          <p:cNvSpPr txBox="1"/>
          <p:nvPr/>
        </p:nvSpPr>
        <p:spPr>
          <a:xfrm>
            <a:off x="2864499" y="2312732"/>
            <a:ext cx="4083875" cy="369332"/>
          </a:xfrm>
          <a:prstGeom prst="rect">
            <a:avLst/>
          </a:prstGeom>
          <a:noFill/>
        </p:spPr>
        <p:txBody>
          <a:bodyPr wrap="none" rtlCol="0">
            <a:spAutoFit/>
          </a:bodyPr>
          <a:lstStyle/>
          <a:p>
            <a:r>
              <a:rPr lang="en-US" dirty="0" smtClean="0">
                <a:latin typeface="+mj-lt"/>
              </a:rPr>
              <a:t>Think generalization, not telling the future</a:t>
            </a:r>
            <a:endParaRPr lang="en-US" dirty="0">
              <a:latin typeface="+mj-lt"/>
            </a:endParaRPr>
          </a:p>
        </p:txBody>
      </p:sp>
      <p:cxnSp>
        <p:nvCxnSpPr>
          <p:cNvPr id="7" name="Straight Connector 6"/>
          <p:cNvCxnSpPr/>
          <p:nvPr/>
        </p:nvCxnSpPr>
        <p:spPr>
          <a:xfrm>
            <a:off x="1101013" y="2761861"/>
            <a:ext cx="5542383" cy="0"/>
          </a:xfrm>
          <a:prstGeom prst="line">
            <a:avLst/>
          </a:prstGeom>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1408921" y="3023118"/>
            <a:ext cx="5539453"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Use a training set to generalize</a:t>
            </a:r>
          </a:p>
          <a:p>
            <a:pPr marL="285750" indent="-285750">
              <a:buFont typeface="Arial" panose="020B0604020202020204" pitchFamily="34" charset="0"/>
              <a:buChar char="•"/>
            </a:pPr>
            <a:r>
              <a:rPr lang="en-US" dirty="0" smtClean="0"/>
              <a:t>Use generalizations to perform accurately on new, unseen examples</a:t>
            </a:r>
            <a:endParaRPr lang="en-US" dirty="0"/>
          </a:p>
        </p:txBody>
      </p:sp>
    </p:spTree>
    <p:extLst>
      <p:ext uri="{BB962C8B-B14F-4D97-AF65-F5344CB8AC3E}">
        <p14:creationId xmlns:p14="http://schemas.microsoft.com/office/powerpoint/2010/main" val="153192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1924" y="2097289"/>
            <a:ext cx="3539559" cy="584775"/>
          </a:xfrm>
          <a:prstGeom prst="rect">
            <a:avLst/>
          </a:prstGeom>
          <a:noFill/>
        </p:spPr>
        <p:txBody>
          <a:bodyPr wrap="none" rtlCol="0">
            <a:spAutoFit/>
          </a:bodyPr>
          <a:lstStyle/>
          <a:p>
            <a:r>
              <a:rPr lang="en-US" sz="3200" dirty="0">
                <a:solidFill>
                  <a:srgbClr val="00B0F0"/>
                </a:solidFill>
                <a:latin typeface="Segoe UI Light" panose="020B0502040204020203" pitchFamily="34" charset="0"/>
                <a:cs typeface="Segoe UI Light" panose="020B0502040204020203" pitchFamily="34" charset="0"/>
              </a:rPr>
              <a:t>t</a:t>
            </a:r>
            <a:r>
              <a:rPr lang="en-US" sz="3200" dirty="0" smtClean="0">
                <a:solidFill>
                  <a:srgbClr val="00B0F0"/>
                </a:solidFill>
                <a:latin typeface="Segoe UI Light" panose="020B0502040204020203" pitchFamily="34" charset="0"/>
                <a:cs typeface="Segoe UI Light" panose="020B0502040204020203" pitchFamily="34" charset="0"/>
              </a:rPr>
              <a:t>he general process</a:t>
            </a:r>
          </a:p>
        </p:txBody>
      </p:sp>
      <p:cxnSp>
        <p:nvCxnSpPr>
          <p:cNvPr id="7" name="Straight Connector 6"/>
          <p:cNvCxnSpPr/>
          <p:nvPr/>
        </p:nvCxnSpPr>
        <p:spPr>
          <a:xfrm>
            <a:off x="1101013" y="2761861"/>
            <a:ext cx="5542383" cy="0"/>
          </a:xfrm>
          <a:prstGeom prst="line">
            <a:avLst/>
          </a:prstGeom>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1408921" y="3023118"/>
            <a:ext cx="5539453"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You have a dataset</a:t>
            </a:r>
          </a:p>
          <a:p>
            <a:pPr marL="285750" indent="-285750">
              <a:buFont typeface="Arial" panose="020B0604020202020204" pitchFamily="34" charset="0"/>
              <a:buChar char="•"/>
            </a:pPr>
            <a:r>
              <a:rPr lang="en-US" dirty="0" smtClean="0"/>
              <a:t>Clean up your dataset </a:t>
            </a:r>
          </a:p>
          <a:p>
            <a:pPr marL="285750" indent="-285750">
              <a:buFont typeface="Arial" panose="020B0604020202020204" pitchFamily="34" charset="0"/>
              <a:buChar char="•"/>
            </a:pPr>
            <a:r>
              <a:rPr lang="en-US" dirty="0" smtClean="0"/>
              <a:t>Separate dataset into training data and test data</a:t>
            </a:r>
          </a:p>
          <a:p>
            <a:pPr marL="285750" indent="-285750">
              <a:buFont typeface="Arial" panose="020B0604020202020204" pitchFamily="34" charset="0"/>
              <a:buChar char="•"/>
            </a:pPr>
            <a:r>
              <a:rPr lang="en-US" dirty="0" smtClean="0"/>
              <a:t>Choose an algorithm</a:t>
            </a:r>
          </a:p>
          <a:p>
            <a:pPr marL="285750" indent="-285750">
              <a:buFont typeface="Arial" panose="020B0604020202020204" pitchFamily="34" charset="0"/>
              <a:buChar char="•"/>
            </a:pPr>
            <a:r>
              <a:rPr lang="en-US" dirty="0" smtClean="0"/>
              <a:t>Train your algorithm with the training data</a:t>
            </a:r>
          </a:p>
          <a:p>
            <a:pPr marL="285750" indent="-285750">
              <a:buFont typeface="Arial" panose="020B0604020202020204" pitchFamily="34" charset="0"/>
              <a:buChar char="•"/>
            </a:pPr>
            <a:r>
              <a:rPr lang="en-US" dirty="0" smtClean="0"/>
              <a:t>Test your algorithm on your test data</a:t>
            </a:r>
          </a:p>
          <a:p>
            <a:pPr marL="285750" indent="-285750">
              <a:buFont typeface="Arial" panose="020B0604020202020204" pitchFamily="34" charset="0"/>
              <a:buChar char="•"/>
            </a:pPr>
            <a:r>
              <a:rPr lang="en-US" dirty="0" smtClean="0"/>
              <a:t>Analyze results</a:t>
            </a:r>
          </a:p>
          <a:p>
            <a:pPr marL="285750" indent="-285750">
              <a:buFont typeface="Arial" panose="020B0604020202020204" pitchFamily="34" charset="0"/>
              <a:buChar char="•"/>
            </a:pPr>
            <a:r>
              <a:rPr lang="en-US" dirty="0" smtClean="0"/>
              <a:t>Wash rinse repeat</a:t>
            </a:r>
          </a:p>
        </p:txBody>
      </p:sp>
      <p:sp>
        <p:nvSpPr>
          <p:cNvPr id="4" name="Rounded Rectangle 3"/>
          <p:cNvSpPr/>
          <p:nvPr/>
        </p:nvSpPr>
        <p:spPr>
          <a:xfrm>
            <a:off x="9011927" y="838288"/>
            <a:ext cx="1205194" cy="534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Set</a:t>
            </a:r>
            <a:endParaRPr lang="en-US" dirty="0"/>
          </a:p>
        </p:txBody>
      </p:sp>
      <p:sp>
        <p:nvSpPr>
          <p:cNvPr id="8" name="Rounded Rectangle 7"/>
          <p:cNvSpPr/>
          <p:nvPr/>
        </p:nvSpPr>
        <p:spPr>
          <a:xfrm>
            <a:off x="9011926" y="1663417"/>
            <a:ext cx="1205195" cy="534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Clean Up</a:t>
            </a:r>
            <a:endParaRPr lang="en-US" dirty="0"/>
          </a:p>
        </p:txBody>
      </p:sp>
      <p:sp>
        <p:nvSpPr>
          <p:cNvPr id="9" name="Rounded Rectangle 8"/>
          <p:cNvSpPr/>
          <p:nvPr/>
        </p:nvSpPr>
        <p:spPr>
          <a:xfrm>
            <a:off x="9011925" y="2488546"/>
            <a:ext cx="1205195" cy="534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a:t>
            </a:r>
            <a:endParaRPr lang="en-US" dirty="0"/>
          </a:p>
        </p:txBody>
      </p:sp>
      <p:sp>
        <p:nvSpPr>
          <p:cNvPr id="10" name="Rounded Rectangle 9"/>
          <p:cNvSpPr/>
          <p:nvPr/>
        </p:nvSpPr>
        <p:spPr>
          <a:xfrm>
            <a:off x="8238235" y="3546476"/>
            <a:ext cx="1205195" cy="534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Training Data Set</a:t>
            </a:r>
            <a:endParaRPr lang="en-US" dirty="0"/>
          </a:p>
        </p:txBody>
      </p:sp>
      <p:sp>
        <p:nvSpPr>
          <p:cNvPr id="12" name="Rounded Rectangle 11"/>
          <p:cNvSpPr/>
          <p:nvPr/>
        </p:nvSpPr>
        <p:spPr>
          <a:xfrm>
            <a:off x="9769269" y="3546480"/>
            <a:ext cx="1205195" cy="534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a:t>
            </a:r>
          </a:p>
          <a:p>
            <a:pPr algn="ctr"/>
            <a:r>
              <a:rPr lang="en-US" dirty="0" smtClean="0"/>
              <a:t>Data Set</a:t>
            </a:r>
            <a:endParaRPr lang="en-US" dirty="0"/>
          </a:p>
        </p:txBody>
      </p:sp>
      <p:sp>
        <p:nvSpPr>
          <p:cNvPr id="13" name="Rounded Rectangle 12"/>
          <p:cNvSpPr/>
          <p:nvPr/>
        </p:nvSpPr>
        <p:spPr>
          <a:xfrm>
            <a:off x="6985327" y="2705033"/>
            <a:ext cx="1205195" cy="534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Training Algorithm</a:t>
            </a:r>
            <a:endParaRPr lang="en-US" dirty="0"/>
          </a:p>
        </p:txBody>
      </p:sp>
      <p:sp>
        <p:nvSpPr>
          <p:cNvPr id="14" name="Rounded Rectangle 13"/>
          <p:cNvSpPr/>
          <p:nvPr/>
        </p:nvSpPr>
        <p:spPr>
          <a:xfrm>
            <a:off x="9011924" y="4616149"/>
            <a:ext cx="1205195" cy="534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Score</a:t>
            </a:r>
            <a:endParaRPr lang="en-US" dirty="0"/>
          </a:p>
        </p:txBody>
      </p:sp>
      <p:sp>
        <p:nvSpPr>
          <p:cNvPr id="15" name="Rounded Rectangle 14"/>
          <p:cNvSpPr/>
          <p:nvPr/>
        </p:nvSpPr>
        <p:spPr>
          <a:xfrm>
            <a:off x="9011923" y="5494451"/>
            <a:ext cx="1205195" cy="534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Evaluate</a:t>
            </a:r>
            <a:endParaRPr lang="en-US" dirty="0"/>
          </a:p>
        </p:txBody>
      </p:sp>
      <p:cxnSp>
        <p:nvCxnSpPr>
          <p:cNvPr id="17" name="Straight Arrow Connector 16"/>
          <p:cNvCxnSpPr>
            <a:stCxn id="4" idx="2"/>
            <a:endCxn id="8" idx="0"/>
          </p:cNvCxnSpPr>
          <p:nvPr/>
        </p:nvCxnSpPr>
        <p:spPr>
          <a:xfrm>
            <a:off x="9614524" y="1372860"/>
            <a:ext cx="0" cy="290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2"/>
            <a:endCxn id="9" idx="0"/>
          </p:cNvCxnSpPr>
          <p:nvPr/>
        </p:nvCxnSpPr>
        <p:spPr>
          <a:xfrm flipH="1">
            <a:off x="9614523" y="2197989"/>
            <a:ext cx="1" cy="290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2"/>
            <a:endCxn id="10" idx="0"/>
          </p:cNvCxnSpPr>
          <p:nvPr/>
        </p:nvCxnSpPr>
        <p:spPr>
          <a:xfrm flipH="1">
            <a:off x="8840833" y="3023118"/>
            <a:ext cx="773690" cy="523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2"/>
            <a:endCxn id="12" idx="0"/>
          </p:cNvCxnSpPr>
          <p:nvPr/>
        </p:nvCxnSpPr>
        <p:spPr>
          <a:xfrm>
            <a:off x="9614523" y="3023118"/>
            <a:ext cx="757344" cy="523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4" idx="0"/>
          </p:cNvCxnSpPr>
          <p:nvPr/>
        </p:nvCxnSpPr>
        <p:spPr>
          <a:xfrm flipH="1">
            <a:off x="9614522" y="4081052"/>
            <a:ext cx="757345" cy="535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2"/>
            <a:endCxn id="15" idx="0"/>
          </p:cNvCxnSpPr>
          <p:nvPr/>
        </p:nvCxnSpPr>
        <p:spPr>
          <a:xfrm flipH="1">
            <a:off x="9614521" y="5150721"/>
            <a:ext cx="1" cy="343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3" idx="2"/>
            <a:endCxn id="10" idx="1"/>
          </p:cNvCxnSpPr>
          <p:nvPr/>
        </p:nvCxnSpPr>
        <p:spPr>
          <a:xfrm rot="16200000" flipH="1">
            <a:off x="7626002" y="3201528"/>
            <a:ext cx="574157" cy="6503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8198" y="3346843"/>
            <a:ext cx="482012" cy="380338"/>
          </a:xfrm>
          <a:prstGeom prst="rect">
            <a:avLst/>
          </a:prstGeom>
        </p:spPr>
      </p:pic>
    </p:spTree>
    <p:extLst>
      <p:ext uri="{BB962C8B-B14F-4D97-AF65-F5344CB8AC3E}">
        <p14:creationId xmlns:p14="http://schemas.microsoft.com/office/powerpoint/2010/main" val="2904146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500"/>
                                        <p:tgtEl>
                                          <p:spTgt spid="11">
                                            <p:txEl>
                                              <p:pRg st="1" end="1"/>
                                            </p:txEl>
                                          </p:spTgt>
                                        </p:tgtEl>
                                      </p:cBhvr>
                                    </p:animEffec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Effect transition="in" filter="fade">
                                      <p:cBhvr>
                                        <p:cTn id="23" dur="500"/>
                                        <p:tgtEl>
                                          <p:spTgt spid="11">
                                            <p:txEl>
                                              <p:pRg st="2" end="2"/>
                                            </p:txEl>
                                          </p:spTgt>
                                        </p:tgtEl>
                                      </p:cBhvr>
                                    </p:animEffect>
                                  </p:childTnLst>
                                </p:cTn>
                              </p:par>
                              <p:par>
                                <p:cTn id="24" presetID="1"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xEl>
                                              <p:pRg st="3" end="3"/>
                                            </p:txEl>
                                          </p:spTgt>
                                        </p:tgtEl>
                                        <p:attrNameLst>
                                          <p:attrName>style.visibility</p:attrName>
                                        </p:attrNameLst>
                                      </p:cBhvr>
                                      <p:to>
                                        <p:strVal val="visible"/>
                                      </p:to>
                                    </p:set>
                                    <p:animEffect transition="in" filter="fade">
                                      <p:cBhvr>
                                        <p:cTn id="42" dur="500"/>
                                        <p:tgtEl>
                                          <p:spTgt spid="11">
                                            <p:txEl>
                                              <p:pRg st="3" end="3"/>
                                            </p:txEl>
                                          </p:spTgt>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1">
                                            <p:txEl>
                                              <p:pRg st="4" end="4"/>
                                            </p:txEl>
                                          </p:spTgt>
                                        </p:tgtEl>
                                        <p:attrNameLst>
                                          <p:attrName>style.visibility</p:attrName>
                                        </p:attrNameLst>
                                      </p:cBhvr>
                                      <p:to>
                                        <p:strVal val="visible"/>
                                      </p:to>
                                    </p:set>
                                    <p:animEffect transition="in" filter="fade">
                                      <p:cBhvr>
                                        <p:cTn id="49" dur="500"/>
                                        <p:tgtEl>
                                          <p:spTgt spid="11">
                                            <p:txEl>
                                              <p:pRg st="4" end="4"/>
                                            </p:txEl>
                                          </p:spTgt>
                                        </p:tgtEl>
                                      </p:cBhvr>
                                    </p:animEffect>
                                  </p:childTnLst>
                                </p:cTn>
                              </p:par>
                              <p:par>
                                <p:cTn id="50" presetID="1" presetClass="entr" presetSubtype="0" fill="hold" nodeType="withEffect">
                                  <p:stCondLst>
                                    <p:cond delay="0"/>
                                  </p:stCondLst>
                                  <p:childTnLst>
                                    <p:set>
                                      <p:cBhvr>
                                        <p:cTn id="51" dur="1" fill="hold">
                                          <p:stCondLst>
                                            <p:cond delay="0"/>
                                          </p:stCondLst>
                                        </p:cTn>
                                        <p:tgtEl>
                                          <p:spTgt spid="31"/>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3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1">
                                            <p:txEl>
                                              <p:pRg st="5" end="5"/>
                                            </p:txEl>
                                          </p:spTgt>
                                        </p:tgtEl>
                                        <p:attrNameLst>
                                          <p:attrName>style.visibility</p:attrName>
                                        </p:attrNameLst>
                                      </p:cBhvr>
                                      <p:to>
                                        <p:strVal val="visible"/>
                                      </p:to>
                                    </p:set>
                                    <p:animEffect transition="in" filter="fade">
                                      <p:cBhvr>
                                        <p:cTn id="58" dur="500"/>
                                        <p:tgtEl>
                                          <p:spTgt spid="11">
                                            <p:txEl>
                                              <p:pRg st="5" end="5"/>
                                            </p:txEl>
                                          </p:spTgt>
                                        </p:tgtEl>
                                      </p:cBhvr>
                                    </p:animEffect>
                                  </p:childTnLst>
                                </p:cTn>
                              </p:par>
                              <p:par>
                                <p:cTn id="59" presetID="1" presetClass="entr" presetSubtype="0"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1">
                                            <p:txEl>
                                              <p:pRg st="6" end="6"/>
                                            </p:txEl>
                                          </p:spTgt>
                                        </p:tgtEl>
                                        <p:attrNameLst>
                                          <p:attrName>style.visibility</p:attrName>
                                        </p:attrNameLst>
                                      </p:cBhvr>
                                      <p:to>
                                        <p:strVal val="visible"/>
                                      </p:to>
                                    </p:set>
                                    <p:animEffect transition="in" filter="fade">
                                      <p:cBhvr>
                                        <p:cTn id="67" dur="500"/>
                                        <p:tgtEl>
                                          <p:spTgt spid="11">
                                            <p:txEl>
                                              <p:pRg st="6" end="6"/>
                                            </p:txEl>
                                          </p:spTgt>
                                        </p:tgtEl>
                                      </p:cBhvr>
                                    </p:animEffect>
                                  </p:childTnLst>
                                </p:cTn>
                              </p:par>
                              <p:par>
                                <p:cTn id="68" presetID="1" presetClass="entr" presetSubtype="0" fill="hold" nodeType="withEffect">
                                  <p:stCondLst>
                                    <p:cond delay="0"/>
                                  </p:stCondLst>
                                  <p:childTnLst>
                                    <p:set>
                                      <p:cBhvr>
                                        <p:cTn id="69" dur="1" fill="hold">
                                          <p:stCondLst>
                                            <p:cond delay="0"/>
                                          </p:stCondLst>
                                        </p:cTn>
                                        <p:tgtEl>
                                          <p:spTgt spid="29"/>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5"/>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1">
                                            <p:txEl>
                                              <p:pRg st="7" end="7"/>
                                            </p:txEl>
                                          </p:spTgt>
                                        </p:tgtEl>
                                        <p:attrNameLst>
                                          <p:attrName>style.visibility</p:attrName>
                                        </p:attrNameLst>
                                      </p:cBhvr>
                                      <p:to>
                                        <p:strVal val="visible"/>
                                      </p:to>
                                    </p:set>
                                    <p:animEffect transition="in" filter="fade">
                                      <p:cBhvr>
                                        <p:cTn id="76"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2" grpId="0" animBg="1"/>
      <p:bldP spid="13"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1924" y="2097289"/>
            <a:ext cx="5441105" cy="584775"/>
          </a:xfrm>
          <a:prstGeom prst="rect">
            <a:avLst/>
          </a:prstGeom>
          <a:noFill/>
        </p:spPr>
        <p:txBody>
          <a:bodyPr wrap="none" rtlCol="0">
            <a:spAutoFit/>
          </a:bodyPr>
          <a:lstStyle/>
          <a:p>
            <a:r>
              <a:rPr lang="en-US" sz="3200" dirty="0">
                <a:solidFill>
                  <a:srgbClr val="00B0F0"/>
                </a:solidFill>
                <a:latin typeface="Segoe UI Light" panose="020B0502040204020203" pitchFamily="34" charset="0"/>
                <a:cs typeface="Segoe UI Light" panose="020B0502040204020203" pitchFamily="34" charset="0"/>
              </a:rPr>
              <a:t>t</a:t>
            </a:r>
            <a:r>
              <a:rPr lang="en-US" sz="3200" dirty="0" smtClean="0">
                <a:solidFill>
                  <a:srgbClr val="00B0F0"/>
                </a:solidFill>
                <a:latin typeface="Segoe UI Light" panose="020B0502040204020203" pitchFamily="34" charset="0"/>
                <a:cs typeface="Segoe UI Light" panose="020B0502040204020203" pitchFamily="34" charset="0"/>
              </a:rPr>
              <a:t>he general process: your turn!</a:t>
            </a:r>
          </a:p>
        </p:txBody>
      </p:sp>
      <p:cxnSp>
        <p:nvCxnSpPr>
          <p:cNvPr id="7" name="Straight Connector 6"/>
          <p:cNvCxnSpPr/>
          <p:nvPr/>
        </p:nvCxnSpPr>
        <p:spPr>
          <a:xfrm>
            <a:off x="1101013" y="2761861"/>
            <a:ext cx="5542383" cy="0"/>
          </a:xfrm>
          <a:prstGeom prst="line">
            <a:avLst/>
          </a:prstGeom>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1408921" y="3023118"/>
            <a:ext cx="5539453"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You have a dataset</a:t>
            </a:r>
          </a:p>
          <a:p>
            <a:pPr marL="285750" indent="-285750">
              <a:buFont typeface="Arial" panose="020B0604020202020204" pitchFamily="34" charset="0"/>
              <a:buChar char="•"/>
            </a:pPr>
            <a:r>
              <a:rPr lang="en-US" dirty="0" smtClean="0"/>
              <a:t>Clean up your dataset </a:t>
            </a:r>
          </a:p>
          <a:p>
            <a:pPr marL="285750" indent="-285750">
              <a:buFont typeface="Arial" panose="020B0604020202020204" pitchFamily="34" charset="0"/>
              <a:buChar char="•"/>
            </a:pPr>
            <a:r>
              <a:rPr lang="en-US" dirty="0" smtClean="0"/>
              <a:t>Separate dataset into training data and test data</a:t>
            </a:r>
          </a:p>
          <a:p>
            <a:pPr marL="285750" indent="-285750">
              <a:buFont typeface="Arial" panose="020B0604020202020204" pitchFamily="34" charset="0"/>
              <a:buChar char="•"/>
            </a:pPr>
            <a:r>
              <a:rPr lang="en-US" dirty="0" smtClean="0"/>
              <a:t>Choose an algorithm</a:t>
            </a:r>
          </a:p>
          <a:p>
            <a:pPr marL="285750" indent="-285750">
              <a:buFont typeface="Arial" panose="020B0604020202020204" pitchFamily="34" charset="0"/>
              <a:buChar char="•"/>
            </a:pPr>
            <a:r>
              <a:rPr lang="en-US" dirty="0" smtClean="0"/>
              <a:t>Train your algorithm with the training data</a:t>
            </a:r>
          </a:p>
          <a:p>
            <a:pPr marL="285750" indent="-285750">
              <a:buFont typeface="Arial" panose="020B0604020202020204" pitchFamily="34" charset="0"/>
              <a:buChar char="•"/>
            </a:pPr>
            <a:r>
              <a:rPr lang="en-US" dirty="0" smtClean="0"/>
              <a:t>Test your algorithm on your test data</a:t>
            </a:r>
          </a:p>
          <a:p>
            <a:pPr marL="285750" indent="-285750">
              <a:buFont typeface="Arial" panose="020B0604020202020204" pitchFamily="34" charset="0"/>
              <a:buChar char="•"/>
            </a:pPr>
            <a:r>
              <a:rPr lang="en-US" dirty="0" smtClean="0"/>
              <a:t>Analyze results</a:t>
            </a:r>
          </a:p>
          <a:p>
            <a:pPr marL="285750" indent="-285750">
              <a:buFont typeface="Arial" panose="020B0604020202020204" pitchFamily="34" charset="0"/>
              <a:buChar char="•"/>
            </a:pPr>
            <a:r>
              <a:rPr lang="en-US" dirty="0" smtClean="0"/>
              <a:t>Wash rinse repeat</a:t>
            </a:r>
          </a:p>
        </p:txBody>
      </p:sp>
      <p:sp>
        <p:nvSpPr>
          <p:cNvPr id="4" name="Rounded Rectangle 3"/>
          <p:cNvSpPr/>
          <p:nvPr/>
        </p:nvSpPr>
        <p:spPr>
          <a:xfrm>
            <a:off x="9011927" y="838288"/>
            <a:ext cx="1205194" cy="534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Set</a:t>
            </a:r>
            <a:endParaRPr lang="en-US" dirty="0"/>
          </a:p>
        </p:txBody>
      </p:sp>
      <p:sp>
        <p:nvSpPr>
          <p:cNvPr id="8" name="Rounded Rectangle 7"/>
          <p:cNvSpPr/>
          <p:nvPr/>
        </p:nvSpPr>
        <p:spPr>
          <a:xfrm>
            <a:off x="9011926" y="1663417"/>
            <a:ext cx="1205195" cy="534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Clean Up</a:t>
            </a:r>
            <a:endParaRPr lang="en-US" dirty="0"/>
          </a:p>
        </p:txBody>
      </p:sp>
      <p:sp>
        <p:nvSpPr>
          <p:cNvPr id="9" name="Rounded Rectangle 8"/>
          <p:cNvSpPr/>
          <p:nvPr/>
        </p:nvSpPr>
        <p:spPr>
          <a:xfrm>
            <a:off x="9011925" y="2488546"/>
            <a:ext cx="1205195" cy="534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Split</a:t>
            </a:r>
            <a:endParaRPr lang="en-US" dirty="0"/>
          </a:p>
        </p:txBody>
      </p:sp>
      <p:sp>
        <p:nvSpPr>
          <p:cNvPr id="10" name="Rounded Rectangle 9"/>
          <p:cNvSpPr/>
          <p:nvPr/>
        </p:nvSpPr>
        <p:spPr>
          <a:xfrm>
            <a:off x="8238235" y="3546476"/>
            <a:ext cx="1205195" cy="534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Training Data Set</a:t>
            </a:r>
            <a:endParaRPr lang="en-US" dirty="0"/>
          </a:p>
        </p:txBody>
      </p:sp>
      <p:sp>
        <p:nvSpPr>
          <p:cNvPr id="12" name="Rounded Rectangle 11"/>
          <p:cNvSpPr/>
          <p:nvPr/>
        </p:nvSpPr>
        <p:spPr>
          <a:xfrm>
            <a:off x="9769269" y="3546480"/>
            <a:ext cx="1205195" cy="534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a:t>
            </a:r>
          </a:p>
          <a:p>
            <a:pPr algn="ctr"/>
            <a:r>
              <a:rPr lang="en-US" dirty="0" smtClean="0"/>
              <a:t>Data Set</a:t>
            </a:r>
            <a:endParaRPr lang="en-US" dirty="0"/>
          </a:p>
        </p:txBody>
      </p:sp>
      <p:sp>
        <p:nvSpPr>
          <p:cNvPr id="13" name="Rounded Rectangle 12"/>
          <p:cNvSpPr/>
          <p:nvPr/>
        </p:nvSpPr>
        <p:spPr>
          <a:xfrm>
            <a:off x="6985327" y="2705033"/>
            <a:ext cx="1205195" cy="534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Training Algorithm</a:t>
            </a:r>
            <a:endParaRPr lang="en-US" dirty="0"/>
          </a:p>
        </p:txBody>
      </p:sp>
      <p:sp>
        <p:nvSpPr>
          <p:cNvPr id="14" name="Rounded Rectangle 13"/>
          <p:cNvSpPr/>
          <p:nvPr/>
        </p:nvSpPr>
        <p:spPr>
          <a:xfrm>
            <a:off x="9011924" y="4616149"/>
            <a:ext cx="1205195" cy="534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Score</a:t>
            </a:r>
            <a:endParaRPr lang="en-US" dirty="0"/>
          </a:p>
        </p:txBody>
      </p:sp>
      <p:sp>
        <p:nvSpPr>
          <p:cNvPr id="15" name="Rounded Rectangle 14"/>
          <p:cNvSpPr/>
          <p:nvPr/>
        </p:nvSpPr>
        <p:spPr>
          <a:xfrm>
            <a:off x="9011923" y="5494451"/>
            <a:ext cx="1205195" cy="534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Evaluate</a:t>
            </a:r>
            <a:endParaRPr lang="en-US" dirty="0"/>
          </a:p>
        </p:txBody>
      </p:sp>
      <p:cxnSp>
        <p:nvCxnSpPr>
          <p:cNvPr id="17" name="Straight Arrow Connector 16"/>
          <p:cNvCxnSpPr>
            <a:stCxn id="4" idx="2"/>
            <a:endCxn id="8" idx="0"/>
          </p:cNvCxnSpPr>
          <p:nvPr/>
        </p:nvCxnSpPr>
        <p:spPr>
          <a:xfrm>
            <a:off x="9614524" y="1372860"/>
            <a:ext cx="0" cy="290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2"/>
            <a:endCxn id="9" idx="0"/>
          </p:cNvCxnSpPr>
          <p:nvPr/>
        </p:nvCxnSpPr>
        <p:spPr>
          <a:xfrm flipH="1">
            <a:off x="9614523" y="2197989"/>
            <a:ext cx="1" cy="290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2"/>
            <a:endCxn id="10" idx="0"/>
          </p:cNvCxnSpPr>
          <p:nvPr/>
        </p:nvCxnSpPr>
        <p:spPr>
          <a:xfrm flipH="1">
            <a:off x="8840833" y="3023118"/>
            <a:ext cx="773690" cy="523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2"/>
            <a:endCxn id="12" idx="0"/>
          </p:cNvCxnSpPr>
          <p:nvPr/>
        </p:nvCxnSpPr>
        <p:spPr>
          <a:xfrm>
            <a:off x="9614523" y="3023118"/>
            <a:ext cx="757344" cy="523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4" idx="0"/>
          </p:cNvCxnSpPr>
          <p:nvPr/>
        </p:nvCxnSpPr>
        <p:spPr>
          <a:xfrm flipH="1">
            <a:off x="9614522" y="4081052"/>
            <a:ext cx="757345" cy="535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2"/>
            <a:endCxn id="15" idx="0"/>
          </p:cNvCxnSpPr>
          <p:nvPr/>
        </p:nvCxnSpPr>
        <p:spPr>
          <a:xfrm flipH="1">
            <a:off x="9614521" y="5150721"/>
            <a:ext cx="1" cy="343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3" idx="2"/>
            <a:endCxn id="10" idx="1"/>
          </p:cNvCxnSpPr>
          <p:nvPr/>
        </p:nvCxnSpPr>
        <p:spPr>
          <a:xfrm rot="16200000" flipH="1">
            <a:off x="7626002" y="3201528"/>
            <a:ext cx="574157" cy="6503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8198" y="3346843"/>
            <a:ext cx="482012" cy="380338"/>
          </a:xfrm>
          <a:prstGeom prst="rect">
            <a:avLst/>
          </a:prstGeom>
        </p:spPr>
      </p:pic>
    </p:spTree>
    <p:extLst>
      <p:ext uri="{BB962C8B-B14F-4D97-AF65-F5344CB8AC3E}">
        <p14:creationId xmlns:p14="http://schemas.microsoft.com/office/powerpoint/2010/main" val="2019351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500"/>
                                        <p:tgtEl>
                                          <p:spTgt spid="11">
                                            <p:txEl>
                                              <p:pRg st="1" end="1"/>
                                            </p:txEl>
                                          </p:spTgt>
                                        </p:tgtEl>
                                      </p:cBhvr>
                                    </p:animEffec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Effect transition="in" filter="fade">
                                      <p:cBhvr>
                                        <p:cTn id="23" dur="500"/>
                                        <p:tgtEl>
                                          <p:spTgt spid="11">
                                            <p:txEl>
                                              <p:pRg st="2" end="2"/>
                                            </p:txEl>
                                          </p:spTgt>
                                        </p:tgtEl>
                                      </p:cBhvr>
                                    </p:animEffect>
                                  </p:childTnLst>
                                </p:cTn>
                              </p:par>
                              <p:par>
                                <p:cTn id="24" presetID="1"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xEl>
                                              <p:pRg st="3" end="3"/>
                                            </p:txEl>
                                          </p:spTgt>
                                        </p:tgtEl>
                                        <p:attrNameLst>
                                          <p:attrName>style.visibility</p:attrName>
                                        </p:attrNameLst>
                                      </p:cBhvr>
                                      <p:to>
                                        <p:strVal val="visible"/>
                                      </p:to>
                                    </p:set>
                                    <p:animEffect transition="in" filter="fade">
                                      <p:cBhvr>
                                        <p:cTn id="42" dur="500"/>
                                        <p:tgtEl>
                                          <p:spTgt spid="11">
                                            <p:txEl>
                                              <p:pRg st="3" end="3"/>
                                            </p:txEl>
                                          </p:spTgt>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1">
                                            <p:txEl>
                                              <p:pRg st="4" end="4"/>
                                            </p:txEl>
                                          </p:spTgt>
                                        </p:tgtEl>
                                        <p:attrNameLst>
                                          <p:attrName>style.visibility</p:attrName>
                                        </p:attrNameLst>
                                      </p:cBhvr>
                                      <p:to>
                                        <p:strVal val="visible"/>
                                      </p:to>
                                    </p:set>
                                    <p:animEffect transition="in" filter="fade">
                                      <p:cBhvr>
                                        <p:cTn id="49" dur="500"/>
                                        <p:tgtEl>
                                          <p:spTgt spid="11">
                                            <p:txEl>
                                              <p:pRg st="4" end="4"/>
                                            </p:txEl>
                                          </p:spTgt>
                                        </p:tgtEl>
                                      </p:cBhvr>
                                    </p:animEffect>
                                  </p:childTnLst>
                                </p:cTn>
                              </p:par>
                              <p:par>
                                <p:cTn id="50" presetID="1" presetClass="entr" presetSubtype="0" fill="hold" nodeType="withEffect">
                                  <p:stCondLst>
                                    <p:cond delay="0"/>
                                  </p:stCondLst>
                                  <p:childTnLst>
                                    <p:set>
                                      <p:cBhvr>
                                        <p:cTn id="51" dur="1" fill="hold">
                                          <p:stCondLst>
                                            <p:cond delay="0"/>
                                          </p:stCondLst>
                                        </p:cTn>
                                        <p:tgtEl>
                                          <p:spTgt spid="31"/>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3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1">
                                            <p:txEl>
                                              <p:pRg st="5" end="5"/>
                                            </p:txEl>
                                          </p:spTgt>
                                        </p:tgtEl>
                                        <p:attrNameLst>
                                          <p:attrName>style.visibility</p:attrName>
                                        </p:attrNameLst>
                                      </p:cBhvr>
                                      <p:to>
                                        <p:strVal val="visible"/>
                                      </p:to>
                                    </p:set>
                                    <p:animEffect transition="in" filter="fade">
                                      <p:cBhvr>
                                        <p:cTn id="58" dur="500"/>
                                        <p:tgtEl>
                                          <p:spTgt spid="11">
                                            <p:txEl>
                                              <p:pRg st="5" end="5"/>
                                            </p:txEl>
                                          </p:spTgt>
                                        </p:tgtEl>
                                      </p:cBhvr>
                                    </p:animEffect>
                                  </p:childTnLst>
                                </p:cTn>
                              </p:par>
                              <p:par>
                                <p:cTn id="59" presetID="1" presetClass="entr" presetSubtype="0"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1">
                                            <p:txEl>
                                              <p:pRg st="6" end="6"/>
                                            </p:txEl>
                                          </p:spTgt>
                                        </p:tgtEl>
                                        <p:attrNameLst>
                                          <p:attrName>style.visibility</p:attrName>
                                        </p:attrNameLst>
                                      </p:cBhvr>
                                      <p:to>
                                        <p:strVal val="visible"/>
                                      </p:to>
                                    </p:set>
                                    <p:animEffect transition="in" filter="fade">
                                      <p:cBhvr>
                                        <p:cTn id="67" dur="500"/>
                                        <p:tgtEl>
                                          <p:spTgt spid="11">
                                            <p:txEl>
                                              <p:pRg st="6" end="6"/>
                                            </p:txEl>
                                          </p:spTgt>
                                        </p:tgtEl>
                                      </p:cBhvr>
                                    </p:animEffect>
                                  </p:childTnLst>
                                </p:cTn>
                              </p:par>
                              <p:par>
                                <p:cTn id="68" presetID="1" presetClass="entr" presetSubtype="0" fill="hold" nodeType="withEffect">
                                  <p:stCondLst>
                                    <p:cond delay="0"/>
                                  </p:stCondLst>
                                  <p:childTnLst>
                                    <p:set>
                                      <p:cBhvr>
                                        <p:cTn id="69" dur="1" fill="hold">
                                          <p:stCondLst>
                                            <p:cond delay="0"/>
                                          </p:stCondLst>
                                        </p:cTn>
                                        <p:tgtEl>
                                          <p:spTgt spid="29"/>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5"/>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1">
                                            <p:txEl>
                                              <p:pRg st="7" end="7"/>
                                            </p:txEl>
                                          </p:spTgt>
                                        </p:tgtEl>
                                        <p:attrNameLst>
                                          <p:attrName>style.visibility</p:attrName>
                                        </p:attrNameLst>
                                      </p:cBhvr>
                                      <p:to>
                                        <p:strVal val="visible"/>
                                      </p:to>
                                    </p:set>
                                    <p:animEffect transition="in" filter="fade">
                                      <p:cBhvr>
                                        <p:cTn id="76"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2" grpId="0" animBg="1"/>
      <p:bldP spid="13" grpId="0" animBg="1"/>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Tree>
    <p:extLst>
      <p:ext uri="{BB962C8B-B14F-4D97-AF65-F5344CB8AC3E}">
        <p14:creationId xmlns:p14="http://schemas.microsoft.com/office/powerpoint/2010/main" val="233398229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16923" y="1928197"/>
            <a:ext cx="2327973" cy="1015663"/>
          </a:xfrm>
          <a:prstGeom prst="rect">
            <a:avLst/>
          </a:prstGeom>
          <a:noFill/>
        </p:spPr>
        <p:txBody>
          <a:bodyPr wrap="square" rtlCol="0">
            <a:spAutoFit/>
          </a:bodyPr>
          <a:lstStyle/>
          <a:p>
            <a:r>
              <a:rPr lang="en-US" sz="6000" dirty="0" smtClean="0"/>
              <a:t>Who</a:t>
            </a:r>
            <a:endParaRPr lang="en-US" sz="6000" dirty="0"/>
          </a:p>
        </p:txBody>
      </p:sp>
      <p:sp>
        <p:nvSpPr>
          <p:cNvPr id="5" name="TextBox 4"/>
          <p:cNvSpPr txBox="1"/>
          <p:nvPr/>
        </p:nvSpPr>
        <p:spPr>
          <a:xfrm>
            <a:off x="3316922" y="3486809"/>
            <a:ext cx="2327973" cy="1015663"/>
          </a:xfrm>
          <a:prstGeom prst="rect">
            <a:avLst/>
          </a:prstGeom>
          <a:noFill/>
        </p:spPr>
        <p:txBody>
          <a:bodyPr wrap="square" rtlCol="0">
            <a:spAutoFit/>
          </a:bodyPr>
          <a:lstStyle/>
          <a:p>
            <a:r>
              <a:rPr lang="en-US" sz="6000" dirty="0"/>
              <a:t>What</a:t>
            </a:r>
          </a:p>
        </p:txBody>
      </p:sp>
      <p:sp>
        <p:nvSpPr>
          <p:cNvPr id="6" name="TextBox 5"/>
          <p:cNvSpPr txBox="1"/>
          <p:nvPr/>
        </p:nvSpPr>
        <p:spPr>
          <a:xfrm>
            <a:off x="5191030" y="4220571"/>
            <a:ext cx="2327973" cy="1015663"/>
          </a:xfrm>
          <a:prstGeom prst="rect">
            <a:avLst/>
          </a:prstGeom>
          <a:noFill/>
        </p:spPr>
        <p:txBody>
          <a:bodyPr wrap="square" rtlCol="0">
            <a:spAutoFit/>
          </a:bodyPr>
          <a:lstStyle/>
          <a:p>
            <a:r>
              <a:rPr lang="en-US" sz="6000" dirty="0"/>
              <a:t>Why</a:t>
            </a:r>
          </a:p>
        </p:txBody>
      </p:sp>
      <p:sp>
        <p:nvSpPr>
          <p:cNvPr id="7" name="TextBox 6"/>
          <p:cNvSpPr txBox="1"/>
          <p:nvPr/>
        </p:nvSpPr>
        <p:spPr>
          <a:xfrm>
            <a:off x="5623517" y="2485048"/>
            <a:ext cx="2327973" cy="1015663"/>
          </a:xfrm>
          <a:prstGeom prst="rect">
            <a:avLst/>
          </a:prstGeom>
          <a:noFill/>
        </p:spPr>
        <p:txBody>
          <a:bodyPr wrap="square" rtlCol="0">
            <a:spAutoFit/>
          </a:bodyPr>
          <a:lstStyle/>
          <a:p>
            <a:r>
              <a:rPr lang="en-US" sz="6000" dirty="0"/>
              <a:t>When</a:t>
            </a:r>
          </a:p>
        </p:txBody>
      </p:sp>
      <p:sp>
        <p:nvSpPr>
          <p:cNvPr id="8" name="TextBox 7"/>
          <p:cNvSpPr txBox="1"/>
          <p:nvPr/>
        </p:nvSpPr>
        <p:spPr>
          <a:xfrm>
            <a:off x="7402890" y="3486809"/>
            <a:ext cx="2327973" cy="1015663"/>
          </a:xfrm>
          <a:prstGeom prst="rect">
            <a:avLst/>
          </a:prstGeom>
          <a:noFill/>
        </p:spPr>
        <p:txBody>
          <a:bodyPr wrap="square" rtlCol="0">
            <a:spAutoFit/>
          </a:bodyPr>
          <a:lstStyle/>
          <a:p>
            <a:r>
              <a:rPr lang="en-US" sz="6000" dirty="0"/>
              <a:t>Where</a:t>
            </a:r>
          </a:p>
        </p:txBody>
      </p:sp>
    </p:spTree>
    <p:extLst>
      <p:ext uri="{BB962C8B-B14F-4D97-AF65-F5344CB8AC3E}">
        <p14:creationId xmlns:p14="http://schemas.microsoft.com/office/powerpoint/2010/main" val="1472552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750" y="1906151"/>
            <a:ext cx="6619234" cy="3894573"/>
          </a:xfrm>
          <a:prstGeom prst="rect">
            <a:avLst/>
          </a:prstGeom>
        </p:spPr>
      </p:pic>
    </p:spTree>
    <p:extLst>
      <p:ext uri="{BB962C8B-B14F-4D97-AF65-F5344CB8AC3E}">
        <p14:creationId xmlns:p14="http://schemas.microsoft.com/office/powerpoint/2010/main" val="2210157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Would you have survived the Titanic?	</a:t>
            </a:r>
            <a:endParaRPr lang="en-US" dirty="0"/>
          </a:p>
        </p:txBody>
      </p:sp>
      <p:graphicFrame>
        <p:nvGraphicFramePr>
          <p:cNvPr id="3" name="Table 2"/>
          <p:cNvGraphicFramePr>
            <a:graphicFrameLocks noGrp="1"/>
          </p:cNvGraphicFramePr>
          <p:nvPr>
            <p:extLst/>
          </p:nvPr>
        </p:nvGraphicFramePr>
        <p:xfrm>
          <a:off x="1383607" y="2074641"/>
          <a:ext cx="8128001" cy="1112520"/>
        </p:xfrm>
        <a:graphic>
          <a:graphicData uri="http://schemas.openxmlformats.org/drawingml/2006/table">
            <a:tbl>
              <a:tblPr firstRow="1" bandRow="1">
                <a:tableStyleId>{3B4B98B0-60AC-42C2-AFA5-B58CD77FA1E5}</a:tableStyleId>
              </a:tblPr>
              <a:tblGrid>
                <a:gridCol w="1161143">
                  <a:extLst>
                    <a:ext uri="{9D8B030D-6E8A-4147-A177-3AD203B41FA5}">
                      <a16:colId xmlns:a16="http://schemas.microsoft.com/office/drawing/2014/main" val="20000"/>
                    </a:ext>
                  </a:extLst>
                </a:gridCol>
                <a:gridCol w="1161143">
                  <a:extLst>
                    <a:ext uri="{9D8B030D-6E8A-4147-A177-3AD203B41FA5}">
                      <a16:colId xmlns:a16="http://schemas.microsoft.com/office/drawing/2014/main" val="20001"/>
                    </a:ext>
                  </a:extLst>
                </a:gridCol>
                <a:gridCol w="1161143">
                  <a:extLst>
                    <a:ext uri="{9D8B030D-6E8A-4147-A177-3AD203B41FA5}">
                      <a16:colId xmlns:a16="http://schemas.microsoft.com/office/drawing/2014/main" val="20002"/>
                    </a:ext>
                  </a:extLst>
                </a:gridCol>
                <a:gridCol w="1161143">
                  <a:extLst>
                    <a:ext uri="{9D8B030D-6E8A-4147-A177-3AD203B41FA5}">
                      <a16:colId xmlns:a16="http://schemas.microsoft.com/office/drawing/2014/main" val="20003"/>
                    </a:ext>
                  </a:extLst>
                </a:gridCol>
                <a:gridCol w="1161143">
                  <a:extLst>
                    <a:ext uri="{9D8B030D-6E8A-4147-A177-3AD203B41FA5}">
                      <a16:colId xmlns:a16="http://schemas.microsoft.com/office/drawing/2014/main" val="20004"/>
                    </a:ext>
                  </a:extLst>
                </a:gridCol>
                <a:gridCol w="1161143">
                  <a:extLst>
                    <a:ext uri="{9D8B030D-6E8A-4147-A177-3AD203B41FA5}">
                      <a16:colId xmlns:a16="http://schemas.microsoft.com/office/drawing/2014/main" val="20005"/>
                    </a:ext>
                  </a:extLst>
                </a:gridCol>
                <a:gridCol w="1161143">
                  <a:extLst>
                    <a:ext uri="{9D8B030D-6E8A-4147-A177-3AD203B41FA5}">
                      <a16:colId xmlns:a16="http://schemas.microsoft.com/office/drawing/2014/main" val="20006"/>
                    </a:ext>
                  </a:extLst>
                </a:gridCol>
              </a:tblGrid>
              <a:tr h="370840">
                <a:tc>
                  <a:txBody>
                    <a:bodyPr/>
                    <a:lstStyle/>
                    <a:p>
                      <a:r>
                        <a:rPr lang="en-US" dirty="0" smtClean="0"/>
                        <a:t>Class</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Ticket #</a:t>
                      </a:r>
                      <a:endParaRPr lang="en-US" dirty="0"/>
                    </a:p>
                  </a:txBody>
                  <a:tcPr/>
                </a:tc>
                <a:tc>
                  <a:txBody>
                    <a:bodyPr/>
                    <a:lstStyle/>
                    <a:p>
                      <a:r>
                        <a:rPr lang="en-US" dirty="0" smtClean="0"/>
                        <a:t>Fare</a:t>
                      </a:r>
                      <a:endParaRPr lang="en-US" dirty="0"/>
                    </a:p>
                  </a:txBody>
                  <a:tcPr/>
                </a:tc>
                <a:tc>
                  <a:txBody>
                    <a:bodyPr/>
                    <a:lstStyle/>
                    <a:p>
                      <a:r>
                        <a:rPr lang="en-US" dirty="0" smtClean="0"/>
                        <a:t>Cabin #</a:t>
                      </a:r>
                      <a:endParaRPr lang="en-US" dirty="0"/>
                    </a:p>
                  </a:txBody>
                  <a:tcPr/>
                </a:tc>
                <a:tc>
                  <a:txBody>
                    <a:bodyPr/>
                    <a:lstStyle/>
                    <a:p>
                      <a:r>
                        <a:rPr lang="en-US" dirty="0" smtClean="0"/>
                        <a:t>Survived</a:t>
                      </a:r>
                      <a:endParaRPr lang="en-US" dirty="0"/>
                    </a:p>
                  </a:txBody>
                  <a:tcPr/>
                </a:tc>
                <a:extLst>
                  <a:ext uri="{0D108BD9-81ED-4DB2-BD59-A6C34878D82A}">
                    <a16:rowId xmlns:a16="http://schemas.microsoft.com/office/drawing/2014/main" val="10000"/>
                  </a:ext>
                </a:extLst>
              </a:tr>
              <a:tr h="370840">
                <a:tc>
                  <a:txBody>
                    <a:bodyPr/>
                    <a:lstStyle/>
                    <a:p>
                      <a:r>
                        <a:rPr lang="en-US" dirty="0" smtClean="0"/>
                        <a:t>First</a:t>
                      </a:r>
                      <a:endParaRPr lang="en-US" dirty="0"/>
                    </a:p>
                  </a:txBody>
                  <a:tcPr/>
                </a:tc>
                <a:tc>
                  <a:txBody>
                    <a:bodyPr/>
                    <a:lstStyle/>
                    <a:p>
                      <a:r>
                        <a:rPr lang="en-US" dirty="0" smtClean="0"/>
                        <a:t>Carl A</a:t>
                      </a:r>
                      <a:endParaRPr lang="en-US" dirty="0"/>
                    </a:p>
                  </a:txBody>
                  <a:tcPr/>
                </a:tc>
                <a:tc>
                  <a:txBody>
                    <a:bodyPr/>
                    <a:lstStyle/>
                    <a:p>
                      <a:r>
                        <a:rPr lang="en-US" dirty="0" smtClean="0"/>
                        <a:t>25</a:t>
                      </a:r>
                      <a:endParaRPr lang="en-US" dirty="0"/>
                    </a:p>
                  </a:txBody>
                  <a:tcPr/>
                </a:tc>
                <a:tc>
                  <a:txBody>
                    <a:bodyPr/>
                    <a:lstStyle/>
                    <a:p>
                      <a:r>
                        <a:rPr lang="en-US" dirty="0" smtClean="0"/>
                        <a:t>1</a:t>
                      </a:r>
                      <a:endParaRPr lang="en-US" dirty="0"/>
                    </a:p>
                  </a:txBody>
                  <a:tcPr/>
                </a:tc>
                <a:tc>
                  <a:txBody>
                    <a:bodyPr/>
                    <a:lstStyle/>
                    <a:p>
                      <a:r>
                        <a:rPr lang="en-US" dirty="0" smtClean="0"/>
                        <a:t>A</a:t>
                      </a:r>
                      <a:endParaRPr lang="en-US" dirty="0"/>
                    </a:p>
                  </a:txBody>
                  <a:tcPr/>
                </a:tc>
                <a:tc>
                  <a:txBody>
                    <a:bodyPr/>
                    <a:lstStyle/>
                    <a:p>
                      <a:r>
                        <a:rPr lang="en-US" dirty="0" smtClean="0"/>
                        <a:t>123</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10001"/>
                  </a:ext>
                </a:extLst>
              </a:tr>
              <a:tr h="370840">
                <a:tc>
                  <a:txBody>
                    <a:bodyPr/>
                    <a:lstStyle/>
                    <a:p>
                      <a:r>
                        <a:rPr lang="en-US" dirty="0" smtClean="0"/>
                        <a:t>Main</a:t>
                      </a:r>
                      <a:endParaRPr lang="en-US" dirty="0"/>
                    </a:p>
                  </a:txBody>
                  <a:tcPr/>
                </a:tc>
                <a:tc>
                  <a:txBody>
                    <a:bodyPr/>
                    <a:lstStyle/>
                    <a:p>
                      <a:r>
                        <a:rPr lang="en-US" dirty="0" smtClean="0"/>
                        <a:t>Steven</a:t>
                      </a:r>
                      <a:r>
                        <a:rPr lang="en-US" baseline="0" dirty="0" smtClean="0"/>
                        <a:t> S</a:t>
                      </a:r>
                      <a:endParaRPr lang="en-US" dirty="0"/>
                    </a:p>
                  </a:txBody>
                  <a:tcPr/>
                </a:tc>
                <a:tc>
                  <a:txBody>
                    <a:bodyPr/>
                    <a:lstStyle/>
                    <a:p>
                      <a:r>
                        <a:rPr lang="en-US" dirty="0" smtClean="0"/>
                        <a:t>55</a:t>
                      </a:r>
                      <a:endParaRPr lang="en-US" dirty="0"/>
                    </a:p>
                  </a:txBody>
                  <a:tcPr/>
                </a:tc>
                <a:tc>
                  <a:txBody>
                    <a:bodyPr/>
                    <a:lstStyle/>
                    <a:p>
                      <a:r>
                        <a:rPr lang="en-US" dirty="0" smtClean="0"/>
                        <a:t>2</a:t>
                      </a:r>
                      <a:endParaRPr lang="en-US" dirty="0"/>
                    </a:p>
                  </a:txBody>
                  <a:tcPr/>
                </a:tc>
                <a:tc>
                  <a:txBody>
                    <a:bodyPr/>
                    <a:lstStyle/>
                    <a:p>
                      <a:r>
                        <a:rPr lang="en-US" dirty="0" smtClean="0"/>
                        <a:t>C</a:t>
                      </a:r>
                      <a:endParaRPr lang="en-US" dirty="0"/>
                    </a:p>
                  </a:txBody>
                  <a:tcPr/>
                </a:tc>
                <a:tc>
                  <a:txBody>
                    <a:bodyPr/>
                    <a:lstStyle/>
                    <a:p>
                      <a:r>
                        <a:rPr lang="en-US" dirty="0" smtClean="0"/>
                        <a:t>324</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0002"/>
                  </a:ext>
                </a:extLst>
              </a:tr>
            </a:tbl>
          </a:graphicData>
        </a:graphic>
      </p:graphicFrame>
      <p:sp>
        <p:nvSpPr>
          <p:cNvPr id="4" name="Right Arrow 3"/>
          <p:cNvSpPr/>
          <p:nvPr/>
        </p:nvSpPr>
        <p:spPr>
          <a:xfrm rot="16200000">
            <a:off x="1197032" y="3494295"/>
            <a:ext cx="1246909" cy="931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16200000">
            <a:off x="2416227" y="3494291"/>
            <a:ext cx="1246909" cy="931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6200000">
            <a:off x="3650673" y="3494291"/>
            <a:ext cx="1246909" cy="931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16200000">
            <a:off x="4790209" y="3494291"/>
            <a:ext cx="1246909" cy="931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16200000">
            <a:off x="5929746" y="3494293"/>
            <a:ext cx="1246909" cy="931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6200000">
            <a:off x="7035340" y="3494292"/>
            <a:ext cx="1246909" cy="931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6200000">
            <a:off x="8224057" y="3494290"/>
            <a:ext cx="1246909" cy="931025"/>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rot="17684856">
            <a:off x="848938" y="5115050"/>
            <a:ext cx="1483680" cy="369332"/>
          </a:xfrm>
          <a:prstGeom prst="rect">
            <a:avLst/>
          </a:prstGeom>
          <a:noFill/>
        </p:spPr>
        <p:txBody>
          <a:bodyPr wrap="square" rtlCol="0">
            <a:spAutoFit/>
          </a:bodyPr>
          <a:lstStyle/>
          <a:p>
            <a:r>
              <a:rPr lang="en-US" dirty="0" smtClean="0">
                <a:solidFill>
                  <a:schemeClr val="accent1"/>
                </a:solidFill>
              </a:rPr>
              <a:t>???????????</a:t>
            </a:r>
            <a:endParaRPr lang="en-US" dirty="0">
              <a:solidFill>
                <a:schemeClr val="accent1"/>
              </a:solidFill>
            </a:endParaRPr>
          </a:p>
        </p:txBody>
      </p:sp>
      <p:sp>
        <p:nvSpPr>
          <p:cNvPr id="12" name="TextBox 11"/>
          <p:cNvSpPr txBox="1"/>
          <p:nvPr/>
        </p:nvSpPr>
        <p:spPr>
          <a:xfrm>
            <a:off x="8381999" y="4799260"/>
            <a:ext cx="1928552" cy="369332"/>
          </a:xfrm>
          <a:prstGeom prst="rect">
            <a:avLst/>
          </a:prstGeom>
          <a:noFill/>
        </p:spPr>
        <p:txBody>
          <a:bodyPr wrap="square" rtlCol="0">
            <a:spAutoFit/>
          </a:bodyPr>
          <a:lstStyle/>
          <a:p>
            <a:r>
              <a:rPr lang="en-US" dirty="0" smtClean="0">
                <a:solidFill>
                  <a:srgbClr val="FF0000"/>
                </a:solidFill>
              </a:rPr>
              <a:t>??????????</a:t>
            </a:r>
            <a:endParaRPr lang="en-US" dirty="0">
              <a:solidFill>
                <a:srgbClr val="FF0000"/>
              </a:solidFill>
            </a:endParaRPr>
          </a:p>
        </p:txBody>
      </p:sp>
      <p:sp>
        <p:nvSpPr>
          <p:cNvPr id="13" name="TextBox 12"/>
          <p:cNvSpPr txBox="1"/>
          <p:nvPr/>
        </p:nvSpPr>
        <p:spPr>
          <a:xfrm rot="17684856">
            <a:off x="2633603" y="4997570"/>
            <a:ext cx="527021" cy="523220"/>
          </a:xfrm>
          <a:prstGeom prst="rect">
            <a:avLst/>
          </a:prstGeom>
          <a:noFill/>
        </p:spPr>
        <p:txBody>
          <a:bodyPr wrap="square" rtlCol="0">
            <a:spAutoFit/>
          </a:bodyPr>
          <a:lstStyle/>
          <a:p>
            <a:r>
              <a:rPr lang="en-US" sz="2800" dirty="0" smtClean="0">
                <a:solidFill>
                  <a:schemeClr val="accent1"/>
                </a:solidFill>
              </a:rPr>
              <a:t>…</a:t>
            </a:r>
            <a:endParaRPr lang="en-US" sz="2800" dirty="0">
              <a:solidFill>
                <a:schemeClr val="accent1"/>
              </a:solidFill>
            </a:endParaRPr>
          </a:p>
        </p:txBody>
      </p:sp>
      <p:sp>
        <p:nvSpPr>
          <p:cNvPr id="18" name="Left Brace 17"/>
          <p:cNvSpPr/>
          <p:nvPr/>
        </p:nvSpPr>
        <p:spPr>
          <a:xfrm rot="16200000">
            <a:off x="4312273" y="2412095"/>
            <a:ext cx="548243" cy="71993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rot="17684856">
            <a:off x="3877740" y="4997569"/>
            <a:ext cx="527021" cy="523220"/>
          </a:xfrm>
          <a:prstGeom prst="rect">
            <a:avLst/>
          </a:prstGeom>
          <a:noFill/>
        </p:spPr>
        <p:txBody>
          <a:bodyPr wrap="square" rtlCol="0">
            <a:spAutoFit/>
          </a:bodyPr>
          <a:lstStyle/>
          <a:p>
            <a:r>
              <a:rPr lang="en-US" sz="2800" dirty="0" smtClean="0">
                <a:solidFill>
                  <a:schemeClr val="accent1"/>
                </a:solidFill>
              </a:rPr>
              <a:t>…</a:t>
            </a:r>
            <a:endParaRPr lang="en-US" sz="2800" dirty="0">
              <a:solidFill>
                <a:schemeClr val="accent1"/>
              </a:solidFill>
            </a:endParaRPr>
          </a:p>
        </p:txBody>
      </p:sp>
      <p:sp>
        <p:nvSpPr>
          <p:cNvPr id="20" name="TextBox 19"/>
          <p:cNvSpPr txBox="1"/>
          <p:nvPr/>
        </p:nvSpPr>
        <p:spPr>
          <a:xfrm rot="17684856">
            <a:off x="4926921" y="5038105"/>
            <a:ext cx="527021" cy="523220"/>
          </a:xfrm>
          <a:prstGeom prst="rect">
            <a:avLst/>
          </a:prstGeom>
          <a:noFill/>
        </p:spPr>
        <p:txBody>
          <a:bodyPr wrap="square" rtlCol="0">
            <a:spAutoFit/>
          </a:bodyPr>
          <a:lstStyle/>
          <a:p>
            <a:r>
              <a:rPr lang="en-US" sz="2800" dirty="0" smtClean="0">
                <a:solidFill>
                  <a:schemeClr val="accent1"/>
                </a:solidFill>
              </a:rPr>
              <a:t>…</a:t>
            </a:r>
            <a:endParaRPr lang="en-US" sz="2800" dirty="0">
              <a:solidFill>
                <a:schemeClr val="accent1"/>
              </a:solidFill>
            </a:endParaRPr>
          </a:p>
        </p:txBody>
      </p:sp>
      <p:sp>
        <p:nvSpPr>
          <p:cNvPr id="21" name="TextBox 20"/>
          <p:cNvSpPr txBox="1"/>
          <p:nvPr/>
        </p:nvSpPr>
        <p:spPr>
          <a:xfrm rot="17684856">
            <a:off x="6171058" y="5038106"/>
            <a:ext cx="527021" cy="523220"/>
          </a:xfrm>
          <a:prstGeom prst="rect">
            <a:avLst/>
          </a:prstGeom>
          <a:noFill/>
        </p:spPr>
        <p:txBody>
          <a:bodyPr wrap="square" rtlCol="0">
            <a:spAutoFit/>
          </a:bodyPr>
          <a:lstStyle/>
          <a:p>
            <a:r>
              <a:rPr lang="en-US" sz="2800" dirty="0" smtClean="0">
                <a:solidFill>
                  <a:schemeClr val="accent1"/>
                </a:solidFill>
              </a:rPr>
              <a:t>…</a:t>
            </a:r>
            <a:endParaRPr lang="en-US" sz="2800" dirty="0">
              <a:solidFill>
                <a:schemeClr val="accent1"/>
              </a:solidFill>
            </a:endParaRPr>
          </a:p>
        </p:txBody>
      </p:sp>
      <p:sp>
        <p:nvSpPr>
          <p:cNvPr id="22" name="TextBox 21"/>
          <p:cNvSpPr txBox="1"/>
          <p:nvPr/>
        </p:nvSpPr>
        <p:spPr>
          <a:xfrm rot="17684856">
            <a:off x="7318720" y="4995716"/>
            <a:ext cx="527021" cy="523220"/>
          </a:xfrm>
          <a:prstGeom prst="rect">
            <a:avLst/>
          </a:prstGeom>
          <a:noFill/>
        </p:spPr>
        <p:txBody>
          <a:bodyPr wrap="square" rtlCol="0">
            <a:spAutoFit/>
          </a:bodyPr>
          <a:lstStyle/>
          <a:p>
            <a:r>
              <a:rPr lang="en-US" sz="2800" dirty="0" smtClean="0">
                <a:solidFill>
                  <a:schemeClr val="accent1"/>
                </a:solidFill>
              </a:rPr>
              <a:t>…</a:t>
            </a:r>
            <a:endParaRPr lang="en-US" sz="2800" dirty="0">
              <a:solidFill>
                <a:schemeClr val="accent1"/>
              </a:solidFill>
            </a:endParaRPr>
          </a:p>
        </p:txBody>
      </p:sp>
      <p:sp>
        <p:nvSpPr>
          <p:cNvPr id="23" name="TextBox 22"/>
          <p:cNvSpPr txBox="1"/>
          <p:nvPr/>
        </p:nvSpPr>
        <p:spPr>
          <a:xfrm>
            <a:off x="3793355" y="6249114"/>
            <a:ext cx="5211864" cy="646331"/>
          </a:xfrm>
          <a:prstGeom prst="rect">
            <a:avLst/>
          </a:prstGeom>
          <a:noFill/>
        </p:spPr>
        <p:txBody>
          <a:bodyPr wrap="square" rtlCol="0">
            <a:spAutoFit/>
          </a:bodyPr>
          <a:lstStyle/>
          <a:p>
            <a:r>
              <a:rPr lang="en-US" sz="3600" dirty="0" smtClean="0">
                <a:solidFill>
                  <a:schemeClr val="accent1"/>
                </a:solidFill>
              </a:rPr>
              <a:t>?????????????</a:t>
            </a:r>
            <a:endParaRPr lang="en-US" dirty="0">
              <a:solidFill>
                <a:schemeClr val="accent1"/>
              </a:solidFill>
            </a:endParaRPr>
          </a:p>
        </p:txBody>
      </p:sp>
    </p:spTree>
    <p:extLst>
      <p:ext uri="{BB962C8B-B14F-4D97-AF65-F5344CB8AC3E}">
        <p14:creationId xmlns:p14="http://schemas.microsoft.com/office/powerpoint/2010/main" val="3889346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85818" y="1715387"/>
            <a:ext cx="2806199" cy="4975808"/>
          </a:xfrm>
          <a:prstGeom prst="rect">
            <a:avLst/>
          </a:prstGeom>
          <a:solidFill>
            <a:schemeClr val="accent2">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Rectangle 9"/>
          <p:cNvSpPr/>
          <p:nvPr/>
        </p:nvSpPr>
        <p:spPr bwMode="auto">
          <a:xfrm>
            <a:off x="3269569" y="1715387"/>
            <a:ext cx="2806199" cy="4975808"/>
          </a:xfrm>
          <a:prstGeom prst="rect">
            <a:avLst/>
          </a:prstGeom>
          <a:solidFill>
            <a:schemeClr val="accent2">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1" name="Rectangle 10"/>
          <p:cNvSpPr/>
          <p:nvPr/>
        </p:nvSpPr>
        <p:spPr bwMode="auto">
          <a:xfrm>
            <a:off x="6253321" y="1715387"/>
            <a:ext cx="2806199" cy="4975808"/>
          </a:xfrm>
          <a:prstGeom prst="rect">
            <a:avLst/>
          </a:prstGeom>
          <a:solidFill>
            <a:schemeClr val="accent2">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2" name="Rectangle 11"/>
          <p:cNvSpPr/>
          <p:nvPr/>
        </p:nvSpPr>
        <p:spPr bwMode="auto">
          <a:xfrm>
            <a:off x="9237073" y="1715387"/>
            <a:ext cx="2806199" cy="4975808"/>
          </a:xfrm>
          <a:prstGeom prst="rect">
            <a:avLst/>
          </a:prstGeom>
          <a:solidFill>
            <a:schemeClr val="accent2">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lstStyle/>
          <a:p>
            <a:r>
              <a:rPr lang="en-US" dirty="0" smtClean="0"/>
              <a:t>Common Classes of Problems</a:t>
            </a:r>
            <a:endParaRPr lang="en-US" dirty="0"/>
          </a:p>
        </p:txBody>
      </p:sp>
      <p:pic>
        <p:nvPicPr>
          <p:cNvPr id="2050" name="Picture 2" descr="http://openclassroom.stanford.edu/MainFolder/courses/MachineLearning/exercises/ex8materials/ex8b_10.png"/>
          <p:cNvPicPr>
            <a:picLocks noChangeAspect="1" noChangeArrowheads="1"/>
          </p:cNvPicPr>
          <p:nvPr/>
        </p:nvPicPr>
        <p:blipFill rotWithShape="1">
          <a:blip r:embed="rId3">
            <a:extLst>
              <a:ext uri="{28A0092B-C50C-407E-A947-70E740481C1C}">
                <a14:useLocalDpi xmlns:a14="http://schemas.microsoft.com/office/drawing/2010/main" val="0"/>
              </a:ext>
            </a:extLst>
          </a:blip>
          <a:srcRect l="6223" t="5432" r="6950" b="3565"/>
          <a:stretch/>
        </p:blipFill>
        <p:spPr bwMode="auto">
          <a:xfrm>
            <a:off x="358345" y="4040488"/>
            <a:ext cx="2661144" cy="24558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docs.oracle.com/cd/B28359_01/datamine.111/b28129/img/scatter_plot_nonlinear.gif"/>
          <p:cNvPicPr>
            <a:picLocks noChangeAspect="1" noChangeArrowheads="1"/>
          </p:cNvPicPr>
          <p:nvPr/>
        </p:nvPicPr>
        <p:blipFill rotWithShape="1">
          <a:blip r:embed="rId4">
            <a:extLst>
              <a:ext uri="{28A0092B-C50C-407E-A947-70E740481C1C}">
                <a14:useLocalDpi xmlns:a14="http://schemas.microsoft.com/office/drawing/2010/main" val="0"/>
              </a:ext>
            </a:extLst>
          </a:blip>
          <a:srcRect l="11327" b="7942"/>
          <a:stretch/>
        </p:blipFill>
        <p:spPr bwMode="auto">
          <a:xfrm>
            <a:off x="3457864" y="4070132"/>
            <a:ext cx="2429607" cy="24261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pectrum.ieee.org/img/RecommendNEWf1-1348253703748.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2643" y="4070132"/>
            <a:ext cx="1867552" cy="24261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02126" y="1802289"/>
            <a:ext cx="2221748" cy="669826"/>
          </a:xfrm>
          <a:prstGeom prst="rect">
            <a:avLst/>
          </a:prstGeom>
          <a:noFill/>
        </p:spPr>
        <p:txBody>
          <a:bodyPr wrap="none" lIns="179285" tIns="143428" rIns="179285" bIns="143428" rtlCol="0">
            <a:spAutoFit/>
          </a:bodyPr>
          <a:lstStyle/>
          <a:p>
            <a:pPr>
              <a:lnSpc>
                <a:spcPct val="90000"/>
              </a:lnSpc>
            </a:pPr>
            <a:r>
              <a:rPr lang="en-US" sz="2745" dirty="0">
                <a:solidFill>
                  <a:schemeClr val="bg1"/>
                </a:solidFill>
              </a:rPr>
              <a:t>Classification</a:t>
            </a:r>
          </a:p>
        </p:txBody>
      </p:sp>
      <p:sp>
        <p:nvSpPr>
          <p:cNvPr id="14" name="TextBox 13"/>
          <p:cNvSpPr txBox="1"/>
          <p:nvPr/>
        </p:nvSpPr>
        <p:spPr>
          <a:xfrm>
            <a:off x="3650256" y="1802289"/>
            <a:ext cx="1906149" cy="669826"/>
          </a:xfrm>
          <a:prstGeom prst="rect">
            <a:avLst/>
          </a:prstGeom>
          <a:noFill/>
        </p:spPr>
        <p:txBody>
          <a:bodyPr wrap="none" lIns="179285" tIns="143428" rIns="179285" bIns="143428" rtlCol="0">
            <a:spAutoFit/>
          </a:bodyPr>
          <a:lstStyle/>
          <a:p>
            <a:pPr>
              <a:lnSpc>
                <a:spcPct val="90000"/>
              </a:lnSpc>
            </a:pPr>
            <a:r>
              <a:rPr lang="en-US" sz="2745" dirty="0">
                <a:solidFill>
                  <a:schemeClr val="bg1"/>
                </a:solidFill>
              </a:rPr>
              <a:t>Regression</a:t>
            </a:r>
          </a:p>
        </p:txBody>
      </p:sp>
      <p:sp>
        <p:nvSpPr>
          <p:cNvPr id="15" name="TextBox 14"/>
          <p:cNvSpPr txBox="1"/>
          <p:nvPr/>
        </p:nvSpPr>
        <p:spPr>
          <a:xfrm>
            <a:off x="6271668" y="1802289"/>
            <a:ext cx="2587874" cy="669826"/>
          </a:xfrm>
          <a:prstGeom prst="rect">
            <a:avLst/>
          </a:prstGeom>
          <a:noFill/>
        </p:spPr>
        <p:txBody>
          <a:bodyPr wrap="none" lIns="179285" tIns="143428" rIns="179285" bIns="143428" rtlCol="0">
            <a:spAutoFit/>
          </a:bodyPr>
          <a:lstStyle/>
          <a:p>
            <a:pPr>
              <a:lnSpc>
                <a:spcPct val="90000"/>
              </a:lnSpc>
            </a:pPr>
            <a:r>
              <a:rPr lang="en-US" sz="2745" dirty="0">
                <a:solidFill>
                  <a:schemeClr val="bg1"/>
                </a:solidFill>
              </a:rPr>
              <a:t>Recommenders</a:t>
            </a:r>
          </a:p>
        </p:txBody>
      </p:sp>
      <p:sp>
        <p:nvSpPr>
          <p:cNvPr id="16" name="TextBox 15"/>
          <p:cNvSpPr txBox="1"/>
          <p:nvPr/>
        </p:nvSpPr>
        <p:spPr>
          <a:xfrm>
            <a:off x="9707775" y="1802289"/>
            <a:ext cx="1790604" cy="669826"/>
          </a:xfrm>
          <a:prstGeom prst="rect">
            <a:avLst/>
          </a:prstGeom>
          <a:noFill/>
        </p:spPr>
        <p:txBody>
          <a:bodyPr wrap="none" lIns="179285" tIns="143428" rIns="179285" bIns="143428" rtlCol="0">
            <a:spAutoFit/>
          </a:bodyPr>
          <a:lstStyle/>
          <a:p>
            <a:pPr>
              <a:lnSpc>
                <a:spcPct val="90000"/>
              </a:lnSpc>
            </a:pPr>
            <a:r>
              <a:rPr lang="en-US" sz="2745" dirty="0" smtClean="0">
                <a:solidFill>
                  <a:schemeClr val="bg1"/>
                </a:solidFill>
              </a:rPr>
              <a:t>Clustering</a:t>
            </a:r>
            <a:endParaRPr lang="en-US" sz="2745" dirty="0">
              <a:solidFill>
                <a:schemeClr val="bg1"/>
              </a:solidFill>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18135" y="4040488"/>
            <a:ext cx="2281452" cy="2455830"/>
          </a:xfrm>
          <a:prstGeom prst="rect">
            <a:avLst/>
          </a:prstGeom>
        </p:spPr>
      </p:pic>
    </p:spTree>
    <p:extLst>
      <p:ext uri="{BB962C8B-B14F-4D97-AF65-F5344CB8AC3E}">
        <p14:creationId xmlns:p14="http://schemas.microsoft.com/office/powerpoint/2010/main" val="2243231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35200"/>
            <a:ext cx="9144000" cy="2387600"/>
          </a:xfrm>
        </p:spPr>
        <p:txBody>
          <a:bodyPr/>
          <a:lstStyle/>
          <a:p>
            <a:r>
              <a:rPr lang="en-US" dirty="0" smtClean="0">
                <a:solidFill>
                  <a:srgbClr val="00B0F0"/>
                </a:solidFill>
                <a:latin typeface="Segoe UI Light" panose="020B0502040204020203" pitchFamily="34" charset="0"/>
                <a:cs typeface="Segoe UI Light" panose="020B0502040204020203" pitchFamily="34" charset="0"/>
              </a:rPr>
              <a:t>the fastest possible intro to machine learning</a:t>
            </a:r>
            <a:endParaRPr lang="en-US" dirty="0">
              <a:solidFill>
                <a:srgbClr val="00B0F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414110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82956" y="2890391"/>
            <a:ext cx="8426089" cy="1077218"/>
          </a:xfrm>
          <a:prstGeom prst="rect">
            <a:avLst/>
          </a:prstGeom>
          <a:noFill/>
        </p:spPr>
        <p:txBody>
          <a:bodyPr wrap="none" rtlCol="0">
            <a:spAutoFit/>
          </a:bodyPr>
          <a:lstStyle/>
          <a:p>
            <a:pPr algn="ctr"/>
            <a:r>
              <a:rPr lang="en-US" sz="3200" dirty="0" smtClean="0">
                <a:solidFill>
                  <a:srgbClr val="00B0F0"/>
                </a:solidFill>
                <a:latin typeface="Segoe UI Light" panose="020B0502040204020203" pitchFamily="34" charset="0"/>
                <a:cs typeface="Segoe UI Light" panose="020B0502040204020203" pitchFamily="34" charset="0"/>
              </a:rPr>
              <a:t>Machine Learning develops and uses algorithms</a:t>
            </a:r>
          </a:p>
          <a:p>
            <a:pPr algn="ctr"/>
            <a:r>
              <a:rPr lang="en-US" sz="3200" dirty="0" smtClean="0">
                <a:solidFill>
                  <a:srgbClr val="00B0F0"/>
                </a:solidFill>
                <a:latin typeface="Segoe UI Light" panose="020B0502040204020203" pitchFamily="34" charset="0"/>
                <a:cs typeface="Segoe UI Light" panose="020B0502040204020203" pitchFamily="34" charset="0"/>
              </a:rPr>
              <a:t>to make predictions from data</a:t>
            </a:r>
            <a:endParaRPr lang="en-US" sz="3200" dirty="0">
              <a:solidFill>
                <a:srgbClr val="00B0F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05153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Box 9"/>
          <p:cNvSpPr txBox="1"/>
          <p:nvPr/>
        </p:nvSpPr>
        <p:spPr>
          <a:xfrm>
            <a:off x="1882956" y="2890391"/>
            <a:ext cx="8426089" cy="1077218"/>
          </a:xfrm>
          <a:prstGeom prst="rect">
            <a:avLst/>
          </a:prstGeom>
          <a:noFill/>
        </p:spPr>
        <p:txBody>
          <a:bodyPr wrap="none" rtlCol="0">
            <a:spAutoFit/>
          </a:bodyPr>
          <a:lstStyle/>
          <a:p>
            <a:pPr algn="ctr"/>
            <a:r>
              <a:rPr lang="en-US" sz="3200" dirty="0" smtClean="0">
                <a:solidFill>
                  <a:schemeClr val="bg1">
                    <a:lumMod val="75000"/>
                  </a:schemeClr>
                </a:solidFill>
                <a:latin typeface="Segoe UI Light" panose="020B0502040204020203" pitchFamily="34" charset="0"/>
                <a:cs typeface="Segoe UI Light" panose="020B0502040204020203" pitchFamily="34" charset="0"/>
              </a:rPr>
              <a:t>Machine Learning develops and uses </a:t>
            </a:r>
            <a:r>
              <a:rPr lang="en-US" sz="3200" dirty="0" smtClean="0">
                <a:solidFill>
                  <a:srgbClr val="00B0F0"/>
                </a:solidFill>
                <a:latin typeface="Segoe UI Light" panose="020B0502040204020203" pitchFamily="34" charset="0"/>
                <a:cs typeface="Segoe UI Light" panose="020B0502040204020203" pitchFamily="34" charset="0"/>
              </a:rPr>
              <a:t>algorithms</a:t>
            </a:r>
          </a:p>
          <a:p>
            <a:pPr algn="ctr"/>
            <a:r>
              <a:rPr lang="en-US" sz="3200" dirty="0" smtClean="0">
                <a:solidFill>
                  <a:schemeClr val="bg1">
                    <a:lumMod val="75000"/>
                  </a:schemeClr>
                </a:solidFill>
                <a:latin typeface="Segoe UI Light" panose="020B0502040204020203" pitchFamily="34" charset="0"/>
                <a:cs typeface="Segoe UI Light" panose="020B0502040204020203" pitchFamily="34" charset="0"/>
              </a:rPr>
              <a:t>to make </a:t>
            </a:r>
            <a:r>
              <a:rPr lang="en-US" sz="3200" dirty="0" smtClean="0">
                <a:solidFill>
                  <a:srgbClr val="00B0F0"/>
                </a:solidFill>
                <a:latin typeface="Segoe UI Light" panose="020B0502040204020203" pitchFamily="34" charset="0"/>
                <a:cs typeface="Segoe UI Light" panose="020B0502040204020203" pitchFamily="34" charset="0"/>
              </a:rPr>
              <a:t>predictions </a:t>
            </a:r>
            <a:r>
              <a:rPr lang="en-US" sz="3200" dirty="0" smtClean="0">
                <a:solidFill>
                  <a:schemeClr val="bg1">
                    <a:lumMod val="75000"/>
                  </a:schemeClr>
                </a:solidFill>
                <a:latin typeface="Segoe UI Light" panose="020B0502040204020203" pitchFamily="34" charset="0"/>
                <a:cs typeface="Segoe UI Light" panose="020B0502040204020203" pitchFamily="34" charset="0"/>
              </a:rPr>
              <a:t>from</a:t>
            </a:r>
            <a:r>
              <a:rPr lang="en-US" sz="3200" dirty="0" smtClean="0">
                <a:solidFill>
                  <a:srgbClr val="00B0F0"/>
                </a:solidFill>
                <a:latin typeface="Segoe UI Light" panose="020B0502040204020203" pitchFamily="34" charset="0"/>
                <a:cs typeface="Segoe UI Light" panose="020B0502040204020203" pitchFamily="34" charset="0"/>
              </a:rPr>
              <a:t> data</a:t>
            </a:r>
            <a:endParaRPr lang="en-US" sz="3200" dirty="0">
              <a:solidFill>
                <a:srgbClr val="00B0F0"/>
              </a:solidFill>
              <a:latin typeface="Segoe UI Light" panose="020B0502040204020203" pitchFamily="34" charset="0"/>
              <a:cs typeface="Segoe UI Light" panose="020B0502040204020203" pitchFamily="34" charset="0"/>
            </a:endParaRPr>
          </a:p>
        </p:txBody>
      </p:sp>
      <p:sp>
        <p:nvSpPr>
          <p:cNvPr id="3" name="TextBox 2"/>
          <p:cNvSpPr txBox="1"/>
          <p:nvPr/>
        </p:nvSpPr>
        <p:spPr>
          <a:xfrm>
            <a:off x="8299132" y="2888930"/>
            <a:ext cx="1991251" cy="584775"/>
          </a:xfrm>
          <a:prstGeom prst="rect">
            <a:avLst/>
          </a:prstGeom>
          <a:noFill/>
        </p:spPr>
        <p:txBody>
          <a:bodyPr wrap="none" rtlCol="0">
            <a:spAutoFit/>
          </a:bodyPr>
          <a:lstStyle/>
          <a:p>
            <a:r>
              <a:rPr lang="en-US" sz="3200" dirty="0" smtClean="0">
                <a:solidFill>
                  <a:srgbClr val="00B0F0"/>
                </a:solidFill>
                <a:latin typeface="Segoe UI Light" panose="020B0502040204020203" pitchFamily="34" charset="0"/>
                <a:cs typeface="Segoe UI Light" panose="020B0502040204020203" pitchFamily="34" charset="0"/>
              </a:rPr>
              <a:t>algorithms</a:t>
            </a:r>
          </a:p>
        </p:txBody>
      </p:sp>
      <p:sp>
        <p:nvSpPr>
          <p:cNvPr id="5" name="TextBox 4"/>
          <p:cNvSpPr txBox="1"/>
          <p:nvPr/>
        </p:nvSpPr>
        <p:spPr>
          <a:xfrm>
            <a:off x="4930782" y="3391741"/>
            <a:ext cx="2061590" cy="584775"/>
          </a:xfrm>
          <a:prstGeom prst="rect">
            <a:avLst/>
          </a:prstGeom>
          <a:noFill/>
        </p:spPr>
        <p:txBody>
          <a:bodyPr wrap="none" rtlCol="0">
            <a:spAutoFit/>
          </a:bodyPr>
          <a:lstStyle/>
          <a:p>
            <a:r>
              <a:rPr lang="en-US" sz="3200" dirty="0" smtClean="0">
                <a:solidFill>
                  <a:srgbClr val="00B0F0"/>
                </a:solidFill>
                <a:latin typeface="Segoe UI Light" panose="020B0502040204020203" pitchFamily="34" charset="0"/>
                <a:cs typeface="Segoe UI Light" panose="020B0502040204020203" pitchFamily="34" charset="0"/>
              </a:rPr>
              <a:t>predictions</a:t>
            </a:r>
            <a:endParaRPr lang="en-US" sz="3200" dirty="0"/>
          </a:p>
        </p:txBody>
      </p:sp>
      <p:sp>
        <p:nvSpPr>
          <p:cNvPr id="6" name="TextBox 5"/>
          <p:cNvSpPr txBox="1"/>
          <p:nvPr/>
        </p:nvSpPr>
        <p:spPr>
          <a:xfrm>
            <a:off x="7818357" y="3382410"/>
            <a:ext cx="942887" cy="584775"/>
          </a:xfrm>
          <a:prstGeom prst="rect">
            <a:avLst/>
          </a:prstGeom>
          <a:noFill/>
        </p:spPr>
        <p:txBody>
          <a:bodyPr wrap="none" rtlCol="0">
            <a:spAutoFit/>
          </a:bodyPr>
          <a:lstStyle/>
          <a:p>
            <a:r>
              <a:rPr lang="en-US" sz="3200" dirty="0" smtClean="0">
                <a:solidFill>
                  <a:srgbClr val="00B0F0"/>
                </a:solidFill>
                <a:latin typeface="Segoe UI Light" panose="020B0502040204020203" pitchFamily="34" charset="0"/>
                <a:cs typeface="Segoe UI Light" panose="020B0502040204020203" pitchFamily="34" charset="0"/>
              </a:rPr>
              <a:t>data</a:t>
            </a:r>
          </a:p>
        </p:txBody>
      </p:sp>
      <p:sp>
        <p:nvSpPr>
          <p:cNvPr id="11" name="TextBox 10"/>
          <p:cNvSpPr txBox="1"/>
          <p:nvPr/>
        </p:nvSpPr>
        <p:spPr>
          <a:xfrm>
            <a:off x="1011924" y="2097289"/>
            <a:ext cx="1991251" cy="584775"/>
          </a:xfrm>
          <a:prstGeom prst="rect">
            <a:avLst/>
          </a:prstGeom>
          <a:noFill/>
        </p:spPr>
        <p:txBody>
          <a:bodyPr wrap="none" rtlCol="0">
            <a:spAutoFit/>
          </a:bodyPr>
          <a:lstStyle/>
          <a:p>
            <a:r>
              <a:rPr lang="en-US" sz="3200" dirty="0" smtClean="0">
                <a:solidFill>
                  <a:srgbClr val="00B0F0"/>
                </a:solidFill>
                <a:latin typeface="Segoe UI Light" panose="020B0502040204020203" pitchFamily="34" charset="0"/>
                <a:cs typeface="Segoe UI Light" panose="020B0502040204020203" pitchFamily="34" charset="0"/>
              </a:rPr>
              <a:t>algorithms</a:t>
            </a:r>
          </a:p>
        </p:txBody>
      </p:sp>
      <p:sp>
        <p:nvSpPr>
          <p:cNvPr id="12" name="TextBox 11"/>
          <p:cNvSpPr txBox="1"/>
          <p:nvPr/>
        </p:nvSpPr>
        <p:spPr>
          <a:xfrm>
            <a:off x="1011924" y="3217937"/>
            <a:ext cx="2061590" cy="584775"/>
          </a:xfrm>
          <a:prstGeom prst="rect">
            <a:avLst/>
          </a:prstGeom>
          <a:noFill/>
        </p:spPr>
        <p:txBody>
          <a:bodyPr wrap="none" rtlCol="0">
            <a:spAutoFit/>
          </a:bodyPr>
          <a:lstStyle/>
          <a:p>
            <a:r>
              <a:rPr lang="en-US" sz="3200" dirty="0" smtClean="0">
                <a:solidFill>
                  <a:srgbClr val="00B0F0"/>
                </a:solidFill>
                <a:latin typeface="Segoe UI Light" panose="020B0502040204020203" pitchFamily="34" charset="0"/>
                <a:cs typeface="Segoe UI Light" panose="020B0502040204020203" pitchFamily="34" charset="0"/>
              </a:rPr>
              <a:t>predictions</a:t>
            </a:r>
            <a:endParaRPr lang="en-US" sz="3200" dirty="0"/>
          </a:p>
        </p:txBody>
      </p:sp>
      <p:sp>
        <p:nvSpPr>
          <p:cNvPr id="13" name="TextBox 12"/>
          <p:cNvSpPr txBox="1"/>
          <p:nvPr/>
        </p:nvSpPr>
        <p:spPr>
          <a:xfrm>
            <a:off x="1011924" y="4338585"/>
            <a:ext cx="942887" cy="584775"/>
          </a:xfrm>
          <a:prstGeom prst="rect">
            <a:avLst/>
          </a:prstGeom>
          <a:noFill/>
        </p:spPr>
        <p:txBody>
          <a:bodyPr wrap="none" rtlCol="0">
            <a:spAutoFit/>
          </a:bodyPr>
          <a:lstStyle/>
          <a:p>
            <a:r>
              <a:rPr lang="en-US" sz="3200" dirty="0" smtClean="0">
                <a:solidFill>
                  <a:srgbClr val="00B0F0"/>
                </a:solidFill>
                <a:latin typeface="Segoe UI Light" panose="020B0502040204020203" pitchFamily="34" charset="0"/>
                <a:cs typeface="Segoe UI Light" panose="020B0502040204020203" pitchFamily="34" charset="0"/>
              </a:rPr>
              <a:t>data</a:t>
            </a:r>
          </a:p>
        </p:txBody>
      </p:sp>
    </p:spTree>
    <p:extLst>
      <p:ext uri="{BB962C8B-B14F-4D97-AF65-F5344CB8AC3E}">
        <p14:creationId xmlns:p14="http://schemas.microsoft.com/office/powerpoint/2010/main" val="1783870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29167E-6 1.48148E-6 L -0.32213 -0.02431 " pathEditMode="relative" rAng="0" ptsTypes="AA">
                                      <p:cBhvr>
                                        <p:cTn id="6" dur="2000" fill="hold"/>
                                        <p:tgtEl>
                                          <p:spTgt spid="5"/>
                                        </p:tgtEl>
                                        <p:attrNameLst>
                                          <p:attrName>ppt_x</p:attrName>
                                          <p:attrName>ppt_y</p:attrName>
                                        </p:attrNameLst>
                                      </p:cBhvr>
                                      <p:rCtr x="-16107" y="-1227"/>
                                    </p:animMotion>
                                  </p:childTnLst>
                                </p:cTn>
                              </p:par>
                              <p:par>
                                <p:cTn id="7" presetID="42" presetClass="path" presetSubtype="0" accel="50000" decel="50000" fill="hold" grpId="0" nodeType="withEffect">
                                  <p:stCondLst>
                                    <p:cond delay="0"/>
                                  </p:stCondLst>
                                  <p:childTnLst>
                                    <p:animMotion origin="layout" path="M 2.08333E-6 3.7037E-7 L -0.55899 0.14028 " pathEditMode="relative" rAng="0" ptsTypes="AA">
                                      <p:cBhvr>
                                        <p:cTn id="8" dur="2000" fill="hold"/>
                                        <p:tgtEl>
                                          <p:spTgt spid="6"/>
                                        </p:tgtEl>
                                        <p:attrNameLst>
                                          <p:attrName>ppt_x</p:attrName>
                                          <p:attrName>ppt_y</p:attrName>
                                        </p:attrNameLst>
                                      </p:cBhvr>
                                      <p:rCtr x="-27956" y="7014"/>
                                    </p:animMotion>
                                  </p:childTnLst>
                                </p:cTn>
                              </p:par>
                              <p:par>
                                <p:cTn id="9" presetID="42" presetClass="path" presetSubtype="0" accel="50000" decel="50000" fill="hold" grpId="0" nodeType="withEffect">
                                  <p:stCondLst>
                                    <p:cond delay="0"/>
                                  </p:stCondLst>
                                  <p:childTnLst>
                                    <p:animMotion origin="layout" path="M 2.08333E-7 1.11111E-6 L -0.59857 -0.11551 " pathEditMode="relative" rAng="0" ptsTypes="AA">
                                      <p:cBhvr>
                                        <p:cTn id="10" dur="2000" fill="hold"/>
                                        <p:tgtEl>
                                          <p:spTgt spid="3"/>
                                        </p:tgtEl>
                                        <p:attrNameLst>
                                          <p:attrName>ppt_x</p:attrName>
                                          <p:attrName>ppt_y</p:attrName>
                                        </p:attrNameLst>
                                      </p:cBhvr>
                                      <p:rCtr x="-29935" y="-57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835</Words>
  <Application>Microsoft Office PowerPoint</Application>
  <PresentationFormat>Widescreen</PresentationFormat>
  <Paragraphs>233</Paragraphs>
  <Slides>19</Slides>
  <Notes>10</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Segoe UI</vt:lpstr>
      <vt:lpstr>Segoe UI Light</vt:lpstr>
      <vt:lpstr>Office Theme</vt:lpstr>
      <vt:lpstr>So you want to be a data scientist?(Day 2)</vt:lpstr>
      <vt:lpstr>Recap</vt:lpstr>
      <vt:lpstr>PowerPoint Presentation</vt:lpstr>
      <vt:lpstr>PowerPoint Presentation</vt:lpstr>
      <vt:lpstr>Would you have survived the Titanic? </vt:lpstr>
      <vt:lpstr>Common Classes of Problems</vt:lpstr>
      <vt:lpstr>the fastest possible intro to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 you want to be a data scientist?(Day 2)</dc:title>
  <dc:creator/>
  <cp:lastModifiedBy>Lauren Tran</cp:lastModifiedBy>
  <cp:revision>10</cp:revision>
  <dcterms:created xsi:type="dcterms:W3CDTF">2012-07-27T01:16:44Z</dcterms:created>
  <dcterms:modified xsi:type="dcterms:W3CDTF">2015-10-21T17:14:41Z</dcterms:modified>
</cp:coreProperties>
</file>