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83" r:id="rId4"/>
    <p:sldId id="262" r:id="rId5"/>
    <p:sldId id="257" r:id="rId6"/>
    <p:sldId id="284" r:id="rId7"/>
    <p:sldId id="258" r:id="rId8"/>
    <p:sldId id="259" r:id="rId9"/>
    <p:sldId id="26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76" d="100"/>
          <a:sy n="76" d="100"/>
        </p:scale>
        <p:origin x="28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3BC194B-0BE2-4F47-B974-42C31422351F}" type="slidenum">
              <a:rPr lang="en-US" smtClean="0"/>
              <a:t>‹#›</a:t>
            </a:fld>
            <a:endParaRPr lang="en-US"/>
          </a:p>
        </p:txBody>
      </p:sp>
    </p:spTree>
    <p:extLst>
      <p:ext uri="{BB962C8B-B14F-4D97-AF65-F5344CB8AC3E}">
        <p14:creationId xmlns:p14="http://schemas.microsoft.com/office/powerpoint/2010/main" val="189495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B3D23-13DA-4B97-A7EA-F955989ED8E1}"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340430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108683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753767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2080713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54B3D23-13DA-4B97-A7EA-F955989ED8E1}"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4012686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54B3D23-13DA-4B97-A7EA-F955989ED8E1}"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340892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3502082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80704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123093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B3D23-13DA-4B97-A7EA-F955989ED8E1}" type="datetimeFigureOut">
              <a:rPr lang="en-US" smtClean="0"/>
              <a:t>3/31/2016</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101323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4B3D23-13DA-4B97-A7EA-F955989ED8E1}"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339712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4B3D23-13DA-4B97-A7EA-F955989ED8E1}"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88704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4B3D23-13DA-4B97-A7EA-F955989ED8E1}"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408594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B3D23-13DA-4B97-A7EA-F955989ED8E1}"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386794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B3D23-13DA-4B97-A7EA-F955989ED8E1}"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11930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B3D23-13DA-4B97-A7EA-F955989ED8E1}"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C194B-0BE2-4F47-B974-42C31422351F}" type="slidenum">
              <a:rPr lang="en-US" smtClean="0"/>
              <a:t>‹#›</a:t>
            </a:fld>
            <a:endParaRPr lang="en-US"/>
          </a:p>
        </p:txBody>
      </p:sp>
    </p:spTree>
    <p:extLst>
      <p:ext uri="{BB962C8B-B14F-4D97-AF65-F5344CB8AC3E}">
        <p14:creationId xmlns:p14="http://schemas.microsoft.com/office/powerpoint/2010/main" val="174512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54B3D23-13DA-4B97-A7EA-F955989ED8E1}" type="datetimeFigureOut">
              <a:rPr lang="en-US" smtClean="0"/>
              <a:t>3/31/2016</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BC194B-0BE2-4F47-B974-42C31422351F}" type="slidenum">
              <a:rPr lang="en-US" smtClean="0"/>
              <a:t>‹#›</a:t>
            </a:fld>
            <a:endParaRPr lang="en-US"/>
          </a:p>
        </p:txBody>
      </p:sp>
    </p:spTree>
    <p:extLst>
      <p:ext uri="{BB962C8B-B14F-4D97-AF65-F5344CB8AC3E}">
        <p14:creationId xmlns:p14="http://schemas.microsoft.com/office/powerpoint/2010/main" val="12848765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sciclub.github.io/jeff/ball.zi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8107" y="3514005"/>
            <a:ext cx="8825658" cy="2677648"/>
          </a:xfrm>
        </p:spPr>
        <p:txBody>
          <a:bodyPr/>
          <a:lstStyle/>
          <a:p>
            <a:r>
              <a:rPr lang="en-US" b="1" dirty="0" smtClean="0"/>
              <a:t>Unity Intro!</a:t>
            </a:r>
            <a:br>
              <a:rPr lang="en-US" b="1" dirty="0" smtClean="0"/>
            </a:br>
            <a:r>
              <a:rPr lang="en-US" sz="2400" b="1" dirty="0" smtClean="0">
                <a:solidFill>
                  <a:schemeClr val="tx2">
                    <a:lumMod val="40000"/>
                    <a:lumOff val="60000"/>
                  </a:schemeClr>
                </a:solidFill>
              </a:rPr>
              <a:t>To follow along and do this yourself you will need Unity Installed and working.  (I’ll be using 5.2.4)</a:t>
            </a:r>
            <a:br>
              <a:rPr lang="en-US" sz="2400" b="1" dirty="0" smtClean="0">
                <a:solidFill>
                  <a:schemeClr val="tx2">
                    <a:lumMod val="40000"/>
                    <a:lumOff val="60000"/>
                  </a:schemeClr>
                </a:solidFill>
              </a:rPr>
            </a:br>
            <a:r>
              <a:rPr lang="en-US" sz="2400" b="1" dirty="0" smtClean="0">
                <a:solidFill>
                  <a:schemeClr val="tx2">
                    <a:lumMod val="40000"/>
                    <a:lumOff val="60000"/>
                  </a:schemeClr>
                </a:solidFill>
              </a:rPr>
              <a:t/>
            </a:r>
            <a:br>
              <a:rPr lang="en-US" sz="2400" b="1" dirty="0" smtClean="0">
                <a:solidFill>
                  <a:schemeClr val="tx2">
                    <a:lumMod val="40000"/>
                    <a:lumOff val="60000"/>
                  </a:schemeClr>
                </a:solidFill>
              </a:rPr>
            </a:br>
            <a:r>
              <a:rPr lang="en-US" sz="2400" b="1" dirty="0" smtClean="0">
                <a:solidFill>
                  <a:schemeClr val="tx2">
                    <a:lumMod val="40000"/>
                    <a:lumOff val="60000"/>
                  </a:schemeClr>
                </a:solidFill>
              </a:rPr>
              <a:t>Some assets we will use: (nothing fancy)</a:t>
            </a:r>
            <a:r>
              <a:rPr lang="en-US" sz="2400" b="1" dirty="0">
                <a:solidFill>
                  <a:schemeClr val="tx2">
                    <a:lumMod val="40000"/>
                    <a:lumOff val="60000"/>
                  </a:schemeClr>
                </a:solidFill>
              </a:rPr>
              <a:t/>
            </a:r>
            <a:br>
              <a:rPr lang="en-US" sz="2400" b="1" dirty="0">
                <a:solidFill>
                  <a:schemeClr val="tx2">
                    <a:lumMod val="40000"/>
                    <a:lumOff val="60000"/>
                  </a:schemeClr>
                </a:solidFill>
              </a:rPr>
            </a:br>
            <a:r>
              <a:rPr lang="en-US" sz="2400" b="1" dirty="0">
                <a:solidFill>
                  <a:schemeClr val="tx2">
                    <a:lumMod val="40000"/>
                    <a:lumOff val="60000"/>
                  </a:schemeClr>
                </a:solidFill>
              </a:rPr>
              <a:t>http://csciclub.github.io/jeff/presentation%20assets.zip</a:t>
            </a:r>
            <a:r>
              <a:rPr lang="en-US" sz="2400" b="1" dirty="0" smtClean="0">
                <a:solidFill>
                  <a:schemeClr val="tx2">
                    <a:lumMod val="40000"/>
                    <a:lumOff val="60000"/>
                  </a:schemeClr>
                </a:solidFill>
              </a:rPr>
              <a:t/>
            </a:r>
            <a:br>
              <a:rPr lang="en-US" sz="2400" b="1" dirty="0" smtClean="0">
                <a:solidFill>
                  <a:schemeClr val="tx2">
                    <a:lumMod val="40000"/>
                    <a:lumOff val="60000"/>
                  </a:schemeClr>
                </a:solidFill>
              </a:rPr>
            </a:br>
            <a:r>
              <a:rPr lang="en-US" sz="2400" b="1" dirty="0" smtClean="0">
                <a:solidFill>
                  <a:schemeClr val="tx2">
                    <a:lumMod val="40000"/>
                    <a:lumOff val="60000"/>
                  </a:schemeClr>
                </a:solidFill>
              </a:rPr>
              <a:t/>
            </a:r>
            <a:br>
              <a:rPr lang="en-US" sz="2400" b="1" dirty="0" smtClean="0">
                <a:solidFill>
                  <a:schemeClr val="tx2">
                    <a:lumMod val="40000"/>
                    <a:lumOff val="60000"/>
                  </a:schemeClr>
                </a:solidFill>
              </a:rPr>
            </a:br>
            <a:r>
              <a:rPr lang="en-US" sz="2400" b="1" dirty="0" smtClean="0">
                <a:solidFill>
                  <a:schemeClr val="tx2">
                    <a:lumMod val="40000"/>
                    <a:lumOff val="60000"/>
                  </a:schemeClr>
                </a:solidFill>
              </a:rPr>
              <a:t>Everything we will do can be found at</a:t>
            </a:r>
            <a:r>
              <a:rPr lang="en-US" sz="2400" b="1" dirty="0">
                <a:solidFill>
                  <a:schemeClr val="tx2">
                    <a:lumMod val="40000"/>
                    <a:lumOff val="60000"/>
                  </a:schemeClr>
                </a:solidFill>
              </a:rPr>
              <a:t>: </a:t>
            </a:r>
            <a:br>
              <a:rPr lang="en-US" sz="2400" b="1" dirty="0">
                <a:solidFill>
                  <a:schemeClr val="tx2">
                    <a:lumMod val="40000"/>
                    <a:lumOff val="60000"/>
                  </a:schemeClr>
                </a:solidFill>
              </a:rPr>
            </a:br>
            <a:r>
              <a:rPr lang="en-US" sz="2400" b="1" dirty="0">
                <a:solidFill>
                  <a:schemeClr val="tx2">
                    <a:lumMod val="40000"/>
                    <a:lumOff val="60000"/>
                  </a:schemeClr>
                </a:solidFill>
                <a:hlinkClick r:id="rId2"/>
              </a:rPr>
              <a:t>http://</a:t>
            </a:r>
            <a:r>
              <a:rPr lang="en-US" sz="2400" b="1" dirty="0" smtClean="0">
                <a:solidFill>
                  <a:schemeClr val="tx2">
                    <a:lumMod val="40000"/>
                    <a:lumOff val="60000"/>
                  </a:schemeClr>
                </a:solidFill>
                <a:hlinkClick r:id="rId2"/>
              </a:rPr>
              <a:t>csciclub.github.io/jeff/ball.zip</a:t>
            </a:r>
            <a:r>
              <a:rPr lang="en-US" sz="2400" b="1" dirty="0">
                <a:solidFill>
                  <a:schemeClr val="tx2">
                    <a:lumMod val="40000"/>
                    <a:lumOff val="60000"/>
                  </a:schemeClr>
                </a:solidFill>
              </a:rPr>
              <a:t/>
            </a:r>
            <a:br>
              <a:rPr lang="en-US" sz="2400" b="1" dirty="0">
                <a:solidFill>
                  <a:schemeClr val="tx2">
                    <a:lumMod val="40000"/>
                    <a:lumOff val="60000"/>
                  </a:schemeClr>
                </a:solidFill>
              </a:rPr>
            </a:br>
            <a:r>
              <a:rPr lang="en-US" sz="2400" b="1" dirty="0">
                <a:solidFill>
                  <a:schemeClr val="tx2">
                    <a:lumMod val="40000"/>
                    <a:lumOff val="60000"/>
                  </a:schemeClr>
                </a:solidFill>
              </a:rPr>
              <a:t>http://</a:t>
            </a:r>
            <a:r>
              <a:rPr lang="en-US" sz="2400" b="1" dirty="0" smtClean="0">
                <a:solidFill>
                  <a:schemeClr val="tx2">
                    <a:lumMod val="40000"/>
                    <a:lumOff val="60000"/>
                  </a:schemeClr>
                </a:solidFill>
              </a:rPr>
              <a:t>csciclub.github.io/jeff/badmonty.zip</a:t>
            </a:r>
            <a:br>
              <a:rPr lang="en-US" sz="2400" b="1" dirty="0" smtClean="0">
                <a:solidFill>
                  <a:schemeClr val="tx2">
                    <a:lumMod val="40000"/>
                    <a:lumOff val="60000"/>
                  </a:schemeClr>
                </a:solidFill>
              </a:rPr>
            </a:br>
            <a:r>
              <a:rPr lang="en-US" sz="2400" b="1" dirty="0" smtClean="0">
                <a:solidFill>
                  <a:schemeClr val="tx2">
                    <a:lumMod val="40000"/>
                    <a:lumOff val="60000"/>
                  </a:schemeClr>
                </a:solidFill>
              </a:rPr>
              <a:t>(5.2.4 projects made on windows 10)</a:t>
            </a:r>
            <a:r>
              <a:rPr lang="en-US" sz="2400" b="1" dirty="0">
                <a:solidFill>
                  <a:schemeClr val="tx2">
                    <a:lumMod val="40000"/>
                    <a:lumOff val="60000"/>
                  </a:schemeClr>
                </a:solidFill>
              </a:rPr>
              <a:t/>
            </a:r>
            <a:br>
              <a:rPr lang="en-US" sz="2400" b="1" dirty="0">
                <a:solidFill>
                  <a:schemeClr val="tx2">
                    <a:lumMod val="40000"/>
                    <a:lumOff val="60000"/>
                  </a:schemeClr>
                </a:solidFill>
              </a:rPr>
            </a:br>
            <a:r>
              <a:rPr lang="en-US" sz="2400" b="1" dirty="0" smtClean="0"/>
              <a:t/>
            </a:r>
            <a:br>
              <a:rPr lang="en-US" sz="2400" b="1" dirty="0" smtClean="0"/>
            </a:br>
            <a:endParaRPr lang="en-US" b="1" dirty="0"/>
          </a:p>
        </p:txBody>
      </p:sp>
    </p:spTree>
    <p:extLst>
      <p:ext uri="{BB962C8B-B14F-4D97-AF65-F5344CB8AC3E}">
        <p14:creationId xmlns:p14="http://schemas.microsoft.com/office/powerpoint/2010/main" val="258906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20x20x1 platform</a:t>
            </a:r>
            <a:endParaRPr lang="en-US" dirty="0"/>
          </a:p>
        </p:txBody>
      </p:sp>
      <p:sp>
        <p:nvSpPr>
          <p:cNvPr id="3" name="Content Placeholder 2"/>
          <p:cNvSpPr>
            <a:spLocks noGrp="1"/>
          </p:cNvSpPr>
          <p:nvPr>
            <p:ph idx="1"/>
          </p:nvPr>
        </p:nvSpPr>
        <p:spPr/>
        <p:txBody>
          <a:bodyPr/>
          <a:lstStyle/>
          <a:p>
            <a:r>
              <a:rPr lang="en-US" b="1" dirty="0" smtClean="0"/>
              <a:t>In your Scene, or Hierarchy tabs select the newly created cube and look at the inspector. Under “Transform” scale the cube to (x=20, y=1, z=20)</a:t>
            </a:r>
          </a:p>
          <a:p>
            <a:r>
              <a:rPr lang="en-US" b="1" dirty="0" smtClean="0"/>
              <a:t>Also Under “Position” move the cube to (x=0, y=0, z=0). </a:t>
            </a:r>
          </a:p>
        </p:txBody>
      </p:sp>
      <p:pic>
        <p:nvPicPr>
          <p:cNvPr id="4" name="Picture 3"/>
          <p:cNvPicPr>
            <a:picLocks noChangeAspect="1"/>
          </p:cNvPicPr>
          <p:nvPr/>
        </p:nvPicPr>
        <p:blipFill>
          <a:blip r:embed="rId2"/>
          <a:stretch>
            <a:fillRect/>
          </a:stretch>
        </p:blipFill>
        <p:spPr>
          <a:xfrm>
            <a:off x="1020071" y="3856993"/>
            <a:ext cx="9095423" cy="2894327"/>
          </a:xfrm>
          <a:prstGeom prst="rect">
            <a:avLst/>
          </a:prstGeom>
        </p:spPr>
      </p:pic>
      <p:sp>
        <p:nvSpPr>
          <p:cNvPr id="5" name="TextBox 4"/>
          <p:cNvSpPr txBox="1"/>
          <p:nvPr/>
        </p:nvSpPr>
        <p:spPr>
          <a:xfrm>
            <a:off x="10250377" y="2564331"/>
            <a:ext cx="2076506" cy="2862322"/>
          </a:xfrm>
          <a:prstGeom prst="rect">
            <a:avLst/>
          </a:prstGeom>
          <a:noFill/>
        </p:spPr>
        <p:txBody>
          <a:bodyPr wrap="square" rtlCol="0">
            <a:spAutoFit/>
          </a:bodyPr>
          <a:lstStyle/>
          <a:p>
            <a:r>
              <a:rPr lang="en-US" b="1" dirty="0" smtClean="0"/>
              <a:t>(if you want to focus on an object in the scene, select the object and with your mouse hovering over the scene window, and press F)</a:t>
            </a:r>
            <a:endParaRPr lang="en-US" b="1" dirty="0"/>
          </a:p>
        </p:txBody>
      </p:sp>
    </p:spTree>
    <p:extLst>
      <p:ext uri="{BB962C8B-B14F-4D97-AF65-F5344CB8AC3E}">
        <p14:creationId xmlns:p14="http://schemas.microsoft.com/office/powerpoint/2010/main" val="1797422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Walls</a:t>
            </a:r>
            <a:endParaRPr lang="en-US" dirty="0"/>
          </a:p>
        </p:txBody>
      </p:sp>
      <p:sp>
        <p:nvSpPr>
          <p:cNvPr id="3" name="Content Placeholder 2"/>
          <p:cNvSpPr>
            <a:spLocks noGrp="1"/>
          </p:cNvSpPr>
          <p:nvPr>
            <p:ph idx="1"/>
          </p:nvPr>
        </p:nvSpPr>
        <p:spPr/>
        <p:txBody>
          <a:bodyPr/>
          <a:lstStyle/>
          <a:p>
            <a:r>
              <a:rPr lang="en-US" b="1" dirty="0" smtClean="0"/>
              <a:t>Similarly we will create 4, 20x1x1 walls around our platform.</a:t>
            </a:r>
          </a:p>
          <a:p>
            <a:r>
              <a:rPr lang="en-US" b="1" dirty="0" smtClean="0"/>
              <a:t>Create 4 more cubes, scale each to (20x1x1), and alter their transforms so that they are around the platform. </a:t>
            </a:r>
          </a:p>
          <a:p>
            <a:r>
              <a:rPr lang="en-US" b="1" dirty="0" smtClean="0"/>
              <a:t>Objects can be copy/pasted/cloned</a:t>
            </a:r>
          </a:p>
          <a:p>
            <a:r>
              <a:rPr lang="en-US" b="1" dirty="0" smtClean="0"/>
              <a:t>Cube 1- P(0,1,10) R(0,0,0) S(20,1,1)</a:t>
            </a:r>
          </a:p>
          <a:p>
            <a:r>
              <a:rPr lang="en-US" b="1" dirty="0" smtClean="0"/>
              <a:t>Cube2 – P(0,1,-10) R(0,0,0) S(20,1,1)</a:t>
            </a:r>
          </a:p>
          <a:p>
            <a:r>
              <a:rPr lang="en-US" b="1" dirty="0" smtClean="0"/>
              <a:t>Cube 3- P(10,1,0) R(0,90,0) S(20,1,1)</a:t>
            </a:r>
          </a:p>
          <a:p>
            <a:r>
              <a:rPr lang="en-US" b="1" dirty="0" smtClean="0"/>
              <a:t>Cube 4- P(-10,1,0) R(0,90,0) S(20,1,1)</a:t>
            </a:r>
            <a:endParaRPr lang="en-US" b="1" dirty="0"/>
          </a:p>
        </p:txBody>
      </p:sp>
      <p:pic>
        <p:nvPicPr>
          <p:cNvPr id="4" name="Picture 3"/>
          <p:cNvPicPr>
            <a:picLocks noChangeAspect="1"/>
          </p:cNvPicPr>
          <p:nvPr/>
        </p:nvPicPr>
        <p:blipFill>
          <a:blip r:embed="rId2"/>
          <a:stretch>
            <a:fillRect/>
          </a:stretch>
        </p:blipFill>
        <p:spPr>
          <a:xfrm>
            <a:off x="5869496" y="3359086"/>
            <a:ext cx="5513198" cy="2878051"/>
          </a:xfrm>
          <a:prstGeom prst="rect">
            <a:avLst/>
          </a:prstGeom>
        </p:spPr>
      </p:pic>
    </p:spTree>
    <p:extLst>
      <p:ext uri="{BB962C8B-B14F-4D97-AF65-F5344CB8AC3E}">
        <p14:creationId xmlns:p14="http://schemas.microsoft.com/office/powerpoint/2010/main" val="3576125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b="1" dirty="0" smtClean="0"/>
              <a:t>We should probably make use of the sweet graphics engine. Here we will add colors (materials) to each of our walls and surface. </a:t>
            </a:r>
            <a:r>
              <a:rPr lang="en-US" b="1" dirty="0"/>
              <a:t> </a:t>
            </a:r>
            <a:r>
              <a:rPr lang="en-US" b="1" dirty="0" smtClean="0"/>
              <a:t>Materials</a:t>
            </a:r>
            <a:br>
              <a:rPr lang="en-US" b="1" dirty="0" smtClean="0"/>
            </a:br>
            <a:r>
              <a:rPr lang="en-US" b="1" dirty="0" smtClean="0"/>
              <a:t>are what we use to wrap 3D models. Here we will just use basic</a:t>
            </a:r>
            <a:br>
              <a:rPr lang="en-US" b="1" dirty="0" smtClean="0"/>
            </a:br>
            <a:r>
              <a:rPr lang="en-US" b="1" dirty="0" smtClean="0"/>
              <a:t>colors.</a:t>
            </a:r>
          </a:p>
          <a:p>
            <a:r>
              <a:rPr lang="en-US" b="1" dirty="0" smtClean="0"/>
              <a:t>In the top left of the “Project” tab, select </a:t>
            </a:r>
            <a:r>
              <a:rPr lang="en-US" b="1" dirty="0" err="1" smtClean="0"/>
              <a:t>create</a:t>
            </a:r>
            <a:r>
              <a:rPr lang="en-US" b="1" dirty="0" err="1" smtClean="0">
                <a:sym typeface="Wingdings" panose="05000000000000000000" pitchFamily="2" charset="2"/>
              </a:rPr>
              <a:t>Material</a:t>
            </a:r>
            <a:endParaRPr lang="en-US" b="1" dirty="0">
              <a:sym typeface="Wingdings" panose="05000000000000000000" pitchFamily="2" charset="2"/>
            </a:endParaRPr>
          </a:p>
          <a:p>
            <a:r>
              <a:rPr lang="en-US" b="1" dirty="0" smtClean="0">
                <a:sym typeface="Wingdings" panose="05000000000000000000" pitchFamily="2" charset="2"/>
              </a:rPr>
              <a:t>Name the material something like “wall material” </a:t>
            </a:r>
          </a:p>
          <a:p>
            <a:r>
              <a:rPr lang="en-US" b="1" dirty="0" smtClean="0">
                <a:sym typeface="Wingdings" panose="05000000000000000000" pitchFamily="2" charset="2"/>
              </a:rPr>
              <a:t>And create another material for the surface. </a:t>
            </a:r>
            <a:endParaRPr lang="en-US" b="1" dirty="0"/>
          </a:p>
        </p:txBody>
      </p:sp>
      <p:pic>
        <p:nvPicPr>
          <p:cNvPr id="4" name="Picture 3"/>
          <p:cNvPicPr>
            <a:picLocks noChangeAspect="1"/>
          </p:cNvPicPr>
          <p:nvPr/>
        </p:nvPicPr>
        <p:blipFill>
          <a:blip r:embed="rId2"/>
          <a:stretch>
            <a:fillRect/>
          </a:stretch>
        </p:blipFill>
        <p:spPr>
          <a:xfrm>
            <a:off x="8858250" y="2181225"/>
            <a:ext cx="3333750" cy="4676775"/>
          </a:xfrm>
          <a:prstGeom prst="rect">
            <a:avLst/>
          </a:prstGeom>
        </p:spPr>
      </p:pic>
    </p:spTree>
    <p:extLst>
      <p:ext uri="{BB962C8B-B14F-4D97-AF65-F5344CB8AC3E}">
        <p14:creationId xmlns:p14="http://schemas.microsoft.com/office/powerpoint/2010/main" val="1925039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b="1" dirty="0" smtClean="0"/>
              <a:t>Select the wall material and take a look at the inspector window</a:t>
            </a:r>
          </a:p>
          <a:p>
            <a:r>
              <a:rPr lang="en-US" b="1" dirty="0" smtClean="0"/>
              <a:t>Here we can use some tools to create edit the material we just created, lots of options for things like colors , shininess, and images that you want to put over your models. </a:t>
            </a:r>
          </a:p>
          <a:p>
            <a:r>
              <a:rPr lang="en-US" b="1" dirty="0" smtClean="0"/>
              <a:t>Choose two colors you like =)</a:t>
            </a:r>
          </a:p>
          <a:p>
            <a:pPr marL="0" indent="0">
              <a:buNone/>
            </a:pPr>
            <a:endParaRPr lang="en-US" b="1" dirty="0"/>
          </a:p>
        </p:txBody>
      </p:sp>
      <p:pic>
        <p:nvPicPr>
          <p:cNvPr id="4" name="Picture 3"/>
          <p:cNvPicPr>
            <a:picLocks noChangeAspect="1"/>
          </p:cNvPicPr>
          <p:nvPr/>
        </p:nvPicPr>
        <p:blipFill>
          <a:blip r:embed="rId2"/>
          <a:stretch>
            <a:fillRect/>
          </a:stretch>
        </p:blipFill>
        <p:spPr>
          <a:xfrm>
            <a:off x="9791700" y="0"/>
            <a:ext cx="2400300" cy="3952875"/>
          </a:xfrm>
          <a:prstGeom prst="rect">
            <a:avLst/>
          </a:prstGeom>
        </p:spPr>
      </p:pic>
      <p:pic>
        <p:nvPicPr>
          <p:cNvPr id="5" name="Picture 4"/>
          <p:cNvPicPr>
            <a:picLocks noChangeAspect="1"/>
          </p:cNvPicPr>
          <p:nvPr/>
        </p:nvPicPr>
        <p:blipFill>
          <a:blip r:embed="rId3"/>
          <a:stretch>
            <a:fillRect/>
          </a:stretch>
        </p:blipFill>
        <p:spPr>
          <a:xfrm>
            <a:off x="9782175" y="1976437"/>
            <a:ext cx="2409825" cy="4048125"/>
          </a:xfrm>
          <a:prstGeom prst="rect">
            <a:avLst/>
          </a:prstGeom>
        </p:spPr>
      </p:pic>
      <p:pic>
        <p:nvPicPr>
          <p:cNvPr id="6" name="Picture 5"/>
          <p:cNvPicPr>
            <a:picLocks noChangeAspect="1"/>
          </p:cNvPicPr>
          <p:nvPr/>
        </p:nvPicPr>
        <p:blipFill>
          <a:blip r:embed="rId4"/>
          <a:stretch>
            <a:fillRect/>
          </a:stretch>
        </p:blipFill>
        <p:spPr>
          <a:xfrm>
            <a:off x="1500187" y="4831556"/>
            <a:ext cx="2028825" cy="1190625"/>
          </a:xfrm>
          <a:prstGeom prst="rect">
            <a:avLst/>
          </a:prstGeom>
        </p:spPr>
      </p:pic>
    </p:spTree>
    <p:extLst>
      <p:ext uri="{BB962C8B-B14F-4D97-AF65-F5344CB8AC3E}">
        <p14:creationId xmlns:p14="http://schemas.microsoft.com/office/powerpoint/2010/main" val="4193238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b="1" dirty="0" smtClean="0"/>
              <a:t>Drag these materials to the </a:t>
            </a:r>
            <a:br>
              <a:rPr lang="en-US" b="1" dirty="0" smtClean="0"/>
            </a:br>
            <a:r>
              <a:rPr lang="en-US" b="1" dirty="0" smtClean="0"/>
              <a:t>scene tab and drop them </a:t>
            </a:r>
            <a:br>
              <a:rPr lang="en-US" b="1" dirty="0" smtClean="0"/>
            </a:br>
            <a:r>
              <a:rPr lang="en-US" b="1" dirty="0" smtClean="0"/>
              <a:t>over the objects that you want</a:t>
            </a:r>
            <a:br>
              <a:rPr lang="en-US" b="1" dirty="0" smtClean="0"/>
            </a:br>
            <a:r>
              <a:rPr lang="en-US" b="1" dirty="0" smtClean="0"/>
              <a:t>to apply them to!</a:t>
            </a:r>
          </a:p>
          <a:p>
            <a:endParaRPr lang="en-US" b="1" dirty="0"/>
          </a:p>
        </p:txBody>
      </p:sp>
      <p:pic>
        <p:nvPicPr>
          <p:cNvPr id="4" name="Picture 3"/>
          <p:cNvPicPr>
            <a:picLocks noChangeAspect="1"/>
          </p:cNvPicPr>
          <p:nvPr/>
        </p:nvPicPr>
        <p:blipFill>
          <a:blip r:embed="rId2"/>
          <a:stretch>
            <a:fillRect/>
          </a:stretch>
        </p:blipFill>
        <p:spPr>
          <a:xfrm>
            <a:off x="4988052" y="1110043"/>
            <a:ext cx="6019800" cy="5076825"/>
          </a:xfrm>
          <a:prstGeom prst="rect">
            <a:avLst/>
          </a:prstGeom>
        </p:spPr>
      </p:pic>
    </p:spTree>
    <p:extLst>
      <p:ext uri="{BB962C8B-B14F-4D97-AF65-F5344CB8AC3E}">
        <p14:creationId xmlns:p14="http://schemas.microsoft.com/office/powerpoint/2010/main" val="271603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player!</a:t>
            </a:r>
            <a:endParaRPr lang="en-US" dirty="0"/>
          </a:p>
        </p:txBody>
      </p:sp>
      <p:sp>
        <p:nvSpPr>
          <p:cNvPr id="3" name="Content Placeholder 2"/>
          <p:cNvSpPr>
            <a:spLocks noGrp="1"/>
          </p:cNvSpPr>
          <p:nvPr>
            <p:ph idx="1"/>
          </p:nvPr>
        </p:nvSpPr>
        <p:spPr/>
        <p:txBody>
          <a:bodyPr/>
          <a:lstStyle/>
          <a:p>
            <a:r>
              <a:rPr lang="en-US" b="1" dirty="0" smtClean="0"/>
              <a:t>We’re going to make a ball that will roll around when we control it</a:t>
            </a:r>
          </a:p>
          <a:p>
            <a:r>
              <a:rPr lang="en-US" b="1" dirty="0" smtClean="0"/>
              <a:t>Select </a:t>
            </a:r>
            <a:r>
              <a:rPr lang="en-US" b="1" dirty="0" err="1" smtClean="0"/>
              <a:t>GameObject</a:t>
            </a:r>
            <a:r>
              <a:rPr lang="en-US" b="1" dirty="0" smtClean="0"/>
              <a:t> </a:t>
            </a:r>
            <a:r>
              <a:rPr lang="en-US" b="1" dirty="0" smtClean="0">
                <a:sym typeface="Wingdings" panose="05000000000000000000" pitchFamily="2" charset="2"/>
              </a:rPr>
              <a:t> 3D Objects  Sphere</a:t>
            </a:r>
          </a:p>
          <a:p>
            <a:r>
              <a:rPr lang="en-US" b="1" dirty="0" smtClean="0">
                <a:sym typeface="Wingdings" panose="05000000000000000000" pitchFamily="2" charset="2"/>
              </a:rPr>
              <a:t>Select the sphere and reposition it to (0,3,0)</a:t>
            </a:r>
            <a:endParaRPr lang="en-US" b="1" dirty="0"/>
          </a:p>
        </p:txBody>
      </p:sp>
      <p:pic>
        <p:nvPicPr>
          <p:cNvPr id="4" name="Picture 3"/>
          <p:cNvPicPr>
            <a:picLocks noChangeAspect="1"/>
          </p:cNvPicPr>
          <p:nvPr/>
        </p:nvPicPr>
        <p:blipFill>
          <a:blip r:embed="rId2"/>
          <a:stretch>
            <a:fillRect/>
          </a:stretch>
        </p:blipFill>
        <p:spPr>
          <a:xfrm>
            <a:off x="0" y="3748087"/>
            <a:ext cx="12011025" cy="4543425"/>
          </a:xfrm>
          <a:prstGeom prst="rect">
            <a:avLst/>
          </a:prstGeom>
        </p:spPr>
      </p:pic>
    </p:spTree>
    <p:extLst>
      <p:ext uri="{BB962C8B-B14F-4D97-AF65-F5344CB8AC3E}">
        <p14:creationId xmlns:p14="http://schemas.microsoft.com/office/powerpoint/2010/main" val="3198905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Player</a:t>
            </a:r>
            <a:endParaRPr lang="en-US" dirty="0"/>
          </a:p>
        </p:txBody>
      </p:sp>
      <p:sp>
        <p:nvSpPr>
          <p:cNvPr id="3" name="Content Placeholder 2"/>
          <p:cNvSpPr>
            <a:spLocks noGrp="1"/>
          </p:cNvSpPr>
          <p:nvPr>
            <p:ph idx="1"/>
          </p:nvPr>
        </p:nvSpPr>
        <p:spPr>
          <a:xfrm>
            <a:off x="386858" y="2298700"/>
            <a:ext cx="8825659" cy="4559300"/>
          </a:xfrm>
        </p:spPr>
        <p:txBody>
          <a:bodyPr>
            <a:normAutofit/>
          </a:bodyPr>
          <a:lstStyle/>
          <a:p>
            <a:r>
              <a:rPr lang="en-US" b="1" dirty="0" smtClean="0"/>
              <a:t>If you press the Play button up top, you will see the view from the main camera, nothing much is happening here.</a:t>
            </a:r>
          </a:p>
          <a:p>
            <a:r>
              <a:rPr lang="en-US" b="1" dirty="0" smtClean="0"/>
              <a:t>Un-play and select your sphere. We want the ball to fall when the game is live. So we need to make the ball an object that behaves according to Unity’s physics engine (you could roll your own physics too though)</a:t>
            </a:r>
          </a:p>
          <a:p>
            <a:r>
              <a:rPr lang="en-US" b="1" dirty="0" smtClean="0"/>
              <a:t>Notice in the inspector you have several different components: Transform, Sphere mesh filter, sphere collider, mesh render and material. These are pretty self explanatory. </a:t>
            </a:r>
          </a:p>
          <a:p>
            <a:r>
              <a:rPr lang="en-US" b="1" dirty="0" smtClean="0"/>
              <a:t>Select Add component </a:t>
            </a:r>
            <a:r>
              <a:rPr lang="en-US" b="1" dirty="0" smtClean="0">
                <a:sym typeface="Wingdings" panose="05000000000000000000" pitchFamily="2" charset="2"/>
              </a:rPr>
              <a:t> Physics  </a:t>
            </a:r>
            <a:r>
              <a:rPr lang="en-US" b="1" dirty="0" err="1" smtClean="0">
                <a:sym typeface="Wingdings" panose="05000000000000000000" pitchFamily="2" charset="2"/>
              </a:rPr>
              <a:t>RigidBody</a:t>
            </a:r>
            <a:endParaRPr lang="en-US" b="1" dirty="0" smtClean="0">
              <a:sym typeface="Wingdings" panose="05000000000000000000" pitchFamily="2" charset="2"/>
            </a:endParaRPr>
          </a:p>
          <a:p>
            <a:r>
              <a:rPr lang="en-US" b="1" dirty="0" smtClean="0">
                <a:sym typeface="Wingdings" panose="05000000000000000000" pitchFamily="2" charset="2"/>
              </a:rPr>
              <a:t>Your ball will now have a Rigid Body component, which makes it obey Unity’s laws of physics! </a:t>
            </a:r>
            <a:r>
              <a:rPr lang="en-US" b="1" dirty="0" smtClean="0">
                <a:solidFill>
                  <a:srgbClr val="FF0000"/>
                </a:solidFill>
                <a:sym typeface="Wingdings" panose="05000000000000000000" pitchFamily="2" charset="2"/>
              </a:rPr>
              <a:t>Press Play and see! =)</a:t>
            </a:r>
          </a:p>
          <a:p>
            <a:r>
              <a:rPr lang="en-US" b="1" dirty="0">
                <a:solidFill>
                  <a:schemeClr val="tx1"/>
                </a:solidFill>
                <a:sym typeface="Wingdings" panose="05000000000000000000" pitchFamily="2" charset="2"/>
              </a:rPr>
              <a:t>Your </a:t>
            </a:r>
            <a:r>
              <a:rPr lang="en-US" b="1" dirty="0" smtClean="0">
                <a:solidFill>
                  <a:schemeClr val="tx1"/>
                </a:solidFill>
                <a:sym typeface="Wingdings" panose="05000000000000000000" pitchFamily="2" charset="2"/>
              </a:rPr>
              <a:t>ball stops because the</a:t>
            </a:r>
            <a:r>
              <a:rPr lang="en-US" b="1" dirty="0">
                <a:solidFill>
                  <a:schemeClr val="tx1"/>
                </a:solidFill>
                <a:sym typeface="Wingdings" panose="05000000000000000000" pitchFamily="2" charset="2"/>
              </a:rPr>
              <a:t> </a:t>
            </a:r>
            <a:r>
              <a:rPr lang="en-US" b="1" dirty="0" smtClean="0">
                <a:solidFill>
                  <a:schemeClr val="tx1"/>
                </a:solidFill>
                <a:sym typeface="Wingdings" panose="05000000000000000000" pitchFamily="2" charset="2"/>
              </a:rPr>
              <a:t>box colliders of the floor and the sphere collider of the ball are colliding. </a:t>
            </a:r>
          </a:p>
        </p:txBody>
      </p:sp>
      <p:pic>
        <p:nvPicPr>
          <p:cNvPr id="4" name="Picture 3"/>
          <p:cNvPicPr>
            <a:picLocks noChangeAspect="1"/>
          </p:cNvPicPr>
          <p:nvPr/>
        </p:nvPicPr>
        <p:blipFill>
          <a:blip r:embed="rId2"/>
          <a:stretch>
            <a:fillRect/>
          </a:stretch>
        </p:blipFill>
        <p:spPr>
          <a:xfrm>
            <a:off x="9212517" y="2349500"/>
            <a:ext cx="2466975" cy="1657350"/>
          </a:xfrm>
          <a:prstGeom prst="rect">
            <a:avLst/>
          </a:prstGeom>
        </p:spPr>
      </p:pic>
    </p:spTree>
    <p:extLst>
      <p:ext uri="{BB962C8B-B14F-4D97-AF65-F5344CB8AC3E}">
        <p14:creationId xmlns:p14="http://schemas.microsoft.com/office/powerpoint/2010/main" val="1802195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player</a:t>
            </a:r>
            <a:endParaRPr lang="en-US" dirty="0"/>
          </a:p>
        </p:txBody>
      </p:sp>
      <p:sp>
        <p:nvSpPr>
          <p:cNvPr id="3" name="Content Placeholder 2"/>
          <p:cNvSpPr>
            <a:spLocks noGrp="1"/>
          </p:cNvSpPr>
          <p:nvPr>
            <p:ph idx="1"/>
          </p:nvPr>
        </p:nvSpPr>
        <p:spPr/>
        <p:txBody>
          <a:bodyPr/>
          <a:lstStyle/>
          <a:p>
            <a:r>
              <a:rPr lang="en-US" b="1" dirty="0" smtClean="0"/>
              <a:t>So now we have this ball that falls. The coolest thing that has happened in 14 slides..</a:t>
            </a:r>
          </a:p>
          <a:p>
            <a:r>
              <a:rPr lang="en-US" b="1" dirty="0" smtClean="0"/>
              <a:t>Now lets figure out some controls! </a:t>
            </a:r>
          </a:p>
          <a:p>
            <a:r>
              <a:rPr lang="en-US" b="1" dirty="0" smtClean="0"/>
              <a:t>Select the ball, </a:t>
            </a:r>
            <a:r>
              <a:rPr lang="en-US" b="1" dirty="0" err="1" smtClean="0"/>
              <a:t>AddComponent</a:t>
            </a:r>
            <a:r>
              <a:rPr lang="en-US" b="1" dirty="0" smtClean="0"/>
              <a:t> </a:t>
            </a:r>
            <a:r>
              <a:rPr lang="en-US" b="1" dirty="0" smtClean="0">
                <a:sym typeface="Wingdings" panose="05000000000000000000" pitchFamily="2" charset="2"/>
              </a:rPr>
              <a:t> New Script  name, </a:t>
            </a:r>
            <a:r>
              <a:rPr lang="en-US" b="1" dirty="0" err="1" smtClean="0">
                <a:sym typeface="Wingdings" panose="05000000000000000000" pitchFamily="2" charset="2"/>
              </a:rPr>
              <a:t>csharp</a:t>
            </a:r>
            <a:r>
              <a:rPr lang="en-US" b="1" dirty="0" smtClean="0">
                <a:sym typeface="Wingdings" panose="05000000000000000000" pitchFamily="2" charset="2"/>
              </a:rPr>
              <a:t>, create and add.</a:t>
            </a:r>
          </a:p>
          <a:p>
            <a:pPr marL="0" indent="0">
              <a:buNone/>
            </a:pPr>
            <a:endParaRPr lang="en-US" b="1" dirty="0" smtClean="0"/>
          </a:p>
          <a:p>
            <a:endParaRPr lang="en-US" b="1" dirty="0"/>
          </a:p>
        </p:txBody>
      </p:sp>
      <p:pic>
        <p:nvPicPr>
          <p:cNvPr id="5" name="Picture 4"/>
          <p:cNvPicPr>
            <a:picLocks noChangeAspect="1"/>
          </p:cNvPicPr>
          <p:nvPr/>
        </p:nvPicPr>
        <p:blipFill>
          <a:blip r:embed="rId2"/>
          <a:stretch>
            <a:fillRect/>
          </a:stretch>
        </p:blipFill>
        <p:spPr>
          <a:xfrm>
            <a:off x="197358" y="4311650"/>
            <a:ext cx="11772900" cy="2124075"/>
          </a:xfrm>
          <a:prstGeom prst="rect">
            <a:avLst/>
          </a:prstGeom>
        </p:spPr>
      </p:pic>
    </p:spTree>
    <p:extLst>
      <p:ext uri="{BB962C8B-B14F-4D97-AF65-F5344CB8AC3E}">
        <p14:creationId xmlns:p14="http://schemas.microsoft.com/office/powerpoint/2010/main" val="3286525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 Scripting</a:t>
            </a:r>
            <a:endParaRPr lang="en-US" dirty="0"/>
          </a:p>
        </p:txBody>
      </p:sp>
      <p:sp>
        <p:nvSpPr>
          <p:cNvPr id="3" name="Content Placeholder 2"/>
          <p:cNvSpPr>
            <a:spLocks noGrp="1"/>
          </p:cNvSpPr>
          <p:nvPr>
            <p:ph idx="1"/>
          </p:nvPr>
        </p:nvSpPr>
        <p:spPr/>
        <p:txBody>
          <a:bodyPr/>
          <a:lstStyle/>
          <a:p>
            <a:r>
              <a:rPr lang="en-US" b="1" dirty="0" smtClean="0"/>
              <a:t>Finally some code stuff</a:t>
            </a:r>
          </a:p>
          <a:p>
            <a:r>
              <a:rPr lang="en-US" b="1" dirty="0" smtClean="0"/>
              <a:t>Double click on the script you created :</a:t>
            </a:r>
          </a:p>
          <a:p>
            <a:r>
              <a:rPr lang="en-US" b="1" dirty="0" smtClean="0"/>
              <a:t>This should open </a:t>
            </a:r>
            <a:r>
              <a:rPr lang="en-US" b="1" dirty="0" err="1" smtClean="0"/>
              <a:t>MonoDevelop</a:t>
            </a:r>
            <a:r>
              <a:rPr lang="en-US" b="1" dirty="0" smtClean="0"/>
              <a:t> if you let it install the way it wants to,</a:t>
            </a:r>
            <a:br>
              <a:rPr lang="en-US" b="1" dirty="0" smtClean="0"/>
            </a:br>
            <a:r>
              <a:rPr lang="en-US" b="1" dirty="0" smtClean="0"/>
              <a:t>idk about </a:t>
            </a:r>
            <a:r>
              <a:rPr lang="en-US" b="1" dirty="0" err="1" smtClean="0"/>
              <a:t>linux</a:t>
            </a:r>
            <a:r>
              <a:rPr lang="en-US" b="1" dirty="0" smtClean="0"/>
              <a:t>/Apply but if not any text editor will suffice, they’re</a:t>
            </a:r>
            <a:br>
              <a:rPr lang="en-US" b="1" dirty="0" smtClean="0"/>
            </a:br>
            <a:r>
              <a:rPr lang="en-US" b="1" dirty="0" smtClean="0"/>
              <a:t>just less integrated </a:t>
            </a:r>
            <a:endParaRPr lang="en-US" b="1" dirty="0"/>
          </a:p>
        </p:txBody>
      </p:sp>
      <p:pic>
        <p:nvPicPr>
          <p:cNvPr id="4" name="Picture 3"/>
          <p:cNvPicPr>
            <a:picLocks noChangeAspect="1"/>
          </p:cNvPicPr>
          <p:nvPr/>
        </p:nvPicPr>
        <p:blipFill>
          <a:blip r:embed="rId2"/>
          <a:stretch>
            <a:fillRect/>
          </a:stretch>
        </p:blipFill>
        <p:spPr>
          <a:xfrm>
            <a:off x="5990272" y="3001137"/>
            <a:ext cx="1552575" cy="514350"/>
          </a:xfrm>
          <a:prstGeom prst="rect">
            <a:avLst/>
          </a:prstGeom>
        </p:spPr>
      </p:pic>
      <p:pic>
        <p:nvPicPr>
          <p:cNvPr id="5" name="Picture 4"/>
          <p:cNvPicPr>
            <a:picLocks noChangeAspect="1"/>
          </p:cNvPicPr>
          <p:nvPr/>
        </p:nvPicPr>
        <p:blipFill>
          <a:blip r:embed="rId3"/>
          <a:stretch>
            <a:fillRect/>
          </a:stretch>
        </p:blipFill>
        <p:spPr>
          <a:xfrm>
            <a:off x="5039804" y="4116006"/>
            <a:ext cx="3762375" cy="3267075"/>
          </a:xfrm>
          <a:prstGeom prst="rect">
            <a:avLst/>
          </a:prstGeom>
        </p:spPr>
      </p:pic>
    </p:spTree>
    <p:extLst>
      <p:ext uri="{BB962C8B-B14F-4D97-AF65-F5344CB8AC3E}">
        <p14:creationId xmlns:p14="http://schemas.microsoft.com/office/powerpoint/2010/main" val="3824938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a:xfrm>
            <a:off x="23066" y="2188633"/>
            <a:ext cx="8700246" cy="4910667"/>
          </a:xfrm>
        </p:spPr>
        <p:txBody>
          <a:bodyPr>
            <a:normAutofit/>
          </a:bodyPr>
          <a:lstStyle/>
          <a:p>
            <a:r>
              <a:rPr lang="en-US" sz="2000" b="1" dirty="0" smtClean="0"/>
              <a:t>The script will automatically create a new class that is the name of your script,  include the default libraries, with a Start() and a Update() function these are inherited from </a:t>
            </a:r>
            <a:r>
              <a:rPr lang="en-US" sz="2000" b="1" dirty="0" err="1" smtClean="0"/>
              <a:t>MonoBehavior</a:t>
            </a:r>
            <a:r>
              <a:rPr lang="en-US" sz="2000" b="1" dirty="0" smtClean="0"/>
              <a:t>.</a:t>
            </a:r>
          </a:p>
          <a:p>
            <a:r>
              <a:rPr lang="en-US" sz="2000" b="1" dirty="0" smtClean="0"/>
              <a:t>In the start function, you put everything you want to happen when the Game Object is first created or the play button is pressed.</a:t>
            </a:r>
          </a:p>
          <a:p>
            <a:r>
              <a:rPr lang="en-US" sz="2000" b="1" dirty="0" smtClean="0"/>
              <a:t>The Update function is called once per frame, there is also a “</a:t>
            </a:r>
            <a:r>
              <a:rPr lang="en-US" sz="2000" b="1" dirty="0" err="1" smtClean="0"/>
              <a:t>FixedUpdate</a:t>
            </a:r>
            <a:r>
              <a:rPr lang="en-US" sz="2000" b="1" dirty="0" smtClean="0"/>
              <a:t>” function you could use instead that is synchronized with the draw rate I think. </a:t>
            </a:r>
          </a:p>
          <a:p>
            <a:r>
              <a:rPr lang="en-US" sz="2000" b="1" dirty="0" smtClean="0"/>
              <a:t>In our start we will initialize things like speed and getting components that we will be manipulating.</a:t>
            </a:r>
          </a:p>
          <a:p>
            <a:r>
              <a:rPr lang="en-US" sz="2000" b="1" dirty="0" smtClean="0"/>
              <a:t>In our update function we will do all of our things that will be happening over and over again, like checking for movement keys being pressed!</a:t>
            </a:r>
          </a:p>
          <a:p>
            <a:endParaRPr lang="en-US" b="1" dirty="0"/>
          </a:p>
        </p:txBody>
      </p:sp>
      <p:pic>
        <p:nvPicPr>
          <p:cNvPr id="5" name="Picture 4"/>
          <p:cNvPicPr>
            <a:picLocks noChangeAspect="1"/>
          </p:cNvPicPr>
          <p:nvPr/>
        </p:nvPicPr>
        <p:blipFill>
          <a:blip r:embed="rId2"/>
          <a:stretch>
            <a:fillRect/>
          </a:stretch>
        </p:blipFill>
        <p:spPr>
          <a:xfrm>
            <a:off x="8723312" y="2087562"/>
            <a:ext cx="3762375" cy="3267075"/>
          </a:xfrm>
          <a:prstGeom prst="rect">
            <a:avLst/>
          </a:prstGeom>
        </p:spPr>
      </p:pic>
      <p:pic>
        <p:nvPicPr>
          <p:cNvPr id="6" name="Picture 5"/>
          <p:cNvPicPr>
            <a:picLocks noChangeAspect="1"/>
          </p:cNvPicPr>
          <p:nvPr/>
        </p:nvPicPr>
        <p:blipFill>
          <a:blip r:embed="rId3"/>
          <a:stretch>
            <a:fillRect/>
          </a:stretch>
        </p:blipFill>
        <p:spPr>
          <a:xfrm>
            <a:off x="8654256" y="2087562"/>
            <a:ext cx="4002088" cy="3418450"/>
          </a:xfrm>
          <a:prstGeom prst="rect">
            <a:avLst/>
          </a:prstGeom>
        </p:spPr>
      </p:pic>
    </p:spTree>
    <p:extLst>
      <p:ext uri="{BB962C8B-B14F-4D97-AF65-F5344CB8AC3E}">
        <p14:creationId xmlns:p14="http://schemas.microsoft.com/office/powerpoint/2010/main" val="796920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Unity?!??!?!??</a:t>
            </a:r>
            <a:endParaRPr lang="en-US" dirty="0"/>
          </a:p>
        </p:txBody>
      </p:sp>
      <p:sp>
        <p:nvSpPr>
          <p:cNvPr id="3" name="Content Placeholder 2"/>
          <p:cNvSpPr>
            <a:spLocks noGrp="1"/>
          </p:cNvSpPr>
          <p:nvPr>
            <p:ph idx="1"/>
          </p:nvPr>
        </p:nvSpPr>
        <p:spPr/>
        <p:txBody>
          <a:bodyPr>
            <a:normAutofit/>
          </a:bodyPr>
          <a:lstStyle/>
          <a:p>
            <a:r>
              <a:rPr lang="en-US" sz="2800" dirty="0" smtClean="0"/>
              <a:t>Unity is a very awesome and free game engine that can be used to build games, apps, models, simulations </a:t>
            </a:r>
            <a:r>
              <a:rPr lang="en-US" sz="2800" dirty="0" err="1" smtClean="0"/>
              <a:t>ect</a:t>
            </a:r>
            <a:r>
              <a:rPr lang="en-US" sz="2800" dirty="0" smtClean="0"/>
              <a:t>. </a:t>
            </a:r>
            <a:endParaRPr lang="en-US" sz="2800" dirty="0"/>
          </a:p>
        </p:txBody>
      </p:sp>
    </p:spTree>
    <p:extLst>
      <p:ext uri="{BB962C8B-B14F-4D97-AF65-F5344CB8AC3E}">
        <p14:creationId xmlns:p14="http://schemas.microsoft.com/office/powerpoint/2010/main" val="2048450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Attaching a script to a game object makes its live, and it will be running as long as that game object exists in the scene. The script can immediately access the game object it is attached to by </a:t>
            </a:r>
            <a:r>
              <a:rPr lang="en-US" sz="2400" b="1" dirty="0" err="1" smtClean="0">
                <a:solidFill>
                  <a:srgbClr val="FF0000"/>
                </a:solidFill>
              </a:rPr>
              <a:t>gameObject</a:t>
            </a:r>
            <a:r>
              <a:rPr lang="en-US" sz="2400" b="1" dirty="0">
                <a:solidFill>
                  <a:srgbClr val="FF0000"/>
                </a:solidFill>
              </a:rPr>
              <a:t> </a:t>
            </a:r>
            <a:r>
              <a:rPr lang="en-US" b="1" dirty="0" smtClean="0"/>
              <a:t>which is of type </a:t>
            </a:r>
            <a:r>
              <a:rPr lang="en-US" b="1" dirty="0" err="1" smtClean="0"/>
              <a:t>GameObject</a:t>
            </a:r>
            <a:r>
              <a:rPr lang="en-US" b="1" dirty="0" smtClean="0"/>
              <a:t>. </a:t>
            </a:r>
          </a:p>
          <a:p>
            <a:pPr marL="0" indent="0">
              <a:buNone/>
            </a:pPr>
            <a:endParaRPr lang="en-US" b="1" dirty="0" smtClean="0"/>
          </a:p>
          <a:p>
            <a:pPr marL="0" indent="0">
              <a:buNone/>
            </a:pPr>
            <a:r>
              <a:rPr lang="en-US" b="1" dirty="0" smtClean="0"/>
              <a:t>For example, </a:t>
            </a:r>
            <a:r>
              <a:rPr lang="en-US" b="1" dirty="0" err="1" smtClean="0">
                <a:latin typeface="Courier New" panose="02070309020205020404" pitchFamily="49" charset="0"/>
                <a:cs typeface="Courier New" panose="02070309020205020404" pitchFamily="49" charset="0"/>
              </a:rPr>
              <a:t>gameObject.transform.position</a:t>
            </a:r>
            <a:r>
              <a:rPr lang="en-US" b="1" dirty="0" smtClean="0"/>
              <a:t>; is the 3d position of the object that has the script attached to it which is of type Vector3. </a:t>
            </a:r>
          </a:p>
          <a:p>
            <a:pPr marL="0" indent="0">
              <a:buNone/>
            </a:pPr>
            <a:r>
              <a:rPr lang="en-US" b="1" dirty="0" smtClean="0"/>
              <a:t>Members of vector 3 can be accessed by .x .y .z</a:t>
            </a:r>
          </a:p>
          <a:p>
            <a:pPr marL="0" indent="0">
              <a:buNone/>
            </a:pPr>
            <a:r>
              <a:rPr lang="en-US" b="1" dirty="0" smtClean="0"/>
              <a:t>For example Vector3 </a:t>
            </a:r>
            <a:r>
              <a:rPr lang="en-US" b="1" dirty="0" err="1" smtClean="0"/>
              <a:t>pos</a:t>
            </a:r>
            <a:r>
              <a:rPr lang="en-US" b="1" dirty="0"/>
              <a:t> </a:t>
            </a:r>
            <a:r>
              <a:rPr lang="en-US" b="1" dirty="0" smtClean="0"/>
              <a:t>= </a:t>
            </a:r>
            <a:r>
              <a:rPr lang="en-US" b="1" dirty="0" err="1" smtClean="0"/>
              <a:t>gameObject.transform.position</a:t>
            </a:r>
            <a:r>
              <a:rPr lang="en-US" b="1" dirty="0" smtClean="0"/>
              <a:t>;</a:t>
            </a:r>
          </a:p>
          <a:p>
            <a:pPr marL="0" indent="0">
              <a:buNone/>
            </a:pPr>
            <a:r>
              <a:rPr lang="en-US" b="1" dirty="0" smtClean="0"/>
              <a:t>Debug.log(</a:t>
            </a:r>
            <a:r>
              <a:rPr lang="en-US" b="1" dirty="0" err="1" smtClean="0"/>
              <a:t>pos.x</a:t>
            </a:r>
            <a:r>
              <a:rPr lang="en-US" b="1" dirty="0" smtClean="0"/>
              <a:t>+” “+</a:t>
            </a:r>
            <a:r>
              <a:rPr lang="en-US" b="1" dirty="0" err="1" smtClean="0"/>
              <a:t>pos.y</a:t>
            </a:r>
            <a:r>
              <a:rPr lang="en-US" b="1" dirty="0" smtClean="0"/>
              <a:t>+ “ “ + </a:t>
            </a:r>
            <a:r>
              <a:rPr lang="en-US" b="1" dirty="0" err="1" smtClean="0"/>
              <a:t>pos.z</a:t>
            </a:r>
            <a:r>
              <a:rPr lang="en-US" b="1" dirty="0"/>
              <a:t> </a:t>
            </a:r>
            <a:r>
              <a:rPr lang="en-US" b="1" dirty="0" smtClean="0"/>
              <a:t>+“\n”);</a:t>
            </a:r>
            <a:endParaRPr lang="en-US" b="1" dirty="0"/>
          </a:p>
        </p:txBody>
      </p:sp>
    </p:spTree>
    <p:extLst>
      <p:ext uri="{BB962C8B-B14F-4D97-AF65-F5344CB8AC3E}">
        <p14:creationId xmlns:p14="http://schemas.microsoft.com/office/powerpoint/2010/main" val="2044260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p:txBody>
          <a:bodyPr/>
          <a:lstStyle/>
          <a:p>
            <a:r>
              <a:rPr lang="en-US" b="1" dirty="0" smtClean="0"/>
              <a:t>Type and save the code to the right </a:t>
            </a:r>
            <a:br>
              <a:rPr lang="en-US" b="1" dirty="0" smtClean="0"/>
            </a:br>
            <a:r>
              <a:rPr lang="en-US" b="1" dirty="0" smtClean="0"/>
              <a:t>and press the play button in Unity.  </a:t>
            </a:r>
          </a:p>
          <a:p>
            <a:r>
              <a:rPr lang="en-US" b="1" dirty="0" smtClean="0"/>
              <a:t>In the console window you should see</a:t>
            </a:r>
            <a:br>
              <a:rPr lang="en-US" b="1" dirty="0" smtClean="0"/>
            </a:br>
            <a:r>
              <a:rPr lang="en-US" b="1" dirty="0" smtClean="0"/>
              <a:t>the position of the sphere being spammed.</a:t>
            </a:r>
          </a:p>
          <a:p>
            <a:r>
              <a:rPr lang="en-US" b="1" dirty="0" smtClean="0"/>
              <a:t>One per frame is pretty frequently so you need to</a:t>
            </a:r>
            <a:br>
              <a:rPr lang="en-US" b="1" dirty="0" smtClean="0"/>
            </a:br>
            <a:r>
              <a:rPr lang="en-US" b="1" dirty="0" smtClean="0"/>
              <a:t>be careful about what goes into the Update function If you want decent performance.</a:t>
            </a:r>
          </a:p>
          <a:p>
            <a:r>
              <a:rPr lang="en-US" b="1" dirty="0" smtClean="0"/>
              <a:t>Next lets make the ball move in the</a:t>
            </a:r>
            <a:r>
              <a:rPr lang="en-US" b="1" dirty="0"/>
              <a:t> </a:t>
            </a:r>
            <a:r>
              <a:rPr lang="en-US" b="1" dirty="0" smtClean="0"/>
              <a:t>x</a:t>
            </a:r>
            <a:r>
              <a:rPr lang="en-US" b="1" dirty="0"/>
              <a:t/>
            </a:r>
            <a:br>
              <a:rPr lang="en-US" b="1" dirty="0"/>
            </a:br>
            <a:r>
              <a:rPr lang="en-US" b="1" dirty="0" smtClean="0"/>
              <a:t>direction. </a:t>
            </a:r>
          </a:p>
        </p:txBody>
      </p:sp>
      <p:pic>
        <p:nvPicPr>
          <p:cNvPr id="6" name="Picture 5"/>
          <p:cNvPicPr>
            <a:picLocks noChangeAspect="1"/>
          </p:cNvPicPr>
          <p:nvPr/>
        </p:nvPicPr>
        <p:blipFill>
          <a:blip r:embed="rId2"/>
          <a:stretch>
            <a:fillRect/>
          </a:stretch>
        </p:blipFill>
        <p:spPr>
          <a:xfrm>
            <a:off x="6499225" y="1209675"/>
            <a:ext cx="4324350" cy="2686050"/>
          </a:xfrm>
          <a:prstGeom prst="rect">
            <a:avLst/>
          </a:prstGeom>
        </p:spPr>
      </p:pic>
      <p:pic>
        <p:nvPicPr>
          <p:cNvPr id="7" name="Picture 6"/>
          <p:cNvPicPr>
            <a:picLocks noChangeAspect="1"/>
          </p:cNvPicPr>
          <p:nvPr/>
        </p:nvPicPr>
        <p:blipFill>
          <a:blip r:embed="rId3"/>
          <a:stretch>
            <a:fillRect/>
          </a:stretch>
        </p:blipFill>
        <p:spPr>
          <a:xfrm>
            <a:off x="5800725" y="4733925"/>
            <a:ext cx="2495550" cy="2124075"/>
          </a:xfrm>
          <a:prstGeom prst="rect">
            <a:avLst/>
          </a:prstGeom>
        </p:spPr>
      </p:pic>
    </p:spTree>
    <p:extLst>
      <p:ext uri="{BB962C8B-B14F-4D97-AF65-F5344CB8AC3E}">
        <p14:creationId xmlns:p14="http://schemas.microsoft.com/office/powerpoint/2010/main" val="736893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a:xfrm>
            <a:off x="1154954" y="2603500"/>
            <a:ext cx="8825659" cy="3860800"/>
          </a:xfrm>
        </p:spPr>
        <p:txBody>
          <a:bodyPr>
            <a:normAutofit/>
          </a:bodyPr>
          <a:lstStyle/>
          <a:p>
            <a:r>
              <a:rPr lang="en-US" b="1" dirty="0" smtClean="0"/>
              <a:t>You can directly assign the </a:t>
            </a:r>
            <a:r>
              <a:rPr lang="en-US" b="1" dirty="0" err="1" smtClean="0"/>
              <a:t>gameObject.transform.position</a:t>
            </a:r>
            <a:r>
              <a:rPr lang="en-US" b="1" dirty="0" smtClean="0"/>
              <a:t>, however that might look choppy so we will apply a </a:t>
            </a:r>
            <a:r>
              <a:rPr lang="en-US" b="1" u="sng" dirty="0" smtClean="0"/>
              <a:t>Force</a:t>
            </a:r>
            <a:r>
              <a:rPr lang="en-US" b="1" dirty="0" smtClean="0"/>
              <a:t> to the ball. </a:t>
            </a:r>
          </a:p>
          <a:p>
            <a:r>
              <a:rPr lang="en-US" b="1" dirty="0" smtClean="0"/>
              <a:t>Forces can be applied to the </a:t>
            </a:r>
            <a:r>
              <a:rPr lang="en-US" b="1" dirty="0" err="1" smtClean="0"/>
              <a:t>Rigidbody</a:t>
            </a:r>
            <a:r>
              <a:rPr lang="en-US" b="1" dirty="0" smtClean="0"/>
              <a:t> component of the </a:t>
            </a:r>
            <a:r>
              <a:rPr lang="en-US" b="1" dirty="0" err="1" smtClean="0"/>
              <a:t>gameObject</a:t>
            </a:r>
            <a:r>
              <a:rPr lang="en-US" b="1" dirty="0" smtClean="0"/>
              <a:t>. </a:t>
            </a:r>
          </a:p>
          <a:p>
            <a:r>
              <a:rPr lang="en-US" b="1" dirty="0" smtClean="0"/>
              <a:t>To get a specific component of a </a:t>
            </a:r>
            <a:r>
              <a:rPr lang="en-US" b="1" dirty="0" err="1" smtClean="0"/>
              <a:t>gameObject</a:t>
            </a:r>
            <a:r>
              <a:rPr lang="en-US" b="1" dirty="0" smtClean="0"/>
              <a:t> we will use the </a:t>
            </a:r>
            <a:r>
              <a:rPr lang="en-US" b="1" dirty="0" err="1" smtClean="0"/>
              <a:t>GetComponent</a:t>
            </a:r>
            <a:r>
              <a:rPr lang="en-US" b="1" dirty="0" smtClean="0"/>
              <a:t>&lt;Template T&gt;() function. </a:t>
            </a:r>
          </a:p>
          <a:p>
            <a:r>
              <a:rPr lang="en-US" b="1" dirty="0" smtClean="0"/>
              <a:t>We will get the </a:t>
            </a:r>
            <a:r>
              <a:rPr lang="en-US" b="1" dirty="0" err="1" smtClean="0"/>
              <a:t>Rigidbody</a:t>
            </a:r>
            <a:r>
              <a:rPr lang="en-US" b="1" dirty="0" smtClean="0"/>
              <a:t> component by:</a:t>
            </a:r>
          </a:p>
          <a:p>
            <a:r>
              <a:rPr lang="en-US" b="1" dirty="0" err="1" smtClean="0"/>
              <a:t>Rigidbody</a:t>
            </a:r>
            <a:r>
              <a:rPr lang="en-US" b="1" dirty="0" smtClean="0"/>
              <a:t> </a:t>
            </a:r>
            <a:r>
              <a:rPr lang="en-US" b="1" dirty="0" err="1" smtClean="0"/>
              <a:t>ballRigidBody</a:t>
            </a:r>
            <a:r>
              <a:rPr lang="en-US" b="1" dirty="0" smtClean="0"/>
              <a:t>;</a:t>
            </a:r>
          </a:p>
          <a:p>
            <a:r>
              <a:rPr lang="en-US" b="1" dirty="0" err="1" smtClean="0"/>
              <a:t>ballRigidbody</a:t>
            </a:r>
            <a:r>
              <a:rPr lang="en-US" b="1" dirty="0" smtClean="0"/>
              <a:t> = </a:t>
            </a:r>
            <a:r>
              <a:rPr lang="en-US" b="1" dirty="0" err="1" smtClean="0"/>
              <a:t>GetComponent</a:t>
            </a:r>
            <a:r>
              <a:rPr lang="en-US" b="1" dirty="0" smtClean="0"/>
              <a:t>&lt;</a:t>
            </a:r>
            <a:r>
              <a:rPr lang="en-US" b="1" dirty="0" err="1" smtClean="0"/>
              <a:t>RigidBody</a:t>
            </a:r>
            <a:r>
              <a:rPr lang="en-US" b="1" dirty="0" smtClean="0"/>
              <a:t>&gt;()</a:t>
            </a:r>
          </a:p>
          <a:p>
            <a:r>
              <a:rPr lang="en-US" b="1" dirty="0" smtClean="0"/>
              <a:t>And then we will be able to apply forces to that rigid body which will move the ball. </a:t>
            </a:r>
            <a:endParaRPr lang="en-US" b="1" dirty="0"/>
          </a:p>
        </p:txBody>
      </p:sp>
    </p:spTree>
    <p:extLst>
      <p:ext uri="{BB962C8B-B14F-4D97-AF65-F5344CB8AC3E}">
        <p14:creationId xmlns:p14="http://schemas.microsoft.com/office/powerpoint/2010/main" val="288911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p:txBody>
          <a:bodyPr/>
          <a:lstStyle/>
          <a:p>
            <a:r>
              <a:rPr lang="en-US" b="1" dirty="0" smtClean="0"/>
              <a:t>Apply a force to the rigid body with</a:t>
            </a:r>
            <a:br>
              <a:rPr lang="en-US" b="1" dirty="0" smtClean="0"/>
            </a:br>
            <a:r>
              <a:rPr lang="en-US" b="1" dirty="0" err="1" smtClean="0"/>
              <a:t>AddForce</a:t>
            </a:r>
            <a:r>
              <a:rPr lang="en-US" b="1" dirty="0" smtClean="0"/>
              <a:t>(Vector3);</a:t>
            </a:r>
          </a:p>
          <a:p>
            <a:r>
              <a:rPr lang="en-US" b="1" dirty="0" smtClean="0"/>
              <a:t>Press Play and see it go!</a:t>
            </a:r>
            <a:endParaRPr lang="en-US" b="1" dirty="0"/>
          </a:p>
        </p:txBody>
      </p:sp>
      <p:pic>
        <p:nvPicPr>
          <p:cNvPr id="4" name="Picture 3"/>
          <p:cNvPicPr>
            <a:picLocks noChangeAspect="1"/>
          </p:cNvPicPr>
          <p:nvPr/>
        </p:nvPicPr>
        <p:blipFill>
          <a:blip r:embed="rId2"/>
          <a:stretch>
            <a:fillRect/>
          </a:stretch>
        </p:blipFill>
        <p:spPr>
          <a:xfrm>
            <a:off x="5718232" y="2093912"/>
            <a:ext cx="5383156" cy="3341688"/>
          </a:xfrm>
          <a:prstGeom prst="rect">
            <a:avLst/>
          </a:prstGeom>
        </p:spPr>
      </p:pic>
    </p:spTree>
    <p:extLst>
      <p:ext uri="{BB962C8B-B14F-4D97-AF65-F5344CB8AC3E}">
        <p14:creationId xmlns:p14="http://schemas.microsoft.com/office/powerpoint/2010/main" val="3788788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p:txBody>
          <a:bodyPr/>
          <a:lstStyle/>
          <a:p>
            <a:r>
              <a:rPr lang="en-US" b="1" dirty="0" smtClean="0"/>
              <a:t>Now we will add controls</a:t>
            </a:r>
          </a:p>
          <a:p>
            <a:r>
              <a:rPr lang="en-US" b="1" dirty="0" smtClean="0"/>
              <a:t>We will use the flags of the form </a:t>
            </a:r>
            <a:r>
              <a:rPr lang="en-US" b="1" dirty="0" err="1" smtClean="0"/>
              <a:t>Input.GetKey</a:t>
            </a:r>
            <a:r>
              <a:rPr lang="en-US" b="1" dirty="0" smtClean="0"/>
              <a:t>(</a:t>
            </a:r>
            <a:r>
              <a:rPr lang="en-US" b="1" dirty="0" err="1" smtClean="0"/>
              <a:t>KeyCode.W</a:t>
            </a:r>
            <a:r>
              <a:rPr lang="en-US" b="1" dirty="0" smtClean="0"/>
              <a:t>)</a:t>
            </a:r>
          </a:p>
          <a:p>
            <a:pPr marL="0" indent="0">
              <a:buNone/>
            </a:pPr>
            <a:r>
              <a:rPr lang="en-US" b="1" dirty="0" smtClean="0"/>
              <a:t>This will be true of false for example if the W key is being pressed down, then the flag will remain true. </a:t>
            </a:r>
            <a:endParaRPr lang="en-US" b="1" dirty="0"/>
          </a:p>
          <a:p>
            <a:pPr marL="0" indent="0">
              <a:buNone/>
            </a:pPr>
            <a:r>
              <a:rPr lang="en-US" b="1" dirty="0" smtClean="0"/>
              <a:t>There is also </a:t>
            </a:r>
            <a:r>
              <a:rPr lang="en-US" b="1" dirty="0" err="1"/>
              <a:t>G</a:t>
            </a:r>
            <a:r>
              <a:rPr lang="en-US" b="1" dirty="0" err="1" smtClean="0"/>
              <a:t>etKeyDown</a:t>
            </a:r>
            <a:r>
              <a:rPr lang="en-US" b="1" dirty="0" smtClean="0"/>
              <a:t> which will detect it being pressed down and </a:t>
            </a:r>
            <a:r>
              <a:rPr lang="en-US" b="1" dirty="0" err="1"/>
              <a:t>G</a:t>
            </a:r>
            <a:r>
              <a:rPr lang="en-US" b="1" dirty="0" err="1" smtClean="0"/>
              <a:t>etKeyUp</a:t>
            </a:r>
            <a:r>
              <a:rPr lang="en-US" b="1" dirty="0" smtClean="0"/>
              <a:t> which will detect it being released. </a:t>
            </a:r>
            <a:endParaRPr lang="en-US" b="1" dirty="0"/>
          </a:p>
        </p:txBody>
      </p:sp>
    </p:spTree>
    <p:extLst>
      <p:ext uri="{BB962C8B-B14F-4D97-AF65-F5344CB8AC3E}">
        <p14:creationId xmlns:p14="http://schemas.microsoft.com/office/powerpoint/2010/main" val="3673753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p:txBody>
          <a:bodyPr/>
          <a:lstStyle/>
          <a:p>
            <a:r>
              <a:rPr lang="en-US" b="1" dirty="0" smtClean="0"/>
              <a:t>Use the code to the right and</a:t>
            </a:r>
            <a:br>
              <a:rPr lang="en-US" b="1" dirty="0" smtClean="0"/>
            </a:br>
            <a:r>
              <a:rPr lang="en-US" b="1" dirty="0" smtClean="0"/>
              <a:t>press play. </a:t>
            </a:r>
          </a:p>
          <a:p>
            <a:r>
              <a:rPr lang="en-US" b="1" dirty="0" smtClean="0"/>
              <a:t>You should now be able to</a:t>
            </a:r>
            <a:r>
              <a:rPr lang="en-US" b="1" dirty="0"/>
              <a:t/>
            </a:r>
            <a:br>
              <a:rPr lang="en-US" b="1" dirty="0"/>
            </a:br>
            <a:r>
              <a:rPr lang="en-US" b="1" dirty="0" smtClean="0"/>
              <a:t>control the ball in the scene!</a:t>
            </a:r>
          </a:p>
        </p:txBody>
      </p:sp>
      <p:pic>
        <p:nvPicPr>
          <p:cNvPr id="4" name="Picture 3"/>
          <p:cNvPicPr>
            <a:picLocks noChangeAspect="1"/>
          </p:cNvPicPr>
          <p:nvPr/>
        </p:nvPicPr>
        <p:blipFill>
          <a:blip r:embed="rId2"/>
          <a:stretch>
            <a:fillRect/>
          </a:stretch>
        </p:blipFill>
        <p:spPr>
          <a:xfrm>
            <a:off x="5029200" y="393700"/>
            <a:ext cx="7048500" cy="6403890"/>
          </a:xfrm>
          <a:prstGeom prst="rect">
            <a:avLst/>
          </a:prstGeom>
        </p:spPr>
      </p:pic>
    </p:spTree>
    <p:extLst>
      <p:ext uri="{BB962C8B-B14F-4D97-AF65-F5344CB8AC3E}">
        <p14:creationId xmlns:p14="http://schemas.microsoft.com/office/powerpoint/2010/main" val="1798759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can move! Its </a:t>
            </a:r>
            <a:r>
              <a:rPr lang="en-US" dirty="0" err="1" smtClean="0"/>
              <a:t>kinda</a:t>
            </a:r>
            <a:r>
              <a:rPr lang="en-US" dirty="0" smtClean="0"/>
              <a:t> like a game now!</a:t>
            </a:r>
            <a:endParaRPr lang="en-US" dirty="0"/>
          </a:p>
        </p:txBody>
      </p:sp>
      <p:sp>
        <p:nvSpPr>
          <p:cNvPr id="3" name="Content Placeholder 2"/>
          <p:cNvSpPr>
            <a:spLocks noGrp="1"/>
          </p:cNvSpPr>
          <p:nvPr>
            <p:ph idx="1"/>
          </p:nvPr>
        </p:nvSpPr>
        <p:spPr>
          <a:xfrm>
            <a:off x="1154954" y="2603500"/>
            <a:ext cx="8825659" cy="4025900"/>
          </a:xfrm>
        </p:spPr>
        <p:txBody>
          <a:bodyPr>
            <a:normAutofit/>
          </a:bodyPr>
          <a:lstStyle/>
          <a:p>
            <a:r>
              <a:rPr lang="en-US" b="1" dirty="0" smtClean="0"/>
              <a:t>Next, lets make the camera follow the player. </a:t>
            </a:r>
          </a:p>
          <a:p>
            <a:r>
              <a:rPr lang="en-US" b="1" dirty="0" smtClean="0"/>
              <a:t>In the Hierarchy, drag and drop the main camera on top of the sphere.</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 Then press play/roll around!</a:t>
            </a:r>
          </a:p>
          <a:p>
            <a:endParaRPr lang="en-US" b="1" dirty="0"/>
          </a:p>
        </p:txBody>
      </p:sp>
      <p:pic>
        <p:nvPicPr>
          <p:cNvPr id="4" name="Picture 3"/>
          <p:cNvPicPr>
            <a:picLocks noChangeAspect="1"/>
          </p:cNvPicPr>
          <p:nvPr/>
        </p:nvPicPr>
        <p:blipFill>
          <a:blip r:embed="rId2"/>
          <a:stretch>
            <a:fillRect/>
          </a:stretch>
        </p:blipFill>
        <p:spPr>
          <a:xfrm>
            <a:off x="1311275" y="3667125"/>
            <a:ext cx="2507796" cy="2352675"/>
          </a:xfrm>
          <a:prstGeom prst="rect">
            <a:avLst/>
          </a:prstGeom>
        </p:spPr>
      </p:pic>
      <p:sp>
        <p:nvSpPr>
          <p:cNvPr id="5" name="Right Arrow 4"/>
          <p:cNvSpPr/>
          <p:nvPr/>
        </p:nvSpPr>
        <p:spPr>
          <a:xfrm>
            <a:off x="4267200" y="4102100"/>
            <a:ext cx="1930400" cy="741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946900" y="3367428"/>
            <a:ext cx="2284413" cy="2652372"/>
          </a:xfrm>
          <a:prstGeom prst="rect">
            <a:avLst/>
          </a:prstGeom>
        </p:spPr>
      </p:pic>
    </p:spTree>
    <p:extLst>
      <p:ext uri="{BB962C8B-B14F-4D97-AF65-F5344CB8AC3E}">
        <p14:creationId xmlns:p14="http://schemas.microsoft.com/office/powerpoint/2010/main" val="2606920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following</a:t>
            </a:r>
            <a:endParaRPr lang="en-US" dirty="0"/>
          </a:p>
        </p:txBody>
      </p:sp>
      <p:sp>
        <p:nvSpPr>
          <p:cNvPr id="3" name="Content Placeholder 2"/>
          <p:cNvSpPr>
            <a:spLocks noGrp="1"/>
          </p:cNvSpPr>
          <p:nvPr>
            <p:ph idx="1"/>
          </p:nvPr>
        </p:nvSpPr>
        <p:spPr/>
        <p:txBody>
          <a:bodyPr/>
          <a:lstStyle/>
          <a:p>
            <a:r>
              <a:rPr lang="en-US" b="1" dirty="0" smtClean="0"/>
              <a:t>As you can see, the camera is now rotating as if the sphere’s axes are the world axes. It’s rotation and position are relative to the sphere. </a:t>
            </a:r>
          </a:p>
          <a:p>
            <a:r>
              <a:rPr lang="en-US" b="1" dirty="0" smtClean="0"/>
              <a:t>This isn’t very useful but it was worth a shot! </a:t>
            </a:r>
          </a:p>
          <a:p>
            <a:r>
              <a:rPr lang="en-US" b="1" dirty="0" smtClean="0"/>
              <a:t>Move the camera back off of the sphere… by clicking and dragging. </a:t>
            </a:r>
            <a:endParaRPr lang="en-US" b="1" dirty="0"/>
          </a:p>
        </p:txBody>
      </p:sp>
      <p:pic>
        <p:nvPicPr>
          <p:cNvPr id="4" name="Picture 3"/>
          <p:cNvPicPr>
            <a:picLocks noChangeAspect="1"/>
          </p:cNvPicPr>
          <p:nvPr/>
        </p:nvPicPr>
        <p:blipFill>
          <a:blip r:embed="rId2"/>
          <a:stretch>
            <a:fillRect/>
          </a:stretch>
        </p:blipFill>
        <p:spPr>
          <a:xfrm>
            <a:off x="1447800" y="4040528"/>
            <a:ext cx="2284413" cy="2652372"/>
          </a:xfrm>
          <a:prstGeom prst="rect">
            <a:avLst/>
          </a:prstGeom>
        </p:spPr>
      </p:pic>
      <p:pic>
        <p:nvPicPr>
          <p:cNvPr id="5" name="Picture 4"/>
          <p:cNvPicPr>
            <a:picLocks noChangeAspect="1"/>
          </p:cNvPicPr>
          <p:nvPr/>
        </p:nvPicPr>
        <p:blipFill>
          <a:blip r:embed="rId3"/>
          <a:stretch>
            <a:fillRect/>
          </a:stretch>
        </p:blipFill>
        <p:spPr>
          <a:xfrm>
            <a:off x="6437312" y="4099239"/>
            <a:ext cx="2058988" cy="2766274"/>
          </a:xfrm>
          <a:prstGeom prst="rect">
            <a:avLst/>
          </a:prstGeom>
        </p:spPr>
      </p:pic>
      <p:sp>
        <p:nvSpPr>
          <p:cNvPr id="6" name="Right Arrow 5"/>
          <p:cNvSpPr/>
          <p:nvPr/>
        </p:nvSpPr>
        <p:spPr>
          <a:xfrm>
            <a:off x="4216400" y="4597400"/>
            <a:ext cx="1473200" cy="1257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979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follow</a:t>
            </a:r>
            <a:endParaRPr lang="en-US" dirty="0"/>
          </a:p>
        </p:txBody>
      </p:sp>
      <p:sp>
        <p:nvSpPr>
          <p:cNvPr id="3" name="Content Placeholder 2"/>
          <p:cNvSpPr>
            <a:spLocks noGrp="1"/>
          </p:cNvSpPr>
          <p:nvPr>
            <p:ph idx="1"/>
          </p:nvPr>
        </p:nvSpPr>
        <p:spPr/>
        <p:txBody>
          <a:bodyPr/>
          <a:lstStyle/>
          <a:p>
            <a:r>
              <a:rPr lang="en-US" b="1" dirty="0" smtClean="0"/>
              <a:t>Instead we will create a script on the camera that will update the camera’s x and z position depending on the position of the player. </a:t>
            </a:r>
          </a:p>
          <a:p>
            <a:r>
              <a:rPr lang="en-US" b="1" dirty="0" smtClean="0"/>
              <a:t>Here we will need to access the Transform of a game object that our script is not attached to. We can do this by the function </a:t>
            </a:r>
            <a:r>
              <a:rPr lang="en-US" b="1" dirty="0" err="1" smtClean="0"/>
              <a:t>GameObject.Find</a:t>
            </a:r>
            <a:r>
              <a:rPr lang="en-US" b="1" dirty="0" smtClean="0"/>
              <a:t>(name)</a:t>
            </a:r>
          </a:p>
          <a:p>
            <a:r>
              <a:rPr lang="en-US" b="1" dirty="0" smtClean="0"/>
              <a:t>Select the camera, add component </a:t>
            </a:r>
            <a:r>
              <a:rPr lang="en-US" b="1" dirty="0" smtClean="0">
                <a:sym typeface="Wingdings" panose="05000000000000000000" pitchFamily="2" charset="2"/>
              </a:rPr>
              <a:t> New Script  </a:t>
            </a:r>
            <a:r>
              <a:rPr lang="en-US" b="1" dirty="0" err="1" smtClean="0">
                <a:sym typeface="Wingdings" panose="05000000000000000000" pitchFamily="2" charset="2"/>
              </a:rPr>
              <a:t>camerafollow</a:t>
            </a:r>
            <a:r>
              <a:rPr lang="en-US" b="1" dirty="0" smtClean="0">
                <a:sym typeface="Wingdings" panose="05000000000000000000" pitchFamily="2" charset="2"/>
              </a:rPr>
              <a:t> </a:t>
            </a:r>
            <a:r>
              <a:rPr lang="en-US" b="1" dirty="0" err="1" smtClean="0">
                <a:sym typeface="Wingdings" panose="05000000000000000000" pitchFamily="2" charset="2"/>
              </a:rPr>
              <a:t>c#</a:t>
            </a:r>
            <a:r>
              <a:rPr lang="en-US" b="1" dirty="0" smtClean="0">
                <a:sym typeface="Wingdings" panose="05000000000000000000" pitchFamily="2" charset="2"/>
              </a:rPr>
              <a:t> add</a:t>
            </a:r>
          </a:p>
          <a:p>
            <a:r>
              <a:rPr lang="en-US" b="1" dirty="0" smtClean="0">
                <a:sym typeface="Wingdings" panose="05000000000000000000" pitchFamily="2" charset="2"/>
              </a:rPr>
              <a:t>Open the script in your text editor. </a:t>
            </a:r>
            <a:endParaRPr lang="en-US" b="1" dirty="0"/>
          </a:p>
        </p:txBody>
      </p:sp>
    </p:spTree>
    <p:extLst>
      <p:ext uri="{BB962C8B-B14F-4D97-AF65-F5344CB8AC3E}">
        <p14:creationId xmlns:p14="http://schemas.microsoft.com/office/powerpoint/2010/main" val="832262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scripts</a:t>
            </a:r>
            <a:endParaRPr lang="en-US" dirty="0"/>
          </a:p>
        </p:txBody>
      </p:sp>
      <p:sp>
        <p:nvSpPr>
          <p:cNvPr id="3" name="Content Placeholder 2"/>
          <p:cNvSpPr>
            <a:spLocks noGrp="1"/>
          </p:cNvSpPr>
          <p:nvPr>
            <p:ph idx="1"/>
          </p:nvPr>
        </p:nvSpPr>
        <p:spPr/>
        <p:txBody>
          <a:bodyPr/>
          <a:lstStyle/>
          <a:p>
            <a:r>
              <a:rPr lang="en-US" b="1" dirty="0" smtClean="0"/>
              <a:t>We will obtain the position of the player, </a:t>
            </a:r>
            <a:br>
              <a:rPr lang="en-US" b="1" dirty="0" smtClean="0"/>
            </a:br>
            <a:r>
              <a:rPr lang="en-US" b="1" dirty="0" smtClean="0"/>
              <a:t>and we will assign the camera’s position </a:t>
            </a:r>
            <a:br>
              <a:rPr lang="en-US" b="1" dirty="0" smtClean="0"/>
            </a:br>
            <a:r>
              <a:rPr lang="en-US" b="1" dirty="0" smtClean="0"/>
              <a:t>to a position depending on the players x </a:t>
            </a:r>
            <a:br>
              <a:rPr lang="en-US" b="1" dirty="0" smtClean="0"/>
            </a:br>
            <a:r>
              <a:rPr lang="en-US" b="1" dirty="0" smtClean="0"/>
              <a:t>and z coordinates. </a:t>
            </a:r>
          </a:p>
          <a:p>
            <a:r>
              <a:rPr lang="en-US" b="1" dirty="0" smtClean="0"/>
              <a:t>The script to the left will position the</a:t>
            </a:r>
            <a:br>
              <a:rPr lang="en-US" b="1" dirty="0" smtClean="0"/>
            </a:br>
            <a:r>
              <a:rPr lang="en-US" b="1" dirty="0" smtClean="0"/>
              <a:t>camera relative to the player.</a:t>
            </a:r>
          </a:p>
          <a:p>
            <a:r>
              <a:rPr lang="en-US" b="1" dirty="0" smtClean="0"/>
              <a:t>Press play and check it out!</a:t>
            </a:r>
          </a:p>
        </p:txBody>
      </p:sp>
      <p:pic>
        <p:nvPicPr>
          <p:cNvPr id="4" name="Picture 3"/>
          <p:cNvPicPr>
            <a:picLocks noChangeAspect="1"/>
          </p:cNvPicPr>
          <p:nvPr/>
        </p:nvPicPr>
        <p:blipFill>
          <a:blip r:embed="rId2"/>
          <a:stretch>
            <a:fillRect/>
          </a:stretch>
        </p:blipFill>
        <p:spPr>
          <a:xfrm>
            <a:off x="6045200" y="0"/>
            <a:ext cx="6146800" cy="6858000"/>
          </a:xfrm>
          <a:prstGeom prst="rect">
            <a:avLst/>
          </a:prstGeom>
        </p:spPr>
      </p:pic>
    </p:spTree>
    <p:extLst>
      <p:ext uri="{BB962C8B-B14F-4D97-AF65-F5344CB8AC3E}">
        <p14:creationId xmlns:p14="http://schemas.microsoft.com/office/powerpoint/2010/main" val="215484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Unity?!??!?!??</a:t>
            </a:r>
            <a:endParaRPr lang="en-US" dirty="0"/>
          </a:p>
        </p:txBody>
      </p:sp>
      <p:sp>
        <p:nvSpPr>
          <p:cNvPr id="3" name="Content Placeholder 2"/>
          <p:cNvSpPr>
            <a:spLocks noGrp="1"/>
          </p:cNvSpPr>
          <p:nvPr>
            <p:ph idx="1"/>
          </p:nvPr>
        </p:nvSpPr>
        <p:spPr/>
        <p:txBody>
          <a:bodyPr>
            <a:normAutofit/>
          </a:bodyPr>
          <a:lstStyle/>
          <a:p>
            <a:r>
              <a:rPr lang="en-US" sz="2800" dirty="0" smtClean="0"/>
              <a:t>Unity is a very awesome and free game engine that can be used to build games, apps, models, simulations </a:t>
            </a:r>
            <a:r>
              <a:rPr lang="en-US" sz="2800" dirty="0" err="1" smtClean="0"/>
              <a:t>ect</a:t>
            </a:r>
            <a:r>
              <a:rPr lang="en-US" sz="2800" dirty="0" smtClean="0"/>
              <a:t>. </a:t>
            </a:r>
            <a:endParaRPr lang="en-US" sz="2800" dirty="0"/>
          </a:p>
        </p:txBody>
      </p:sp>
    </p:spTree>
    <p:extLst>
      <p:ext uri="{BB962C8B-B14F-4D97-AF65-F5344CB8AC3E}">
        <p14:creationId xmlns:p14="http://schemas.microsoft.com/office/powerpoint/2010/main" val="807452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color to the player</a:t>
            </a:r>
            <a:endParaRPr lang="en-US" dirty="0"/>
          </a:p>
        </p:txBody>
      </p:sp>
      <p:sp>
        <p:nvSpPr>
          <p:cNvPr id="3" name="Content Placeholder 2"/>
          <p:cNvSpPr>
            <a:spLocks noGrp="1"/>
          </p:cNvSpPr>
          <p:nvPr>
            <p:ph idx="1"/>
          </p:nvPr>
        </p:nvSpPr>
        <p:spPr/>
        <p:txBody>
          <a:bodyPr/>
          <a:lstStyle/>
          <a:p>
            <a:r>
              <a:rPr lang="en-US" b="1" dirty="0" smtClean="0"/>
              <a:t>The ball is rotating even if it doesn’t seem like it. Here we will add an image to be the material for the ball. </a:t>
            </a:r>
          </a:p>
          <a:p>
            <a:r>
              <a:rPr lang="en-US" b="1" dirty="0" smtClean="0"/>
              <a:t>Drag and drop the colors100x100.png image in the assets folder or any other image you want into the Unity Projects window:</a:t>
            </a:r>
            <a:endParaRPr lang="en-US" b="1" dirty="0"/>
          </a:p>
        </p:txBody>
      </p:sp>
      <p:pic>
        <p:nvPicPr>
          <p:cNvPr id="4" name="Picture 3"/>
          <p:cNvPicPr>
            <a:picLocks noChangeAspect="1"/>
          </p:cNvPicPr>
          <p:nvPr/>
        </p:nvPicPr>
        <p:blipFill>
          <a:blip r:embed="rId2"/>
          <a:stretch>
            <a:fillRect/>
          </a:stretch>
        </p:blipFill>
        <p:spPr>
          <a:xfrm>
            <a:off x="647700" y="3860800"/>
            <a:ext cx="9525000" cy="2895600"/>
          </a:xfrm>
          <a:prstGeom prst="rect">
            <a:avLst/>
          </a:prstGeom>
        </p:spPr>
      </p:pic>
    </p:spTree>
    <p:extLst>
      <p:ext uri="{BB962C8B-B14F-4D97-AF65-F5344CB8AC3E}">
        <p14:creationId xmlns:p14="http://schemas.microsoft.com/office/powerpoint/2010/main" val="2869803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color to the player. </a:t>
            </a:r>
            <a:endParaRPr lang="en-US" dirty="0"/>
          </a:p>
        </p:txBody>
      </p:sp>
      <p:sp>
        <p:nvSpPr>
          <p:cNvPr id="3" name="Content Placeholder 2"/>
          <p:cNvSpPr>
            <a:spLocks noGrp="1"/>
          </p:cNvSpPr>
          <p:nvPr>
            <p:ph idx="1"/>
          </p:nvPr>
        </p:nvSpPr>
        <p:spPr>
          <a:xfrm>
            <a:off x="1154955" y="2603500"/>
            <a:ext cx="4828334" cy="4013200"/>
          </a:xfrm>
        </p:spPr>
        <p:txBody>
          <a:bodyPr>
            <a:normAutofit/>
          </a:bodyPr>
          <a:lstStyle/>
          <a:p>
            <a:r>
              <a:rPr lang="en-US" b="1" dirty="0" smtClean="0"/>
              <a:t>Next Drag the image into the scene window and drop it on top of the sphere. This will automagically create a new material and apply it to the sphere! The material will have the image attached to it. (you might need to move the directional light away from your ball.)</a:t>
            </a:r>
          </a:p>
          <a:p>
            <a:r>
              <a:rPr lang="en-US" b="1" dirty="0" smtClean="0"/>
              <a:t>This is a good example of how images might wrap on 3D objects in ways not immediately obvious. (</a:t>
            </a:r>
            <a:r>
              <a:rPr lang="en-US" b="1" dirty="0" err="1" smtClean="0"/>
              <a:t>kinda</a:t>
            </a:r>
            <a:r>
              <a:rPr lang="en-US" b="1" dirty="0" smtClean="0"/>
              <a:t> important to know about if you have complex models like people)</a:t>
            </a:r>
          </a:p>
        </p:txBody>
      </p:sp>
      <p:pic>
        <p:nvPicPr>
          <p:cNvPr id="4" name="Picture 3"/>
          <p:cNvPicPr>
            <a:picLocks noChangeAspect="1"/>
          </p:cNvPicPr>
          <p:nvPr/>
        </p:nvPicPr>
        <p:blipFill>
          <a:blip r:embed="rId2"/>
          <a:stretch>
            <a:fillRect/>
          </a:stretch>
        </p:blipFill>
        <p:spPr>
          <a:xfrm>
            <a:off x="6286501" y="1680633"/>
            <a:ext cx="3390900" cy="5153025"/>
          </a:xfrm>
          <a:prstGeom prst="rect">
            <a:avLst/>
          </a:prstGeom>
        </p:spPr>
      </p:pic>
      <p:pic>
        <p:nvPicPr>
          <p:cNvPr id="5" name="Picture 4"/>
          <p:cNvPicPr>
            <a:picLocks noChangeAspect="1"/>
          </p:cNvPicPr>
          <p:nvPr/>
        </p:nvPicPr>
        <p:blipFill>
          <a:blip r:embed="rId3"/>
          <a:stretch>
            <a:fillRect/>
          </a:stretch>
        </p:blipFill>
        <p:spPr>
          <a:xfrm>
            <a:off x="9677401" y="2803524"/>
            <a:ext cx="2666920" cy="2212976"/>
          </a:xfrm>
          <a:prstGeom prst="rect">
            <a:avLst/>
          </a:prstGeom>
        </p:spPr>
      </p:pic>
    </p:spTree>
    <p:extLst>
      <p:ext uri="{BB962C8B-B14F-4D97-AF65-F5344CB8AC3E}">
        <p14:creationId xmlns:p14="http://schemas.microsoft.com/office/powerpoint/2010/main" val="4171843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to add collectables</a:t>
            </a:r>
            <a:endParaRPr lang="en-US" dirty="0"/>
          </a:p>
        </p:txBody>
      </p:sp>
      <p:sp>
        <p:nvSpPr>
          <p:cNvPr id="3" name="Content Placeholder 2"/>
          <p:cNvSpPr>
            <a:spLocks noGrp="1"/>
          </p:cNvSpPr>
          <p:nvPr>
            <p:ph idx="1"/>
          </p:nvPr>
        </p:nvSpPr>
        <p:spPr/>
        <p:txBody>
          <a:bodyPr/>
          <a:lstStyle/>
          <a:p>
            <a:r>
              <a:rPr lang="en-US" b="1" dirty="0" smtClean="0"/>
              <a:t>So now we can roll around our arena and run into walls with our colorful ball. </a:t>
            </a:r>
          </a:p>
          <a:p>
            <a:r>
              <a:rPr lang="en-US" b="1" dirty="0" smtClean="0"/>
              <a:t>Next we will create objects that we will place around the arena. When the player runs over these objects they will be destroyed and the player will grow in size. </a:t>
            </a:r>
          </a:p>
          <a:p>
            <a:endParaRPr lang="en-US" b="1" dirty="0"/>
          </a:p>
          <a:p>
            <a:r>
              <a:rPr lang="en-US" b="1" dirty="0" smtClean="0"/>
              <a:t>First, create a new 3D object in the scene like before </a:t>
            </a:r>
            <a:br>
              <a:rPr lang="en-US" b="1" dirty="0" smtClean="0"/>
            </a:br>
            <a:r>
              <a:rPr lang="en-US" b="1" dirty="0" smtClean="0"/>
              <a:t>Game Objects </a:t>
            </a:r>
            <a:r>
              <a:rPr lang="en-US" b="1" dirty="0" smtClean="0">
                <a:sym typeface="Wingdings" panose="05000000000000000000" pitchFamily="2" charset="2"/>
              </a:rPr>
              <a:t> 3D Object  capsule is what we will use. </a:t>
            </a:r>
            <a:endParaRPr lang="en-US" b="1" dirty="0" smtClean="0"/>
          </a:p>
        </p:txBody>
      </p:sp>
    </p:spTree>
    <p:extLst>
      <p:ext uri="{BB962C8B-B14F-4D97-AF65-F5344CB8AC3E}">
        <p14:creationId xmlns:p14="http://schemas.microsoft.com/office/powerpoint/2010/main" val="13753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collectable</a:t>
            </a:r>
            <a:endParaRPr lang="en-US" dirty="0"/>
          </a:p>
        </p:txBody>
      </p:sp>
      <p:sp>
        <p:nvSpPr>
          <p:cNvPr id="3" name="Content Placeholder 2"/>
          <p:cNvSpPr>
            <a:spLocks noGrp="1"/>
          </p:cNvSpPr>
          <p:nvPr>
            <p:ph idx="1"/>
          </p:nvPr>
        </p:nvSpPr>
        <p:spPr>
          <a:xfrm>
            <a:off x="1154955" y="2603500"/>
            <a:ext cx="6744446" cy="4254500"/>
          </a:xfrm>
        </p:spPr>
        <p:txBody>
          <a:bodyPr/>
          <a:lstStyle/>
          <a:p>
            <a:r>
              <a:rPr lang="en-US" b="1" dirty="0" smtClean="0"/>
              <a:t>After creating the new object, create a new material for it and apply the material so that it has an interesting color. </a:t>
            </a:r>
          </a:p>
          <a:p>
            <a:r>
              <a:rPr lang="en-US" b="1" dirty="0" smtClean="0"/>
              <a:t>Next, scale the object to (0.25,0.25,0.25)</a:t>
            </a:r>
          </a:p>
          <a:p>
            <a:r>
              <a:rPr lang="en-US" b="1" dirty="0" smtClean="0"/>
              <a:t>Then, under the inspector </a:t>
            </a:r>
            <a:r>
              <a:rPr lang="en-US" b="1" dirty="0" smtClean="0">
                <a:sym typeface="Wingdings" panose="05000000000000000000" pitchFamily="2" charset="2"/>
              </a:rPr>
              <a:t> capsule collider, check “Is Trigger”</a:t>
            </a:r>
            <a:br>
              <a:rPr lang="en-US" b="1" dirty="0" smtClean="0">
                <a:sym typeface="Wingdings" panose="05000000000000000000" pitchFamily="2" charset="2"/>
              </a:rPr>
            </a:br>
            <a:r>
              <a:rPr lang="en-US" b="1" dirty="0" smtClean="0">
                <a:sym typeface="Wingdings" panose="05000000000000000000" pitchFamily="2" charset="2"/>
              </a:rPr>
              <a:t>This will make the collider non-solid so that things can pass through it. However we will be able to detect in scripts when colliders intersect the trigger. </a:t>
            </a:r>
            <a:endParaRPr lang="en-US" b="1" dirty="0" smtClean="0"/>
          </a:p>
          <a:p>
            <a:r>
              <a:rPr lang="en-US" b="1" dirty="0" smtClean="0"/>
              <a:t>Finally Crate a script for the object, something like “</a:t>
            </a:r>
            <a:r>
              <a:rPr lang="en-US" b="1" dirty="0" err="1" smtClean="0"/>
              <a:t>collectableScript</a:t>
            </a:r>
            <a:r>
              <a:rPr lang="en-US" b="1" dirty="0" smtClean="0"/>
              <a:t>”</a:t>
            </a:r>
          </a:p>
          <a:p>
            <a:pPr marL="0" indent="0">
              <a:buNone/>
            </a:pPr>
            <a:endParaRPr lang="en-US" b="1" dirty="0"/>
          </a:p>
        </p:txBody>
      </p:sp>
      <p:pic>
        <p:nvPicPr>
          <p:cNvPr id="4" name="Picture 3"/>
          <p:cNvPicPr>
            <a:picLocks noChangeAspect="1"/>
          </p:cNvPicPr>
          <p:nvPr/>
        </p:nvPicPr>
        <p:blipFill>
          <a:blip r:embed="rId2"/>
          <a:stretch>
            <a:fillRect/>
          </a:stretch>
        </p:blipFill>
        <p:spPr>
          <a:xfrm>
            <a:off x="7869411" y="0"/>
            <a:ext cx="4322590" cy="6858000"/>
          </a:xfrm>
          <a:prstGeom prst="rect">
            <a:avLst/>
          </a:prstGeom>
        </p:spPr>
      </p:pic>
    </p:spTree>
    <p:extLst>
      <p:ext uri="{BB962C8B-B14F-4D97-AF65-F5344CB8AC3E}">
        <p14:creationId xmlns:p14="http://schemas.microsoft.com/office/powerpoint/2010/main" val="404984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Collectable behavior</a:t>
            </a:r>
            <a:endParaRPr lang="en-US" dirty="0"/>
          </a:p>
        </p:txBody>
      </p:sp>
      <p:sp>
        <p:nvSpPr>
          <p:cNvPr id="3" name="Content Placeholder 2"/>
          <p:cNvSpPr>
            <a:spLocks noGrp="1"/>
          </p:cNvSpPr>
          <p:nvPr>
            <p:ph idx="1"/>
          </p:nvPr>
        </p:nvSpPr>
        <p:spPr/>
        <p:txBody>
          <a:bodyPr/>
          <a:lstStyle/>
          <a:p>
            <a:r>
              <a:rPr lang="en-US" b="1" dirty="0" smtClean="0"/>
              <a:t>I ran out of time creating slides </a:t>
            </a:r>
            <a:r>
              <a:rPr lang="en-US" b="1" dirty="0" smtClean="0">
                <a:sym typeface="Wingdings" panose="05000000000000000000" pitchFamily="2" charset="2"/>
              </a:rPr>
              <a:t>:((( (5:50pm) but will keep going</a:t>
            </a:r>
            <a:endParaRPr lang="en-US" b="1" dirty="0"/>
          </a:p>
        </p:txBody>
      </p:sp>
    </p:spTree>
    <p:extLst>
      <p:ext uri="{BB962C8B-B14F-4D97-AF65-F5344CB8AC3E}">
        <p14:creationId xmlns:p14="http://schemas.microsoft.com/office/powerpoint/2010/main" val="1821561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things about Unity</a:t>
            </a:r>
            <a:endParaRPr lang="en-US" dirty="0"/>
          </a:p>
        </p:txBody>
      </p:sp>
      <p:sp>
        <p:nvSpPr>
          <p:cNvPr id="3" name="Content Placeholder 2"/>
          <p:cNvSpPr>
            <a:spLocks noGrp="1"/>
          </p:cNvSpPr>
          <p:nvPr>
            <p:ph idx="1"/>
          </p:nvPr>
        </p:nvSpPr>
        <p:spPr>
          <a:xfrm>
            <a:off x="1154954" y="2401824"/>
            <a:ext cx="9634966" cy="4242816"/>
          </a:xfrm>
        </p:spPr>
        <p:txBody>
          <a:bodyPr>
            <a:normAutofit fontScale="92500" lnSpcReduction="20000"/>
          </a:bodyPr>
          <a:lstStyle/>
          <a:p>
            <a:r>
              <a:rPr lang="en-US" sz="2800" dirty="0" smtClean="0"/>
              <a:t>Super fast deployment to many platforms </a:t>
            </a:r>
          </a:p>
          <a:p>
            <a:pPr lvl="1"/>
            <a:r>
              <a:rPr lang="en-US" sz="2600" dirty="0" smtClean="0"/>
              <a:t>Just select which platform you want to build for and Unity takes care of it after you set it up. </a:t>
            </a:r>
            <a:endParaRPr lang="en-US" sz="2600" dirty="0"/>
          </a:p>
          <a:p>
            <a:pPr lvl="1"/>
            <a:r>
              <a:rPr lang="en-US" sz="2600" dirty="0" smtClean="0"/>
              <a:t>Android, IOS, windows, mac, </a:t>
            </a:r>
            <a:r>
              <a:rPr lang="en-US" sz="2600" dirty="0" err="1" smtClean="0"/>
              <a:t>linux</a:t>
            </a:r>
            <a:r>
              <a:rPr lang="en-US" sz="2600" dirty="0" smtClean="0"/>
              <a:t>, others like </a:t>
            </a:r>
            <a:r>
              <a:rPr lang="en-US" sz="2600" dirty="0" err="1" smtClean="0"/>
              <a:t>xbox</a:t>
            </a:r>
            <a:endParaRPr lang="en-US" sz="2600" dirty="0" smtClean="0"/>
          </a:p>
          <a:p>
            <a:r>
              <a:rPr lang="en-US" sz="2800" dirty="0" smtClean="0"/>
              <a:t>Huge API with documentation that is extremely easy to read and find</a:t>
            </a:r>
          </a:p>
          <a:p>
            <a:r>
              <a:rPr lang="en-US" sz="2800" dirty="0" smtClean="0"/>
              <a:t>Out of the box API integration with </a:t>
            </a:r>
            <a:r>
              <a:rPr lang="en-US" sz="2800" dirty="0" err="1" smtClean="0"/>
              <a:t>MonoDevelop</a:t>
            </a:r>
            <a:r>
              <a:rPr lang="en-US" sz="2800" dirty="0" smtClean="0"/>
              <a:t>.</a:t>
            </a:r>
          </a:p>
          <a:p>
            <a:r>
              <a:rPr lang="en-US" sz="2800" dirty="0" smtClean="0"/>
              <a:t>Script in C#/</a:t>
            </a:r>
            <a:r>
              <a:rPr lang="en-US" sz="2800" dirty="0" err="1" smtClean="0"/>
              <a:t>javascript</a:t>
            </a:r>
            <a:endParaRPr lang="en-US" sz="2800" dirty="0" smtClean="0"/>
          </a:p>
          <a:p>
            <a:r>
              <a:rPr lang="en-US" sz="2800" dirty="0" smtClean="0"/>
              <a:t>Support for many common asset file types like .blend</a:t>
            </a:r>
          </a:p>
          <a:p>
            <a:r>
              <a:rPr lang="en-US" sz="2800" dirty="0" smtClean="0"/>
              <a:t>Oculus rift support</a:t>
            </a:r>
          </a:p>
          <a:p>
            <a:endParaRPr lang="en-US" sz="2800" dirty="0"/>
          </a:p>
          <a:p>
            <a:endParaRPr lang="en-US" sz="2800" dirty="0"/>
          </a:p>
        </p:txBody>
      </p:sp>
    </p:spTree>
    <p:extLst>
      <p:ext uri="{BB962C8B-B14F-4D97-AF65-F5344CB8AC3E}">
        <p14:creationId xmlns:p14="http://schemas.microsoft.com/office/powerpoint/2010/main" val="1701592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something!</a:t>
            </a:r>
            <a:endParaRPr lang="en-US" dirty="0"/>
          </a:p>
        </p:txBody>
      </p:sp>
      <p:sp>
        <p:nvSpPr>
          <p:cNvPr id="3" name="Content Placeholder 2"/>
          <p:cNvSpPr>
            <a:spLocks noGrp="1"/>
          </p:cNvSpPr>
          <p:nvPr>
            <p:ph idx="1"/>
          </p:nvPr>
        </p:nvSpPr>
        <p:spPr/>
        <p:txBody>
          <a:bodyPr>
            <a:normAutofit/>
          </a:bodyPr>
          <a:lstStyle/>
          <a:p>
            <a:r>
              <a:rPr lang="en-US" sz="2800" b="1" dirty="0" smtClean="0"/>
              <a:t>Start Unity</a:t>
            </a:r>
          </a:p>
          <a:p>
            <a:r>
              <a:rPr lang="en-US" sz="2800" b="1" dirty="0" smtClean="0"/>
              <a:t>New Project</a:t>
            </a:r>
          </a:p>
          <a:p>
            <a:r>
              <a:rPr lang="en-US" sz="2800" b="1" dirty="0" smtClean="0"/>
              <a:t>Name it something</a:t>
            </a:r>
          </a:p>
          <a:p>
            <a:r>
              <a:rPr lang="en-US" sz="2800" b="1" dirty="0" smtClean="0"/>
              <a:t>Click 3D</a:t>
            </a:r>
          </a:p>
          <a:p>
            <a:r>
              <a:rPr lang="en-US" sz="2800" b="1" dirty="0" smtClean="0"/>
              <a:t>Create Project</a:t>
            </a:r>
            <a:endParaRPr lang="en-US" sz="2800" b="1" dirty="0"/>
          </a:p>
        </p:txBody>
      </p:sp>
    </p:spTree>
    <p:extLst>
      <p:ext uri="{BB962C8B-B14F-4D97-AF65-F5344CB8AC3E}">
        <p14:creationId xmlns:p14="http://schemas.microsoft.com/office/powerpoint/2010/main" val="2722215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something!</a:t>
            </a:r>
            <a:endParaRPr lang="en-US" dirty="0"/>
          </a:p>
        </p:txBody>
      </p:sp>
      <p:sp>
        <p:nvSpPr>
          <p:cNvPr id="3" name="Content Placeholder 2"/>
          <p:cNvSpPr>
            <a:spLocks noGrp="1"/>
          </p:cNvSpPr>
          <p:nvPr>
            <p:ph idx="1"/>
          </p:nvPr>
        </p:nvSpPr>
        <p:spPr/>
        <p:txBody>
          <a:bodyPr>
            <a:normAutofit/>
          </a:bodyPr>
          <a:lstStyle/>
          <a:p>
            <a:r>
              <a:rPr lang="en-US" sz="2800" b="1" dirty="0" smtClean="0"/>
              <a:t>Start Unity</a:t>
            </a:r>
          </a:p>
          <a:p>
            <a:r>
              <a:rPr lang="en-US" sz="2800" b="1" dirty="0" smtClean="0"/>
              <a:t>New Project</a:t>
            </a:r>
          </a:p>
          <a:p>
            <a:r>
              <a:rPr lang="en-US" sz="2800" b="1" dirty="0" smtClean="0"/>
              <a:t>Name it something</a:t>
            </a:r>
          </a:p>
          <a:p>
            <a:r>
              <a:rPr lang="en-US" sz="2800" b="1" dirty="0" smtClean="0"/>
              <a:t>Click 3D</a:t>
            </a:r>
          </a:p>
          <a:p>
            <a:r>
              <a:rPr lang="en-US" sz="2800" b="1" dirty="0" smtClean="0"/>
              <a:t>Create Project</a:t>
            </a:r>
            <a:endParaRPr lang="en-US" sz="2800" b="1" dirty="0"/>
          </a:p>
        </p:txBody>
      </p:sp>
      <p:pic>
        <p:nvPicPr>
          <p:cNvPr id="4" name="Picture 3"/>
          <p:cNvPicPr>
            <a:picLocks noChangeAspect="1"/>
          </p:cNvPicPr>
          <p:nvPr/>
        </p:nvPicPr>
        <p:blipFill>
          <a:blip r:embed="rId2"/>
          <a:stretch>
            <a:fillRect/>
          </a:stretch>
        </p:blipFill>
        <p:spPr>
          <a:xfrm>
            <a:off x="5054600" y="1930400"/>
            <a:ext cx="3810000" cy="3810000"/>
          </a:xfrm>
          <a:prstGeom prst="rect">
            <a:avLst/>
          </a:prstGeom>
        </p:spPr>
      </p:pic>
    </p:spTree>
    <p:extLst>
      <p:ext uri="{BB962C8B-B14F-4D97-AF65-F5344CB8AC3E}">
        <p14:creationId xmlns:p14="http://schemas.microsoft.com/office/powerpoint/2010/main" val="10149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a:xfrm>
            <a:off x="752618" y="2188972"/>
            <a:ext cx="10598134" cy="4358132"/>
          </a:xfrm>
        </p:spPr>
        <p:txBody>
          <a:bodyPr>
            <a:normAutofit/>
          </a:bodyPr>
          <a:lstStyle/>
          <a:p>
            <a:r>
              <a:rPr lang="en-US" sz="2400" b="1" dirty="0" smtClean="0"/>
              <a:t>Many sub-windows and tabs</a:t>
            </a:r>
          </a:p>
          <a:p>
            <a:pPr lvl="1"/>
            <a:r>
              <a:rPr lang="en-US" sz="1800" b="1" dirty="0" smtClean="0"/>
              <a:t>Scene – This is where you place things in the 3d space</a:t>
            </a:r>
          </a:p>
          <a:p>
            <a:pPr lvl="1"/>
            <a:r>
              <a:rPr lang="en-US" sz="1800" b="1" dirty="0" smtClean="0"/>
              <a:t>Game – The view from your main camera</a:t>
            </a:r>
          </a:p>
          <a:p>
            <a:pPr lvl="1"/>
            <a:r>
              <a:rPr lang="en-US" sz="1800" b="1" dirty="0" smtClean="0"/>
              <a:t>Hierarchy – The list of every item in your scene</a:t>
            </a:r>
          </a:p>
          <a:p>
            <a:pPr lvl="1"/>
            <a:r>
              <a:rPr lang="en-US" sz="1800" b="1" dirty="0" smtClean="0"/>
              <a:t>Project – File explorer for all files associated in your program. (images, scripts, animations, 3d models, sounds, videos, Pre made game objects) </a:t>
            </a:r>
          </a:p>
          <a:p>
            <a:pPr lvl="1"/>
            <a:r>
              <a:rPr lang="en-US" sz="1800" b="1" dirty="0" smtClean="0"/>
              <a:t>Inspector – Displays information about the currently selected item in the hierarchy</a:t>
            </a:r>
          </a:p>
          <a:p>
            <a:pPr lvl="1"/>
            <a:r>
              <a:rPr lang="en-US" sz="1800" b="1" dirty="0" smtClean="0"/>
              <a:t>Console – displays messages, like errors, warnings, printed statements from scripts. </a:t>
            </a:r>
          </a:p>
          <a:p>
            <a:pPr lvl="1"/>
            <a:r>
              <a:rPr lang="en-US" sz="1800" b="1" dirty="0" smtClean="0"/>
              <a:t>There are some others for specific things like building animations, flow charts, and modifying sprites. </a:t>
            </a:r>
          </a:p>
          <a:p>
            <a:pPr lvl="1"/>
            <a:endParaRPr lang="en-US" b="1" dirty="0" smtClean="0"/>
          </a:p>
          <a:p>
            <a:endParaRPr lang="en-US" b="1" dirty="0"/>
          </a:p>
        </p:txBody>
      </p:sp>
    </p:spTree>
    <p:extLst>
      <p:ext uri="{BB962C8B-B14F-4D97-AF65-F5344CB8AC3E}">
        <p14:creationId xmlns:p14="http://schemas.microsoft.com/office/powerpoint/2010/main" val="4138379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Game!</a:t>
            </a:r>
            <a:endParaRPr lang="en-US" dirty="0"/>
          </a:p>
        </p:txBody>
      </p:sp>
      <p:pic>
        <p:nvPicPr>
          <p:cNvPr id="4" name="Content Placeholder 3"/>
          <p:cNvPicPr>
            <a:picLocks noGrp="1" noChangeAspect="1"/>
          </p:cNvPicPr>
          <p:nvPr>
            <p:ph idx="1"/>
          </p:nvPr>
        </p:nvPicPr>
        <p:blipFill>
          <a:blip r:embed="rId2"/>
          <a:stretch>
            <a:fillRect/>
          </a:stretch>
        </p:blipFill>
        <p:spPr>
          <a:xfrm>
            <a:off x="1301258" y="2313599"/>
            <a:ext cx="9232630" cy="4145113"/>
          </a:xfrm>
          <a:prstGeom prst="rect">
            <a:avLst/>
          </a:prstGeom>
        </p:spPr>
      </p:pic>
    </p:spTree>
    <p:extLst>
      <p:ext uri="{BB962C8B-B14F-4D97-AF65-F5344CB8AC3E}">
        <p14:creationId xmlns:p14="http://schemas.microsoft.com/office/powerpoint/2010/main" val="3608624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create the surface</a:t>
            </a:r>
            <a:endParaRPr lang="en-US" dirty="0"/>
          </a:p>
        </p:txBody>
      </p:sp>
      <p:sp>
        <p:nvSpPr>
          <p:cNvPr id="3" name="Content Placeholder 2"/>
          <p:cNvSpPr>
            <a:spLocks noGrp="1"/>
          </p:cNvSpPr>
          <p:nvPr>
            <p:ph idx="1"/>
          </p:nvPr>
        </p:nvSpPr>
        <p:spPr>
          <a:xfrm>
            <a:off x="1154954" y="2493772"/>
            <a:ext cx="8825659" cy="3416300"/>
          </a:xfrm>
        </p:spPr>
        <p:txBody>
          <a:bodyPr/>
          <a:lstStyle/>
          <a:p>
            <a:r>
              <a:rPr lang="en-US" b="1" dirty="0" smtClean="0"/>
              <a:t>Select </a:t>
            </a:r>
            <a:r>
              <a:rPr lang="en-US" b="1" dirty="0" err="1" smtClean="0"/>
              <a:t>GameObject</a:t>
            </a:r>
            <a:r>
              <a:rPr lang="en-US" b="1" dirty="0" smtClean="0"/>
              <a:t> </a:t>
            </a:r>
            <a:r>
              <a:rPr lang="en-US" b="1" dirty="0" smtClean="0">
                <a:sym typeface="Wingdings" panose="05000000000000000000" pitchFamily="2" charset="2"/>
              </a:rPr>
              <a:t> 3D Object  Cube </a:t>
            </a:r>
          </a:p>
          <a:p>
            <a:r>
              <a:rPr lang="en-US" b="1" dirty="0" smtClean="0">
                <a:sym typeface="Wingdings" panose="05000000000000000000" pitchFamily="2" charset="2"/>
              </a:rPr>
              <a:t>A 1x1x1 (unit </a:t>
            </a:r>
            <a:r>
              <a:rPr lang="en-US" b="1" dirty="0" err="1" smtClean="0">
                <a:sym typeface="Wingdings" panose="05000000000000000000" pitchFamily="2" charset="2"/>
              </a:rPr>
              <a:t>unicube</a:t>
            </a:r>
            <a:r>
              <a:rPr lang="en-US" b="1" dirty="0" smtClean="0">
                <a:sym typeface="Wingdings" panose="05000000000000000000" pitchFamily="2" charset="2"/>
              </a:rPr>
              <a:t> should now be in your scene! </a:t>
            </a:r>
            <a:endParaRPr lang="en-US" b="1" dirty="0">
              <a:sym typeface="Wingdings" panose="05000000000000000000" pitchFamily="2" charset="2"/>
            </a:endParaRPr>
          </a:p>
        </p:txBody>
      </p:sp>
      <p:pic>
        <p:nvPicPr>
          <p:cNvPr id="5" name="Picture 4"/>
          <p:cNvPicPr>
            <a:picLocks noChangeAspect="1"/>
          </p:cNvPicPr>
          <p:nvPr/>
        </p:nvPicPr>
        <p:blipFill>
          <a:blip r:embed="rId2"/>
          <a:stretch>
            <a:fillRect/>
          </a:stretch>
        </p:blipFill>
        <p:spPr>
          <a:xfrm>
            <a:off x="7477315" y="1166622"/>
            <a:ext cx="4162425" cy="4743450"/>
          </a:xfrm>
          <a:prstGeom prst="rect">
            <a:avLst/>
          </a:prstGeom>
        </p:spPr>
      </p:pic>
      <p:pic>
        <p:nvPicPr>
          <p:cNvPr id="6" name="Picture 5"/>
          <p:cNvPicPr>
            <a:picLocks noChangeAspect="1"/>
          </p:cNvPicPr>
          <p:nvPr/>
        </p:nvPicPr>
        <p:blipFill>
          <a:blip r:embed="rId3"/>
          <a:stretch>
            <a:fillRect/>
          </a:stretch>
        </p:blipFill>
        <p:spPr>
          <a:xfrm>
            <a:off x="201168" y="3360886"/>
            <a:ext cx="7010400" cy="3362325"/>
          </a:xfrm>
          <a:prstGeom prst="rect">
            <a:avLst/>
          </a:prstGeom>
        </p:spPr>
      </p:pic>
    </p:spTree>
    <p:extLst>
      <p:ext uri="{BB962C8B-B14F-4D97-AF65-F5344CB8AC3E}">
        <p14:creationId xmlns:p14="http://schemas.microsoft.com/office/powerpoint/2010/main" val="237372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460</TotalTime>
  <Words>1710</Words>
  <Application>Microsoft Office PowerPoint</Application>
  <PresentationFormat>Widescreen</PresentationFormat>
  <Paragraphs>160</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Century Gothic</vt:lpstr>
      <vt:lpstr>Courier New</vt:lpstr>
      <vt:lpstr>Wingdings</vt:lpstr>
      <vt:lpstr>Wingdings 3</vt:lpstr>
      <vt:lpstr>Ion Boardroom</vt:lpstr>
      <vt:lpstr>Unity Intro! To follow along and do this yourself you will need Unity Installed and working.  (I’ll be using 5.2.4)  Some assets we will use: (nothing fancy) http://csciclub.github.io/jeff/presentation%20assets.zip  Everything we will do can be found at:  http://csciclub.github.io/jeff/ball.zip http://csciclub.github.io/jeff/badmonty.zip (5.2.4 projects made on windows 10)  </vt:lpstr>
      <vt:lpstr>What is Unity?!??!?!??</vt:lpstr>
      <vt:lpstr>What is Unity?!??!?!??</vt:lpstr>
      <vt:lpstr>Cool things about Unity</vt:lpstr>
      <vt:lpstr>Lets Make something!</vt:lpstr>
      <vt:lpstr>Lets Make something!</vt:lpstr>
      <vt:lpstr>Interface</vt:lpstr>
      <vt:lpstr>Our First Game!</vt:lpstr>
      <vt:lpstr>1 create the surface</vt:lpstr>
      <vt:lpstr>Create a 20x20x1 platform</vt:lpstr>
      <vt:lpstr>Walls</vt:lpstr>
      <vt:lpstr>Materials</vt:lpstr>
      <vt:lpstr>Materials</vt:lpstr>
      <vt:lpstr>Materials</vt:lpstr>
      <vt:lpstr>Creating the player!</vt:lpstr>
      <vt:lpstr>Adding the Player</vt:lpstr>
      <vt:lpstr>Adding the player</vt:lpstr>
      <vt:lpstr>Unity Scripting</vt:lpstr>
      <vt:lpstr>Scripts</vt:lpstr>
      <vt:lpstr>Scripts</vt:lpstr>
      <vt:lpstr>Scripts</vt:lpstr>
      <vt:lpstr>Scripts</vt:lpstr>
      <vt:lpstr>Scripts</vt:lpstr>
      <vt:lpstr>Scripts</vt:lpstr>
      <vt:lpstr>Scripts</vt:lpstr>
      <vt:lpstr>We can move! Its kinda like a game now!</vt:lpstr>
      <vt:lpstr>Camera following</vt:lpstr>
      <vt:lpstr>Camera follow</vt:lpstr>
      <vt:lpstr>More scripts</vt:lpstr>
      <vt:lpstr>Add color to the player</vt:lpstr>
      <vt:lpstr>Adding color to the player. </vt:lpstr>
      <vt:lpstr>Now to add collectables</vt:lpstr>
      <vt:lpstr>Creating a collectable</vt:lpstr>
      <vt:lpstr>Collectable behavior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Intro! To follow along and do this yourself you will need Unity Installed and working.  Assets that we will use to create some things can be found at: Part1 3d ball game thing:  Part2 fireball shooting monty:  Everything we will do can be found at:  (5.2.4 projects made on windows 10)  </dc:title>
  <dc:creator>Jeff 320 433 0201</dc:creator>
  <cp:lastModifiedBy>Jeff 320 433 0201</cp:lastModifiedBy>
  <cp:revision>64</cp:revision>
  <dcterms:created xsi:type="dcterms:W3CDTF">2016-03-31T15:17:37Z</dcterms:created>
  <dcterms:modified xsi:type="dcterms:W3CDTF">2016-03-31T22:57:54Z</dcterms:modified>
</cp:coreProperties>
</file>