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3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vs.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Group</a:t>
            </a:r>
            <a:r>
              <a:rPr lang="en-US" b="1" u="sng" dirty="0"/>
              <a:t>: </a:t>
            </a:r>
            <a:r>
              <a:rPr lang="en-US" dirty="0"/>
              <a:t>A group in the workplace usually comprises three or more people who recognize themselves as a distinct unit or department, but who actually work independently of each other to achieve their organizational goals.</a:t>
            </a:r>
            <a:endParaRPr lang="en-US" b="1" dirty="0"/>
          </a:p>
          <a:p>
            <a:pPr fontAlgn="base"/>
            <a:r>
              <a:rPr lang="en-US" dirty="0"/>
              <a:t>the leader dominates and controls the group</a:t>
            </a:r>
          </a:p>
          <a:p>
            <a:pPr fontAlgn="base"/>
            <a:r>
              <a:rPr lang="en-US" dirty="0"/>
              <a:t>the leader is apparent and will conduct the meeting</a:t>
            </a:r>
          </a:p>
          <a:p>
            <a:pPr fontAlgn="base"/>
            <a:r>
              <a:rPr lang="en-US" dirty="0"/>
              <a:t>Leader usually assigns work to the members.</a:t>
            </a:r>
          </a:p>
          <a:p>
            <a:r>
              <a:rPr lang="en-US" b="1" u="sng" dirty="0" smtClean="0"/>
              <a:t>Team</a:t>
            </a:r>
            <a:r>
              <a:rPr lang="en-US" b="1" u="sng" dirty="0"/>
              <a:t>: </a:t>
            </a:r>
            <a:r>
              <a:rPr lang="en-US" dirty="0"/>
              <a:t>A team comprises three or more people who may come from different departments within a business, but they collaborate together over time to achieve some set purpose, goal or project. </a:t>
            </a:r>
            <a:endParaRPr lang="en-US" dirty="0"/>
          </a:p>
          <a:p>
            <a:pPr fontAlgn="base"/>
            <a:r>
              <a:rPr lang="en-US" dirty="0"/>
              <a:t>the leader acts as a facilitator</a:t>
            </a:r>
          </a:p>
          <a:p>
            <a:pPr fontAlgn="base"/>
            <a:r>
              <a:rPr lang="en-US" dirty="0"/>
              <a:t>the members have active participation in the discussion and eventual outcome</a:t>
            </a:r>
          </a:p>
          <a:p>
            <a:pPr fontAlgn="base"/>
            <a:r>
              <a:rPr lang="en-US" dirty="0"/>
              <a:t>team members decide the disbursement of the work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6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Influencing Group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 fontAlgn="base"/>
            <a:r>
              <a:rPr lang="en-US" u="sng" dirty="0"/>
              <a:t>Cohesiveness</a:t>
            </a:r>
            <a:r>
              <a:rPr lang="en-US" dirty="0"/>
              <a:t> - degree to which a group hangs together</a:t>
            </a:r>
          </a:p>
          <a:p>
            <a:pPr lvl="2" fontAlgn="base"/>
            <a:r>
              <a:rPr lang="en-US" dirty="0"/>
              <a:t>participants retain membership or strongly identify with group</a:t>
            </a:r>
          </a:p>
          <a:p>
            <a:pPr lvl="2" fontAlgn="base"/>
            <a:r>
              <a:rPr lang="en-US" dirty="0"/>
              <a:t>more likely to meet challenge</a:t>
            </a:r>
          </a:p>
          <a:p>
            <a:pPr lvl="1" fontAlgn="base"/>
            <a:r>
              <a:rPr lang="en-US" u="sng" dirty="0"/>
              <a:t>Norms</a:t>
            </a:r>
            <a:r>
              <a:rPr lang="en-US" dirty="0"/>
              <a:t> - recurring patterns of behavior or thinking that become the “usual”</a:t>
            </a:r>
          </a:p>
          <a:p>
            <a:pPr lvl="2" fontAlgn="base"/>
            <a:r>
              <a:rPr lang="en-US" dirty="0"/>
              <a:t>good or bad</a:t>
            </a:r>
          </a:p>
          <a:p>
            <a:pPr lvl="1" fontAlgn="base"/>
            <a:r>
              <a:rPr lang="en-US" u="sng" dirty="0"/>
              <a:t>Roles </a:t>
            </a:r>
            <a:r>
              <a:rPr lang="en-US" dirty="0"/>
              <a:t>- every member has one</a:t>
            </a:r>
          </a:p>
          <a:p>
            <a:pPr lvl="2" fontAlgn="base"/>
            <a:r>
              <a:rPr lang="en-US" dirty="0"/>
              <a:t>Split into 3 roles</a:t>
            </a:r>
          </a:p>
          <a:p>
            <a:pPr lvl="3" fontAlgn="base"/>
            <a:r>
              <a:rPr lang="en-US" dirty="0"/>
              <a:t>Task</a:t>
            </a:r>
          </a:p>
          <a:p>
            <a:pPr lvl="3" fontAlgn="base"/>
            <a:r>
              <a:rPr lang="en-US" dirty="0"/>
              <a:t>Personal</a:t>
            </a:r>
          </a:p>
          <a:p>
            <a:pPr lvl="3" fontAlgn="base"/>
            <a:r>
              <a:rPr lang="en-US" dirty="0"/>
              <a:t>Problem</a:t>
            </a:r>
          </a:p>
          <a:p>
            <a:pPr lvl="1" fontAlgn="base"/>
            <a:r>
              <a:rPr lang="en-US" dirty="0"/>
              <a:t>Conformity and Groupthink</a:t>
            </a:r>
          </a:p>
          <a:p>
            <a:pPr lvl="2" fontAlgn="base"/>
            <a:r>
              <a:rPr lang="en-US" dirty="0"/>
              <a:t>Seek agreement just to agree</a:t>
            </a:r>
          </a:p>
          <a:p>
            <a:pPr lvl="3" fontAlgn="base"/>
            <a:r>
              <a:rPr lang="en-US" dirty="0"/>
              <a:t>NASA did 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as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fontAlgn="base"/>
            <a:r>
              <a:rPr lang="en-US" dirty="0" smtClean="0"/>
              <a:t>Leaders </a:t>
            </a:r>
            <a:r>
              <a:rPr lang="en-US" dirty="0"/>
              <a:t>can be classified according to the traits they exhibit, their behavioral styles, adaptability to the situation on hand, and ability to perform the duties and responsibilities of a </a:t>
            </a:r>
            <a:r>
              <a:rPr lang="en-US" dirty="0" smtClean="0"/>
              <a:t>leader</a:t>
            </a:r>
          </a:p>
          <a:p>
            <a:pPr marL="742950" lvl="2" indent="-342900" fontAlgn="base"/>
            <a:r>
              <a:rPr lang="en-US" u="sng" dirty="0"/>
              <a:t>Traits</a:t>
            </a:r>
            <a:r>
              <a:rPr lang="en-US" dirty="0"/>
              <a:t>: Oldest method to measure </a:t>
            </a:r>
            <a:r>
              <a:rPr lang="en-US" dirty="0" smtClean="0"/>
              <a:t>leadership</a:t>
            </a:r>
          </a:p>
          <a:p>
            <a:pPr fontAlgn="base"/>
            <a:r>
              <a:rPr lang="en-US" dirty="0" smtClean="0"/>
              <a:t>Lead </a:t>
            </a:r>
            <a:r>
              <a:rPr lang="en-US" dirty="0"/>
              <a:t>in intelligence, scholarship, dependability, responsibility, activity &amp; social participation, and socioeconomic status</a:t>
            </a:r>
          </a:p>
          <a:p>
            <a:pPr lvl="2" fontAlgn="base"/>
            <a:r>
              <a:rPr lang="en-US" u="sng" dirty="0"/>
              <a:t>Style: </a:t>
            </a:r>
            <a:r>
              <a:rPr lang="en-US" dirty="0"/>
              <a:t>The behaviors that leaders use when interacting with group members</a:t>
            </a:r>
          </a:p>
          <a:p>
            <a:pPr lvl="2" fontAlgn="base"/>
            <a:r>
              <a:rPr lang="en-US" u="sng" dirty="0"/>
              <a:t>Situational Leadership:</a:t>
            </a:r>
            <a:r>
              <a:rPr lang="en-US" dirty="0"/>
              <a:t> </a:t>
            </a:r>
            <a:r>
              <a:rPr lang="en-US" dirty="0" smtClean="0"/>
              <a:t>Leaders </a:t>
            </a:r>
            <a:r>
              <a:rPr lang="en-US" dirty="0"/>
              <a:t>can be flexible and adapts his/her behavior to the demands of the situation. </a:t>
            </a:r>
          </a:p>
          <a:p>
            <a:r>
              <a:rPr lang="en-US" u="sng" dirty="0"/>
              <a:t>Functional Leadership:</a:t>
            </a:r>
            <a:r>
              <a:rPr lang="en-US" dirty="0"/>
              <a:t> when various group members rise to an occasion and perform needed leadership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Group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/>
              <a:t>Approachability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/>
              <a:t>Commitment to the group and its mission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/>
              <a:t>Participation Styles 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3000" dirty="0" smtClean="0"/>
              <a:t>Authoritarian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3000" dirty="0" smtClean="0"/>
              <a:t>Laissez-faire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3000" dirty="0" smtClean="0"/>
              <a:t>Participative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946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Groups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Circles - groups of employees who meet on a regular basis to improve quality control and job </a:t>
            </a:r>
            <a:r>
              <a:rPr lang="en-US" dirty="0" smtClean="0"/>
              <a:t>methods</a:t>
            </a:r>
          </a:p>
          <a:p>
            <a:r>
              <a:rPr lang="en-US" dirty="0"/>
              <a:t>Self-managing Teams - small groups of employees who share the responsibility for a significant task. </a:t>
            </a:r>
            <a:endParaRPr lang="en-US" dirty="0" smtClean="0"/>
          </a:p>
          <a:p>
            <a:r>
              <a:rPr lang="en-US" dirty="0"/>
              <a:t>Affinity Groups - 8 to 12 members in a sponsoring organization that meet on a regular basis to exchange information, ideas, opinions, and experiences on a variety of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6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914400"/>
          </a:xfrm>
        </p:spPr>
        <p:txBody>
          <a:bodyPr/>
          <a:lstStyle/>
          <a:p>
            <a:r>
              <a:rPr lang="en-US" dirty="0" smtClean="0"/>
              <a:t>Things to remember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14400"/>
            <a:ext cx="9706953" cy="56054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Groups are essential in everyday events</a:t>
            </a:r>
            <a:endParaRPr lang="en-US" sz="1800" dirty="0"/>
          </a:p>
          <a:p>
            <a:pPr lvl="0"/>
            <a:r>
              <a:rPr lang="en-US" dirty="0"/>
              <a:t>Cohesion and conformity are critical factors for group success</a:t>
            </a:r>
            <a:endParaRPr lang="en-US" sz="1800" dirty="0"/>
          </a:p>
          <a:p>
            <a:pPr lvl="0"/>
            <a:r>
              <a:rPr lang="en-US" dirty="0"/>
              <a:t>Conflict isn’t always bad</a:t>
            </a:r>
            <a:endParaRPr lang="en-US" sz="1800" dirty="0"/>
          </a:p>
          <a:p>
            <a:pPr lvl="0"/>
            <a:r>
              <a:rPr lang="en-US" dirty="0"/>
              <a:t>Group think can lead to poor decision making </a:t>
            </a:r>
            <a:endParaRPr lang="en-US" sz="1800" dirty="0"/>
          </a:p>
          <a:p>
            <a:pPr lvl="0"/>
            <a:r>
              <a:rPr lang="en-US" dirty="0"/>
              <a:t>Every group needs a leader</a:t>
            </a:r>
            <a:endParaRPr lang="en-US" sz="1800" dirty="0"/>
          </a:p>
          <a:p>
            <a:pPr lvl="0"/>
            <a:r>
              <a:rPr lang="en-US" dirty="0"/>
              <a:t>Approachability is key to understanding other group member’s mentality and establishing an open conversation.</a:t>
            </a:r>
            <a:endParaRPr lang="en-US" sz="1800" dirty="0"/>
          </a:p>
          <a:p>
            <a:pPr lvl="0"/>
            <a:r>
              <a:rPr lang="en-US" dirty="0"/>
              <a:t>Groups are systems</a:t>
            </a:r>
            <a:endParaRPr lang="en-US" sz="1800" dirty="0"/>
          </a:p>
          <a:p>
            <a:pPr lvl="0"/>
            <a:r>
              <a:rPr lang="en-US" dirty="0"/>
              <a:t>Interdependence and synergy characterize group communication</a:t>
            </a:r>
            <a:endParaRPr lang="en-US" sz="1800" dirty="0"/>
          </a:p>
          <a:p>
            <a:pPr lvl="0"/>
            <a:r>
              <a:rPr lang="en-US" dirty="0"/>
              <a:t>4 phases of leadership:</a:t>
            </a:r>
            <a:endParaRPr lang="en-US" sz="1800" dirty="0"/>
          </a:p>
          <a:p>
            <a:pPr lvl="1"/>
            <a:r>
              <a:rPr lang="en-US" dirty="0"/>
              <a:t>Directing </a:t>
            </a:r>
            <a:endParaRPr lang="en-US" sz="1600" dirty="0"/>
          </a:p>
          <a:p>
            <a:pPr lvl="1"/>
            <a:r>
              <a:rPr lang="en-US" dirty="0"/>
              <a:t>Coaching </a:t>
            </a:r>
            <a:endParaRPr lang="en-US" sz="1600" dirty="0"/>
          </a:p>
          <a:p>
            <a:pPr lvl="1"/>
            <a:r>
              <a:rPr lang="en-US" dirty="0"/>
              <a:t>Supporting</a:t>
            </a:r>
            <a:endParaRPr lang="en-US" sz="1600" dirty="0"/>
          </a:p>
          <a:p>
            <a:pPr lvl="1"/>
            <a:r>
              <a:rPr lang="en-US" dirty="0"/>
              <a:t>Delegating</a:t>
            </a:r>
            <a:endParaRPr lang="en-US" sz="1600" dirty="0"/>
          </a:p>
          <a:p>
            <a:pPr lvl="0"/>
            <a:r>
              <a:rPr lang="en-US" dirty="0"/>
              <a:t>3 main participation styles:</a:t>
            </a:r>
            <a:endParaRPr lang="en-US" sz="1800" dirty="0"/>
          </a:p>
          <a:p>
            <a:pPr lvl="1"/>
            <a:r>
              <a:rPr lang="en-US" dirty="0"/>
              <a:t>Authoritarian</a:t>
            </a:r>
            <a:endParaRPr lang="en-US" sz="1600" dirty="0"/>
          </a:p>
          <a:p>
            <a:pPr lvl="1"/>
            <a:r>
              <a:rPr lang="en-US" dirty="0"/>
              <a:t>Laissez-faire</a:t>
            </a:r>
            <a:endParaRPr lang="en-US" sz="1600" dirty="0"/>
          </a:p>
          <a:p>
            <a:pPr lvl="1"/>
            <a:r>
              <a:rPr lang="en-US" dirty="0"/>
              <a:t>Participative</a:t>
            </a:r>
            <a:endParaRPr lang="en-US" sz="1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2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468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</vt:lpstr>
      <vt:lpstr>Chapter 9 </vt:lpstr>
      <vt:lpstr>Groups vs. Team</vt:lpstr>
      <vt:lpstr>Factors Influencing Group Communication</vt:lpstr>
      <vt:lpstr>Groups as Systems</vt:lpstr>
      <vt:lpstr>Factors Affecting Group Participation</vt:lpstr>
      <vt:lpstr>Special Groups </vt:lpstr>
      <vt:lpstr>Things to remember…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</dc:title>
  <dc:creator>Morris, Andrew R.</dc:creator>
  <cp:lastModifiedBy>Morris, Andrew R.</cp:lastModifiedBy>
  <cp:revision>4</cp:revision>
  <dcterms:created xsi:type="dcterms:W3CDTF">2016-02-25T00:12:45Z</dcterms:created>
  <dcterms:modified xsi:type="dcterms:W3CDTF">2016-02-25T00:56:05Z</dcterms:modified>
</cp:coreProperties>
</file>