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comments/comment4.xml" ContentType="application/vnd.openxmlformats-officedocument.presentationml.comments+xml"/>
  <Override PartName="/ppt/notesSlides/notesSlide13.xml" ContentType="application/vnd.openxmlformats-officedocument.presentationml.notesSlide+xml"/>
  <Override PartName="/ppt/comments/comment5.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Montserrat" pitchFamily="2" charset="77"/>
      <p:regular r:id="rId25"/>
      <p:bold r:id="rId26"/>
      <p:italic r:id="rId27"/>
      <p:boldItalic r:id="rId28"/>
    </p:embeddedFont>
    <p:embeddedFont>
      <p:font typeface="Raleway" pitchFamily="2" charset="77"/>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ien Huu" initials="" lastIdx="6" clrIdx="0"/>
  <p:cmAuthor id="1" name="Asmaa Saeed" initials="" lastIdx="5"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E77476-3ABA-4C85-9E64-305B391759B4}">
  <a:tblStyle styleId="{DFE77476-3ABA-4C85-9E64-305B391759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p:cViewPr varScale="1">
        <p:scale>
          <a:sx n="162" d="100"/>
          <a:sy n="162" d="100"/>
        </p:scale>
        <p:origin x="200" y="2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7-15T12:33:55.574" idx="1">
    <p:pos x="818" y="2470"/>
    <p:text>Provide a recommend action for the company</p:text>
  </p:cm>
  <p:cm authorId="1" dt="2022-07-15T12:33:55.574" idx="1">
    <p:pos x="818" y="2470"/>
    <p:text>Done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2-07-15T12:33:25.553" idx="2">
    <p:pos x="818" y="2470"/>
    <p:text>Recommend Action</p:text>
  </p:cm>
  <p:cm authorId="1" dt="2022-07-15T12:33:25.553" idx="2">
    <p:pos x="818" y="2470"/>
    <p:text>Done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2-07-15T12:33:32.972" idx="3">
    <p:pos x="818" y="2470"/>
    <p:text>Not subscribed clients for married sector</p:text>
  </p:cm>
  <p:cm authorId="1" dt="2022-07-15T12:33:32.972" idx="3">
    <p:pos x="818" y="2470"/>
    <p:text>Noted</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2-07-15T12:34:25.669" idx="4">
    <p:pos x="151" y="946"/>
    <p:text>Most of the clients refused to subscribe to be correct. March, Sep, and Oct has lower clients count, but the yes for subscription is similar to May. So as I understand, Mar, Sep, and Oct should be focus more instead of May?</p:text>
  </p:cm>
  <p:cm authorId="1" dt="2022-07-15T12:34:25.669" idx="4">
    <p:pos x="151" y="946"/>
    <p:text>ok</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22-07-14T19:14:47.071" idx="6">
    <p:pos x="818" y="2570"/>
    <p:text>It is correct. It is also a good idea to provide a recommend action for the banking company e.g. what should they do with this information?</p:text>
  </p:cm>
  <p:cm authorId="0" dt="2022-07-15T12:33:08.433" idx="5">
    <p:pos x="818" y="2470"/>
    <p:text>Also, the requirements from canvas stated that they know this insight, and it should not be used in modeling section. You can check the requirement again</p:text>
  </p:cm>
  <p:cm authorId="1" dt="2022-07-15T12:33:08.433" idx="5">
    <p:pos x="818" y="2470"/>
    <p:text>shouldn't used on modeling but it's a good insight for the business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36a61b05c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36a61b05c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36a61b05c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36a61b05c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bc177e1e4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3bc177e1e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36a61b05c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36a61b05c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3bc177e1e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3bc177e1e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6a61b05c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6a61b05c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36a61b05c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36a61b05c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3bc177e1e4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3bc177e1e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3bc177e1e4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3bc177e1e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1637082603_0_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163708260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637082603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637082603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bc177e1e4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3bc177e1e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3bc177e1e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3bc177e1e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3bc177e1e4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3bc177e1e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3bc177e1e4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3bc177e1e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3bc177e1e4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3bc177e1e4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3bc177e1e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3bc177e1e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comments" Target="../comments/commen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comments" Target="../comments/commen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omments" Target="../comments/commen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ndrewNguyen27296/DataGlacier"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8904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2250" b="0">
                <a:latin typeface="Montserrat"/>
                <a:ea typeface="Montserrat"/>
                <a:cs typeface="Montserrat"/>
                <a:sym typeface="Montserrat"/>
              </a:rPr>
              <a:t>EDA Presentation and </a:t>
            </a:r>
            <a:endParaRPr sz="2250" b="0">
              <a:latin typeface="Montserrat"/>
              <a:ea typeface="Montserrat"/>
              <a:cs typeface="Montserrat"/>
              <a:sym typeface="Montserrat"/>
            </a:endParaRPr>
          </a:p>
          <a:p>
            <a:pPr marL="0" lvl="0" indent="0" algn="l" rtl="0">
              <a:lnSpc>
                <a:spcPct val="130000"/>
              </a:lnSpc>
              <a:spcBef>
                <a:spcPts val="0"/>
              </a:spcBef>
              <a:spcAft>
                <a:spcPts val="0"/>
              </a:spcAft>
              <a:buClr>
                <a:schemeClr val="dk2"/>
              </a:buClr>
              <a:buSzPts val="1100"/>
              <a:buFont typeface="Arial"/>
              <a:buNone/>
            </a:pPr>
            <a:r>
              <a:rPr lang="en" sz="2250" b="0">
                <a:latin typeface="Montserrat"/>
                <a:ea typeface="Montserrat"/>
                <a:cs typeface="Montserrat"/>
                <a:sym typeface="Montserrat"/>
              </a:rPr>
              <a:t>Modeling Technique Proposal</a:t>
            </a:r>
            <a:endParaRPr sz="2250" b="0">
              <a:latin typeface="Montserrat"/>
              <a:ea typeface="Montserrat"/>
              <a:cs typeface="Montserrat"/>
              <a:sym typeface="Montserrat"/>
            </a:endParaRPr>
          </a:p>
          <a:p>
            <a:pPr marL="0" lvl="0" indent="0" algn="l" rtl="0">
              <a:spcBef>
                <a:spcPts val="0"/>
              </a:spcBef>
              <a:spcAft>
                <a:spcPts val="0"/>
              </a:spcAft>
              <a:buNone/>
            </a:pPr>
            <a:endParaRPr sz="1900">
              <a:latin typeface="Montserrat"/>
              <a:ea typeface="Montserrat"/>
              <a:cs typeface="Montserrat"/>
              <a:sym typeface="Montserrat"/>
            </a:endParaRPr>
          </a:p>
        </p:txBody>
      </p:sp>
      <p:sp>
        <p:nvSpPr>
          <p:cNvPr id="73" name="Google Shape;73;p13"/>
          <p:cNvSpPr txBox="1">
            <a:spLocks noGrp="1"/>
          </p:cNvSpPr>
          <p:nvPr>
            <p:ph type="subTitle" idx="1"/>
          </p:nvPr>
        </p:nvSpPr>
        <p:spPr>
          <a:xfrm>
            <a:off x="2371717" y="3478250"/>
            <a:ext cx="6331500" cy="12417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a:latin typeface="Montserrat"/>
                <a:ea typeface="Montserrat"/>
                <a:cs typeface="Montserrat"/>
                <a:sym typeface="Montserrat"/>
              </a:rPr>
              <a:t>Asmaa Alqurashi</a:t>
            </a:r>
            <a:endParaRPr>
              <a:latin typeface="Montserrat"/>
              <a:ea typeface="Montserrat"/>
              <a:cs typeface="Montserrat"/>
              <a:sym typeface="Montserrat"/>
            </a:endParaRPr>
          </a:p>
          <a:p>
            <a:pPr marL="0" lvl="0" indent="0" algn="l" rtl="0">
              <a:lnSpc>
                <a:spcPct val="115000"/>
              </a:lnSpc>
              <a:spcBef>
                <a:spcPts val="0"/>
              </a:spcBef>
              <a:spcAft>
                <a:spcPts val="0"/>
              </a:spcAft>
              <a:buClr>
                <a:schemeClr val="dk2"/>
              </a:buClr>
              <a:buSzPts val="1100"/>
              <a:buFont typeface="Arial"/>
              <a:buNone/>
            </a:pPr>
            <a:r>
              <a:rPr lang="en">
                <a:latin typeface="Montserrat"/>
                <a:ea typeface="Montserrat"/>
                <a:cs typeface="Montserrat"/>
                <a:sym typeface="Montserrat"/>
              </a:rPr>
              <a:t>Deepak Rawat</a:t>
            </a: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Huu Thien Nguyen</a:t>
            </a:r>
            <a:endParaRPr>
              <a:latin typeface="Montserrat"/>
              <a:ea typeface="Montserrat"/>
              <a:cs typeface="Montserrat"/>
              <a:sym typeface="Montserrat"/>
            </a:endParaRPr>
          </a:p>
        </p:txBody>
      </p:sp>
      <p:sp>
        <p:nvSpPr>
          <p:cNvPr id="74" name="Google Shape;74;p13"/>
          <p:cNvSpPr txBox="1"/>
          <p:nvPr/>
        </p:nvSpPr>
        <p:spPr>
          <a:xfrm>
            <a:off x="2371725" y="3311050"/>
            <a:ext cx="6968400" cy="367800"/>
          </a:xfrm>
          <a:prstGeom prst="rect">
            <a:avLst/>
          </a:prstGeom>
          <a:noFill/>
          <a:ln>
            <a:noFill/>
          </a:ln>
        </p:spPr>
        <p:txBody>
          <a:bodyPr spcFirstLastPara="1" wrap="square" lIns="91425" tIns="91425" rIns="91425" bIns="91425" anchor="t" anchorCtr="0">
            <a:spAutoFit/>
          </a:bodyPr>
          <a:lstStyle/>
          <a:p>
            <a:pPr marL="0" lvl="0" indent="0" algn="l" rtl="0">
              <a:lnSpc>
                <a:spcPct val="70000"/>
              </a:lnSpc>
              <a:spcBef>
                <a:spcPts val="0"/>
              </a:spcBef>
              <a:spcAft>
                <a:spcPts val="0"/>
              </a:spcAft>
              <a:buClr>
                <a:schemeClr val="dk2"/>
              </a:buClr>
              <a:buSzPts val="1100"/>
              <a:buFont typeface="Arial"/>
              <a:buNone/>
            </a:pPr>
            <a:r>
              <a:rPr lang="en" sz="1700">
                <a:solidFill>
                  <a:schemeClr val="lt1"/>
                </a:solidFill>
                <a:latin typeface="Montserrat"/>
                <a:ea typeface="Montserrat"/>
                <a:cs typeface="Montserrat"/>
                <a:sym typeface="Montserrat"/>
              </a:rPr>
              <a:t>Data Glacier - Team Datalux</a:t>
            </a:r>
            <a:endParaRPr sz="800">
              <a:latin typeface="Montserrat"/>
              <a:ea typeface="Montserrat"/>
              <a:cs typeface="Montserrat"/>
              <a:sym typeface="Montserrat"/>
            </a:endParaRPr>
          </a:p>
        </p:txBody>
      </p:sp>
      <p:sp>
        <p:nvSpPr>
          <p:cNvPr id="75" name="Google Shape;75;p13"/>
          <p:cNvSpPr txBox="1"/>
          <p:nvPr/>
        </p:nvSpPr>
        <p:spPr>
          <a:xfrm>
            <a:off x="2371725" y="2222388"/>
            <a:ext cx="6640500" cy="554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400">
                <a:solidFill>
                  <a:schemeClr val="lt1"/>
                </a:solidFill>
                <a:latin typeface="Montserrat"/>
                <a:ea typeface="Montserrat"/>
                <a:cs typeface="Montserrat"/>
                <a:sym typeface="Montserrat"/>
              </a:rPr>
              <a:t>Data Science - Bank Marketing Campaign</a:t>
            </a:r>
            <a:endParaRPr sz="24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240475" y="463800"/>
            <a:ext cx="8491200" cy="466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Montserrat"/>
              <a:buAutoNum type="arabicPeriod" startAt="4"/>
            </a:pPr>
            <a:r>
              <a:rPr lang="en" sz="1800" b="0">
                <a:latin typeface="Montserrat"/>
                <a:ea typeface="Montserrat"/>
                <a:cs typeface="Montserrat"/>
                <a:sym typeface="Montserrat"/>
              </a:rPr>
              <a:t>EDA Presentation for Business Users</a:t>
            </a:r>
            <a:endParaRPr sz="1800" b="0">
              <a:latin typeface="Montserrat"/>
              <a:ea typeface="Montserrat"/>
              <a:cs typeface="Montserrat"/>
              <a:sym typeface="Montserrat"/>
            </a:endParaRPr>
          </a:p>
          <a:p>
            <a:pPr marL="457200" lvl="0" indent="0" algn="l" rtl="0">
              <a:lnSpc>
                <a:spcPct val="115000"/>
              </a:lnSpc>
              <a:spcBef>
                <a:spcPts val="1600"/>
              </a:spcBef>
              <a:spcAft>
                <a:spcPts val="1600"/>
              </a:spcAft>
              <a:buNone/>
            </a:pPr>
            <a:endParaRPr sz="1800">
              <a:latin typeface="Roboto"/>
              <a:ea typeface="Roboto"/>
              <a:cs typeface="Roboto"/>
              <a:sym typeface="Roboto"/>
            </a:endParaRPr>
          </a:p>
        </p:txBody>
      </p:sp>
      <p:sp>
        <p:nvSpPr>
          <p:cNvPr id="144" name="Google Shape;144;p22"/>
          <p:cNvSpPr txBox="1"/>
          <p:nvPr/>
        </p:nvSpPr>
        <p:spPr>
          <a:xfrm>
            <a:off x="240475" y="930300"/>
            <a:ext cx="84912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1200">
                <a:solidFill>
                  <a:schemeClr val="dk1"/>
                </a:solidFill>
                <a:latin typeface="Roboto"/>
                <a:ea typeface="Roboto"/>
                <a:cs typeface="Roboto"/>
                <a:sym typeface="Roboto"/>
              </a:rPr>
              <a:t>Insight #4</a:t>
            </a:r>
            <a:r>
              <a:rPr lang="en" sz="1200">
                <a:solidFill>
                  <a:schemeClr val="dk2"/>
                </a:solidFill>
                <a:latin typeface="Roboto"/>
                <a:ea typeface="Roboto"/>
                <a:cs typeface="Roboto"/>
                <a:sym typeface="Roboto"/>
              </a:rPr>
              <a:t>: Profile the clients to target the right group for the campaign. </a:t>
            </a:r>
            <a:endParaRPr sz="1200">
              <a:solidFill>
                <a:schemeClr val="dk2"/>
              </a:solidFill>
              <a:latin typeface="Roboto"/>
              <a:ea typeface="Roboto"/>
              <a:cs typeface="Roboto"/>
              <a:sym typeface="Roboto"/>
            </a:endParaRPr>
          </a:p>
        </p:txBody>
      </p:sp>
      <p:sp>
        <p:nvSpPr>
          <p:cNvPr id="145" name="Google Shape;145;p22"/>
          <p:cNvSpPr txBox="1"/>
          <p:nvPr/>
        </p:nvSpPr>
        <p:spPr>
          <a:xfrm>
            <a:off x="1299925" y="3922350"/>
            <a:ext cx="7121700" cy="692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00">
                <a:solidFill>
                  <a:schemeClr val="dk2"/>
                </a:solidFill>
                <a:latin typeface="Roboto"/>
                <a:ea typeface="Roboto"/>
                <a:cs typeface="Roboto"/>
                <a:sym typeface="Roboto"/>
              </a:rPr>
              <a:t>Education: More subscriber to the term deposit with a </a:t>
            </a:r>
            <a:r>
              <a:rPr lang="en" sz="1100">
                <a:solidFill>
                  <a:schemeClr val="dk1"/>
                </a:solidFill>
                <a:latin typeface="Roboto"/>
                <a:ea typeface="Roboto"/>
                <a:cs typeface="Roboto"/>
                <a:sym typeface="Roboto"/>
              </a:rPr>
              <a:t>university degree (4.1%)</a:t>
            </a:r>
            <a:r>
              <a:rPr lang="en" sz="1100">
                <a:solidFill>
                  <a:schemeClr val="dk2"/>
                </a:solidFill>
                <a:latin typeface="Roboto"/>
                <a:ea typeface="Roboto"/>
                <a:cs typeface="Roboto"/>
                <a:sym typeface="Roboto"/>
              </a:rPr>
              <a:t>. We recommend targeting these clints.</a:t>
            </a:r>
            <a:endParaRPr sz="1100">
              <a:solidFill>
                <a:schemeClr val="dk2"/>
              </a:solidFill>
              <a:latin typeface="Roboto"/>
              <a:ea typeface="Roboto"/>
              <a:cs typeface="Roboto"/>
              <a:sym typeface="Roboto"/>
            </a:endParaRPr>
          </a:p>
          <a:p>
            <a:pPr marL="0" lvl="0" indent="0" algn="just" rtl="0">
              <a:spcBef>
                <a:spcPts val="0"/>
              </a:spcBef>
              <a:spcAft>
                <a:spcPts val="0"/>
              </a:spcAft>
              <a:buNone/>
            </a:pPr>
            <a:endParaRPr sz="1100">
              <a:latin typeface="Roboto"/>
              <a:ea typeface="Roboto"/>
              <a:cs typeface="Roboto"/>
              <a:sym typeface="Roboto"/>
            </a:endParaRPr>
          </a:p>
        </p:txBody>
      </p:sp>
      <p:pic>
        <p:nvPicPr>
          <p:cNvPr id="146" name="Google Shape;146;p22"/>
          <p:cNvPicPr preferRelativeResize="0"/>
          <p:nvPr/>
        </p:nvPicPr>
        <p:blipFill>
          <a:blip r:embed="rId3">
            <a:alphaModFix/>
          </a:blip>
          <a:stretch>
            <a:fillRect/>
          </a:stretch>
        </p:blipFill>
        <p:spPr>
          <a:xfrm>
            <a:off x="1042400" y="1412775"/>
            <a:ext cx="7059211" cy="231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240475" y="463800"/>
            <a:ext cx="8491200" cy="466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Montserrat"/>
              <a:buAutoNum type="arabicPeriod" startAt="4"/>
            </a:pPr>
            <a:r>
              <a:rPr lang="en" sz="1800" b="0">
                <a:latin typeface="Montserrat"/>
                <a:ea typeface="Montserrat"/>
                <a:cs typeface="Montserrat"/>
                <a:sym typeface="Montserrat"/>
              </a:rPr>
              <a:t>EDA Presentation for Business Users</a:t>
            </a:r>
            <a:endParaRPr sz="1800" b="0">
              <a:latin typeface="Montserrat"/>
              <a:ea typeface="Montserrat"/>
              <a:cs typeface="Montserrat"/>
              <a:sym typeface="Montserrat"/>
            </a:endParaRPr>
          </a:p>
          <a:p>
            <a:pPr marL="457200" lvl="0" indent="0" algn="l" rtl="0">
              <a:lnSpc>
                <a:spcPct val="115000"/>
              </a:lnSpc>
              <a:spcBef>
                <a:spcPts val="1600"/>
              </a:spcBef>
              <a:spcAft>
                <a:spcPts val="1600"/>
              </a:spcAft>
              <a:buNone/>
            </a:pPr>
            <a:endParaRPr sz="1800">
              <a:latin typeface="Roboto"/>
              <a:ea typeface="Roboto"/>
              <a:cs typeface="Roboto"/>
              <a:sym typeface="Roboto"/>
            </a:endParaRPr>
          </a:p>
        </p:txBody>
      </p:sp>
      <p:sp>
        <p:nvSpPr>
          <p:cNvPr id="152" name="Google Shape;152;p23"/>
          <p:cNvSpPr txBox="1"/>
          <p:nvPr/>
        </p:nvSpPr>
        <p:spPr>
          <a:xfrm>
            <a:off x="240475" y="930300"/>
            <a:ext cx="84912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1200">
                <a:solidFill>
                  <a:schemeClr val="dk1"/>
                </a:solidFill>
                <a:latin typeface="Roboto"/>
                <a:ea typeface="Roboto"/>
                <a:cs typeface="Roboto"/>
                <a:sym typeface="Roboto"/>
              </a:rPr>
              <a:t>Insight #4</a:t>
            </a:r>
            <a:r>
              <a:rPr lang="en" sz="1200">
                <a:solidFill>
                  <a:schemeClr val="dk2"/>
                </a:solidFill>
                <a:latin typeface="Roboto"/>
                <a:ea typeface="Roboto"/>
                <a:cs typeface="Roboto"/>
                <a:sym typeface="Roboto"/>
              </a:rPr>
              <a:t>: Profile the clients to target the right group for the campaign. </a:t>
            </a:r>
            <a:endParaRPr sz="1200">
              <a:solidFill>
                <a:schemeClr val="dk2"/>
              </a:solidFill>
              <a:latin typeface="Roboto"/>
              <a:ea typeface="Roboto"/>
              <a:cs typeface="Roboto"/>
              <a:sym typeface="Roboto"/>
            </a:endParaRPr>
          </a:p>
        </p:txBody>
      </p:sp>
      <p:sp>
        <p:nvSpPr>
          <p:cNvPr id="153" name="Google Shape;153;p23"/>
          <p:cNvSpPr txBox="1"/>
          <p:nvPr/>
        </p:nvSpPr>
        <p:spPr>
          <a:xfrm>
            <a:off x="1299925" y="3922350"/>
            <a:ext cx="7121700" cy="692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00">
                <a:solidFill>
                  <a:schemeClr val="dk2"/>
                </a:solidFill>
                <a:latin typeface="Roboto"/>
                <a:ea typeface="Roboto"/>
                <a:cs typeface="Roboto"/>
                <a:sym typeface="Roboto"/>
              </a:rPr>
              <a:t>Marital Status: Most clients are </a:t>
            </a:r>
            <a:r>
              <a:rPr lang="en" sz="1100">
                <a:solidFill>
                  <a:schemeClr val="dk1"/>
                </a:solidFill>
                <a:latin typeface="Roboto"/>
                <a:ea typeface="Roboto"/>
                <a:cs typeface="Roboto"/>
                <a:sym typeface="Roboto"/>
              </a:rPr>
              <a:t>married </a:t>
            </a:r>
            <a:r>
              <a:rPr lang="en" sz="1100">
                <a:solidFill>
                  <a:schemeClr val="dk2"/>
                </a:solidFill>
                <a:latin typeface="Roboto"/>
                <a:ea typeface="Roboto"/>
                <a:cs typeface="Roboto"/>
                <a:sym typeface="Roboto"/>
              </a:rPr>
              <a:t>so the number of the </a:t>
            </a:r>
            <a:r>
              <a:rPr lang="en" sz="1100">
                <a:solidFill>
                  <a:schemeClr val="dk1"/>
                </a:solidFill>
                <a:latin typeface="Roboto"/>
                <a:ea typeface="Roboto"/>
                <a:cs typeface="Roboto"/>
                <a:sym typeface="Roboto"/>
              </a:rPr>
              <a:t>married subscribers (6.1%)</a:t>
            </a:r>
            <a:r>
              <a:rPr lang="en" sz="1100">
                <a:solidFill>
                  <a:schemeClr val="dk2"/>
                </a:solidFill>
                <a:latin typeface="Roboto"/>
                <a:ea typeface="Roboto"/>
                <a:cs typeface="Roboto"/>
                <a:sym typeface="Roboto"/>
              </a:rPr>
              <a:t> is higher but relatively </a:t>
            </a:r>
            <a:r>
              <a:rPr lang="en" sz="1100">
                <a:solidFill>
                  <a:schemeClr val="dk1"/>
                </a:solidFill>
                <a:latin typeface="Roboto"/>
                <a:ea typeface="Roboto"/>
                <a:cs typeface="Roboto"/>
                <a:sym typeface="Roboto"/>
              </a:rPr>
              <a:t>singles (24.2%) </a:t>
            </a:r>
            <a:r>
              <a:rPr lang="en" sz="1100">
                <a:solidFill>
                  <a:schemeClr val="dk2"/>
                </a:solidFill>
                <a:latin typeface="Roboto"/>
                <a:ea typeface="Roboto"/>
                <a:cs typeface="Roboto"/>
                <a:sym typeface="Roboto"/>
              </a:rPr>
              <a:t>are less but </a:t>
            </a:r>
            <a:r>
              <a:rPr lang="en" sz="1100">
                <a:solidFill>
                  <a:schemeClr val="dk1"/>
                </a:solidFill>
                <a:latin typeface="Roboto"/>
                <a:ea typeface="Roboto"/>
                <a:cs typeface="Roboto"/>
                <a:sym typeface="Roboto"/>
              </a:rPr>
              <a:t>subscribed (3.9%)  </a:t>
            </a:r>
            <a:r>
              <a:rPr lang="en" sz="1100">
                <a:solidFill>
                  <a:schemeClr val="dk2"/>
                </a:solidFill>
                <a:latin typeface="Roboto"/>
                <a:ea typeface="Roboto"/>
                <a:cs typeface="Roboto"/>
                <a:sym typeface="Roboto"/>
              </a:rPr>
              <a:t>more to the term deposit so it’s a good idea to target both.</a:t>
            </a:r>
            <a:endParaRPr sz="1100">
              <a:solidFill>
                <a:schemeClr val="dk2"/>
              </a:solidFill>
              <a:latin typeface="Roboto"/>
              <a:ea typeface="Roboto"/>
              <a:cs typeface="Roboto"/>
              <a:sym typeface="Roboto"/>
            </a:endParaRPr>
          </a:p>
          <a:p>
            <a:pPr marL="0" lvl="0" indent="0" algn="just" rtl="0">
              <a:spcBef>
                <a:spcPts val="0"/>
              </a:spcBef>
              <a:spcAft>
                <a:spcPts val="0"/>
              </a:spcAft>
              <a:buNone/>
            </a:pPr>
            <a:endParaRPr sz="1100">
              <a:latin typeface="Roboto"/>
              <a:ea typeface="Roboto"/>
              <a:cs typeface="Roboto"/>
              <a:sym typeface="Roboto"/>
            </a:endParaRPr>
          </a:p>
        </p:txBody>
      </p:sp>
      <p:pic>
        <p:nvPicPr>
          <p:cNvPr id="154" name="Google Shape;154;p23"/>
          <p:cNvPicPr preferRelativeResize="0"/>
          <p:nvPr/>
        </p:nvPicPr>
        <p:blipFill>
          <a:blip r:embed="rId3">
            <a:alphaModFix/>
          </a:blip>
          <a:stretch>
            <a:fillRect/>
          </a:stretch>
        </p:blipFill>
        <p:spPr>
          <a:xfrm>
            <a:off x="1042400" y="1452000"/>
            <a:ext cx="7059211" cy="231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240475" y="463800"/>
            <a:ext cx="8491200" cy="466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Montserrat"/>
              <a:buAutoNum type="arabicPeriod" startAt="4"/>
            </a:pPr>
            <a:r>
              <a:rPr lang="en" sz="1800" b="0">
                <a:latin typeface="Montserrat"/>
                <a:ea typeface="Montserrat"/>
                <a:cs typeface="Montserrat"/>
                <a:sym typeface="Montserrat"/>
              </a:rPr>
              <a:t>EDA Presentation for Business Users</a:t>
            </a:r>
            <a:endParaRPr sz="1800" b="0">
              <a:latin typeface="Montserrat"/>
              <a:ea typeface="Montserrat"/>
              <a:cs typeface="Montserrat"/>
              <a:sym typeface="Montserrat"/>
            </a:endParaRPr>
          </a:p>
          <a:p>
            <a:pPr marL="457200" lvl="0" indent="0" algn="l" rtl="0">
              <a:lnSpc>
                <a:spcPct val="115000"/>
              </a:lnSpc>
              <a:spcBef>
                <a:spcPts val="1600"/>
              </a:spcBef>
              <a:spcAft>
                <a:spcPts val="1600"/>
              </a:spcAft>
              <a:buNone/>
            </a:pPr>
            <a:endParaRPr sz="1800">
              <a:latin typeface="Roboto"/>
              <a:ea typeface="Roboto"/>
              <a:cs typeface="Roboto"/>
              <a:sym typeface="Roboto"/>
            </a:endParaRPr>
          </a:p>
        </p:txBody>
      </p:sp>
      <p:sp>
        <p:nvSpPr>
          <p:cNvPr id="160" name="Google Shape;160;p24"/>
          <p:cNvSpPr txBox="1"/>
          <p:nvPr/>
        </p:nvSpPr>
        <p:spPr>
          <a:xfrm>
            <a:off x="240475" y="1502475"/>
            <a:ext cx="4331400" cy="121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1200">
                <a:solidFill>
                  <a:schemeClr val="dk1"/>
                </a:solidFill>
                <a:latin typeface="Roboto"/>
                <a:ea typeface="Roboto"/>
                <a:cs typeface="Roboto"/>
                <a:sym typeface="Roboto"/>
              </a:rPr>
              <a:t>Insight #5</a:t>
            </a:r>
            <a:r>
              <a:rPr lang="en" sz="1200">
                <a:solidFill>
                  <a:schemeClr val="dk2"/>
                </a:solidFill>
                <a:latin typeface="Roboto"/>
                <a:ea typeface="Roboto"/>
                <a:cs typeface="Roboto"/>
                <a:sym typeface="Roboto"/>
              </a:rPr>
              <a:t>: The month of the contact impacts the response of the clients (most clients subscribed in May), and more calls were made in May. The calls to target the clints shouldn’t be focused only on May but also on October, September and March.</a:t>
            </a:r>
            <a:endParaRPr sz="1200">
              <a:solidFill>
                <a:schemeClr val="dk2"/>
              </a:solidFill>
              <a:latin typeface="Roboto"/>
              <a:ea typeface="Roboto"/>
              <a:cs typeface="Roboto"/>
              <a:sym typeface="Roboto"/>
            </a:endParaRPr>
          </a:p>
        </p:txBody>
      </p:sp>
      <p:pic>
        <p:nvPicPr>
          <p:cNvPr id="161" name="Google Shape;161;p24"/>
          <p:cNvPicPr preferRelativeResize="0"/>
          <p:nvPr/>
        </p:nvPicPr>
        <p:blipFill>
          <a:blip r:embed="rId3">
            <a:alphaModFix/>
          </a:blip>
          <a:stretch>
            <a:fillRect/>
          </a:stretch>
        </p:blipFill>
        <p:spPr>
          <a:xfrm>
            <a:off x="4776588" y="1435800"/>
            <a:ext cx="3724275" cy="264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240475" y="463800"/>
            <a:ext cx="8491200" cy="466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Montserrat"/>
              <a:buAutoNum type="arabicPeriod" startAt="4"/>
            </a:pPr>
            <a:r>
              <a:rPr lang="en" sz="1800" b="0">
                <a:latin typeface="Montserrat"/>
                <a:ea typeface="Montserrat"/>
                <a:cs typeface="Montserrat"/>
                <a:sym typeface="Montserrat"/>
              </a:rPr>
              <a:t>EDA Presentation for Business Users</a:t>
            </a:r>
            <a:endParaRPr sz="1800" b="0">
              <a:latin typeface="Montserrat"/>
              <a:ea typeface="Montserrat"/>
              <a:cs typeface="Montserrat"/>
              <a:sym typeface="Montserrat"/>
            </a:endParaRPr>
          </a:p>
          <a:p>
            <a:pPr marL="457200" lvl="0" indent="0" algn="l" rtl="0">
              <a:lnSpc>
                <a:spcPct val="115000"/>
              </a:lnSpc>
              <a:spcBef>
                <a:spcPts val="1600"/>
              </a:spcBef>
              <a:spcAft>
                <a:spcPts val="1600"/>
              </a:spcAft>
              <a:buNone/>
            </a:pPr>
            <a:endParaRPr sz="1800">
              <a:latin typeface="Roboto"/>
              <a:ea typeface="Roboto"/>
              <a:cs typeface="Roboto"/>
              <a:sym typeface="Roboto"/>
            </a:endParaRPr>
          </a:p>
        </p:txBody>
      </p:sp>
      <p:sp>
        <p:nvSpPr>
          <p:cNvPr id="167" name="Google Shape;167;p25"/>
          <p:cNvSpPr txBox="1"/>
          <p:nvPr/>
        </p:nvSpPr>
        <p:spPr>
          <a:xfrm>
            <a:off x="240475" y="930300"/>
            <a:ext cx="84912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1200">
                <a:solidFill>
                  <a:schemeClr val="dk1"/>
                </a:solidFill>
                <a:latin typeface="Roboto"/>
                <a:ea typeface="Roboto"/>
                <a:cs typeface="Roboto"/>
                <a:sym typeface="Roboto"/>
              </a:rPr>
              <a:t>Insight #6</a:t>
            </a:r>
            <a:r>
              <a:rPr lang="en" sz="1200">
                <a:solidFill>
                  <a:schemeClr val="dk2"/>
                </a:solidFill>
                <a:latin typeface="Roboto"/>
                <a:ea typeface="Roboto"/>
                <a:cs typeface="Roboto"/>
                <a:sym typeface="Roboto"/>
              </a:rPr>
              <a:t>: Increasing the call duration impacts the response to the campaign. </a:t>
            </a:r>
            <a:endParaRPr sz="1200">
              <a:solidFill>
                <a:schemeClr val="dk2"/>
              </a:solidFill>
              <a:latin typeface="Roboto"/>
              <a:ea typeface="Roboto"/>
              <a:cs typeface="Roboto"/>
              <a:sym typeface="Roboto"/>
            </a:endParaRPr>
          </a:p>
        </p:txBody>
      </p:sp>
      <p:sp>
        <p:nvSpPr>
          <p:cNvPr id="168" name="Google Shape;168;p25"/>
          <p:cNvSpPr txBox="1"/>
          <p:nvPr/>
        </p:nvSpPr>
        <p:spPr>
          <a:xfrm>
            <a:off x="1299925" y="3922350"/>
            <a:ext cx="7121700" cy="692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00" dirty="0">
                <a:solidFill>
                  <a:schemeClr val="dk1"/>
                </a:solidFill>
                <a:latin typeface="Roboto"/>
                <a:ea typeface="Roboto"/>
                <a:cs typeface="Roboto"/>
                <a:sym typeface="Roboto"/>
              </a:rPr>
              <a:t>Duration </a:t>
            </a:r>
            <a:r>
              <a:rPr lang="en" sz="1100" dirty="0">
                <a:solidFill>
                  <a:schemeClr val="dk2"/>
                </a:solidFill>
                <a:latin typeface="Roboto"/>
                <a:ea typeface="Roboto"/>
                <a:cs typeface="Roboto"/>
                <a:sym typeface="Roboto"/>
              </a:rPr>
              <a:t>of the call has high correlation with the </a:t>
            </a:r>
            <a:r>
              <a:rPr lang="en" sz="1100" dirty="0">
                <a:solidFill>
                  <a:schemeClr val="dk1"/>
                </a:solidFill>
                <a:latin typeface="Roboto"/>
                <a:ea typeface="Roboto"/>
                <a:cs typeface="Roboto"/>
                <a:sym typeface="Roboto"/>
              </a:rPr>
              <a:t>target </a:t>
            </a:r>
            <a:r>
              <a:rPr lang="en" sz="1100" dirty="0">
                <a:solidFill>
                  <a:schemeClr val="dk2"/>
                </a:solidFill>
                <a:latin typeface="Roboto"/>
                <a:ea typeface="Roboto"/>
                <a:cs typeface="Roboto"/>
                <a:sym typeface="Roboto"/>
              </a:rPr>
              <a:t>which means the longer the call with clients the higher the chance of the client subscribing to the term deposit. </a:t>
            </a:r>
            <a:endParaRPr sz="1100" dirty="0">
              <a:solidFill>
                <a:schemeClr val="dk2"/>
              </a:solidFill>
              <a:latin typeface="Roboto"/>
              <a:ea typeface="Roboto"/>
              <a:cs typeface="Roboto"/>
              <a:sym typeface="Roboto"/>
            </a:endParaRPr>
          </a:p>
          <a:p>
            <a:pPr marL="0" lvl="0" indent="0" algn="just" rtl="0">
              <a:spcBef>
                <a:spcPts val="0"/>
              </a:spcBef>
              <a:spcAft>
                <a:spcPts val="0"/>
              </a:spcAft>
              <a:buNone/>
            </a:pPr>
            <a:endParaRPr sz="1100" dirty="0">
              <a:latin typeface="Roboto"/>
              <a:ea typeface="Roboto"/>
              <a:cs typeface="Roboto"/>
              <a:sym typeface="Roboto"/>
            </a:endParaRPr>
          </a:p>
        </p:txBody>
      </p:sp>
      <p:pic>
        <p:nvPicPr>
          <p:cNvPr id="169" name="Google Shape;169;p25"/>
          <p:cNvPicPr preferRelativeResize="0"/>
          <p:nvPr/>
        </p:nvPicPr>
        <p:blipFill>
          <a:blip r:embed="rId3">
            <a:alphaModFix/>
          </a:blip>
          <a:stretch>
            <a:fillRect/>
          </a:stretch>
        </p:blipFill>
        <p:spPr>
          <a:xfrm>
            <a:off x="2374150" y="1452000"/>
            <a:ext cx="4395698" cy="231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240475" y="463800"/>
            <a:ext cx="8491200" cy="466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Montserrat"/>
              <a:buAutoNum type="arabicPeriod" startAt="4"/>
            </a:pPr>
            <a:r>
              <a:rPr lang="en" sz="1800" b="0">
                <a:latin typeface="Montserrat"/>
                <a:ea typeface="Montserrat"/>
                <a:cs typeface="Montserrat"/>
                <a:sym typeface="Montserrat"/>
              </a:rPr>
              <a:t>EDA Presentation for Business Users</a:t>
            </a:r>
            <a:endParaRPr sz="1800" b="0">
              <a:latin typeface="Montserrat"/>
              <a:ea typeface="Montserrat"/>
              <a:cs typeface="Montserrat"/>
              <a:sym typeface="Montserrat"/>
            </a:endParaRPr>
          </a:p>
          <a:p>
            <a:pPr marL="457200" lvl="0" indent="0" algn="l" rtl="0">
              <a:lnSpc>
                <a:spcPct val="115000"/>
              </a:lnSpc>
              <a:spcBef>
                <a:spcPts val="1600"/>
              </a:spcBef>
              <a:spcAft>
                <a:spcPts val="1600"/>
              </a:spcAft>
              <a:buNone/>
            </a:pPr>
            <a:endParaRPr sz="1800">
              <a:latin typeface="Roboto"/>
              <a:ea typeface="Roboto"/>
              <a:cs typeface="Roboto"/>
              <a:sym typeface="Roboto"/>
            </a:endParaRPr>
          </a:p>
        </p:txBody>
      </p:sp>
      <p:pic>
        <p:nvPicPr>
          <p:cNvPr id="175" name="Google Shape;175;p26"/>
          <p:cNvPicPr preferRelativeResize="0"/>
          <p:nvPr/>
        </p:nvPicPr>
        <p:blipFill>
          <a:blip r:embed="rId3">
            <a:alphaModFix/>
          </a:blip>
          <a:stretch>
            <a:fillRect/>
          </a:stretch>
        </p:blipFill>
        <p:spPr>
          <a:xfrm>
            <a:off x="2483064" y="930300"/>
            <a:ext cx="4581525" cy="2752725"/>
          </a:xfrm>
          <a:prstGeom prst="rect">
            <a:avLst/>
          </a:prstGeom>
          <a:noFill/>
          <a:ln>
            <a:noFill/>
          </a:ln>
        </p:spPr>
      </p:pic>
      <p:sp>
        <p:nvSpPr>
          <p:cNvPr id="176" name="Google Shape;176;p26"/>
          <p:cNvSpPr txBox="1"/>
          <p:nvPr/>
        </p:nvSpPr>
        <p:spPr>
          <a:xfrm>
            <a:off x="2403475" y="3777825"/>
            <a:ext cx="6328200" cy="743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2"/>
              </a:buClr>
              <a:buSzPts val="1100"/>
              <a:buFont typeface="Arial"/>
              <a:buNone/>
            </a:pPr>
            <a:r>
              <a:rPr lang="en" sz="1100" dirty="0">
                <a:solidFill>
                  <a:schemeClr val="dk2"/>
                </a:solidFill>
              </a:rPr>
              <a:t>Insight #7 : The duration of most calls is under 600 seconds (10 minutes). The average call duration is 4 minutes, it is recommended to target the customers to have a call duration of </a:t>
            </a:r>
            <a:r>
              <a:rPr lang="en" sz="1100" dirty="0" err="1">
                <a:solidFill>
                  <a:schemeClr val="dk2"/>
                </a:solidFill>
              </a:rPr>
              <a:t>approx</a:t>
            </a:r>
            <a:r>
              <a:rPr lang="en" sz="1100" dirty="0">
                <a:solidFill>
                  <a:schemeClr val="dk2"/>
                </a:solidFill>
              </a:rPr>
              <a:t> 5 minutes.</a:t>
            </a:r>
            <a:endParaRPr dirty="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240475" y="463800"/>
            <a:ext cx="8491200" cy="466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Montserrat"/>
              <a:buAutoNum type="arabicPeriod" startAt="4"/>
            </a:pPr>
            <a:r>
              <a:rPr lang="en" sz="1800" b="0">
                <a:latin typeface="Montserrat"/>
                <a:ea typeface="Montserrat"/>
                <a:cs typeface="Montserrat"/>
                <a:sym typeface="Montserrat"/>
              </a:rPr>
              <a:t>EDA Presentation for Business Users</a:t>
            </a:r>
            <a:endParaRPr sz="1800" b="0">
              <a:latin typeface="Montserrat"/>
              <a:ea typeface="Montserrat"/>
              <a:cs typeface="Montserrat"/>
              <a:sym typeface="Montserrat"/>
            </a:endParaRPr>
          </a:p>
          <a:p>
            <a:pPr marL="457200" lvl="0" indent="0" algn="l" rtl="0">
              <a:lnSpc>
                <a:spcPct val="115000"/>
              </a:lnSpc>
              <a:spcBef>
                <a:spcPts val="1600"/>
              </a:spcBef>
              <a:spcAft>
                <a:spcPts val="1600"/>
              </a:spcAft>
              <a:buNone/>
            </a:pPr>
            <a:endParaRPr sz="1800">
              <a:latin typeface="Roboto"/>
              <a:ea typeface="Roboto"/>
              <a:cs typeface="Roboto"/>
              <a:sym typeface="Roboto"/>
            </a:endParaRPr>
          </a:p>
        </p:txBody>
      </p:sp>
      <p:pic>
        <p:nvPicPr>
          <p:cNvPr id="182" name="Google Shape;182;p27"/>
          <p:cNvPicPr preferRelativeResize="0"/>
          <p:nvPr/>
        </p:nvPicPr>
        <p:blipFill>
          <a:blip r:embed="rId3">
            <a:alphaModFix/>
          </a:blip>
          <a:stretch>
            <a:fillRect/>
          </a:stretch>
        </p:blipFill>
        <p:spPr>
          <a:xfrm>
            <a:off x="2495335" y="930300"/>
            <a:ext cx="4572000" cy="2752725"/>
          </a:xfrm>
          <a:prstGeom prst="rect">
            <a:avLst/>
          </a:prstGeom>
          <a:noFill/>
          <a:ln>
            <a:noFill/>
          </a:ln>
        </p:spPr>
      </p:pic>
      <p:sp>
        <p:nvSpPr>
          <p:cNvPr id="183" name="Google Shape;183;p27"/>
          <p:cNvSpPr txBox="1"/>
          <p:nvPr/>
        </p:nvSpPr>
        <p:spPr>
          <a:xfrm>
            <a:off x="1494225" y="3938850"/>
            <a:ext cx="6881100" cy="54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2"/>
              </a:buClr>
              <a:buSzPts val="1100"/>
              <a:buFont typeface="Arial"/>
              <a:buNone/>
            </a:pPr>
            <a:r>
              <a:rPr lang="en" sz="1100" dirty="0">
                <a:solidFill>
                  <a:schemeClr val="dk2"/>
                </a:solidFill>
              </a:rPr>
              <a:t>Insight #8:The outcome of the previous marketing campaign is nonexistent for more than 85%, so we can target these customers for this campaign along with successful customers.</a:t>
            </a:r>
            <a:endParaRPr dirty="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240475" y="463800"/>
            <a:ext cx="8491200" cy="466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Montserrat"/>
              <a:buAutoNum type="arabicPeriod" startAt="4"/>
            </a:pPr>
            <a:r>
              <a:rPr lang="en" sz="1800" b="0" dirty="0">
                <a:latin typeface="Montserrat"/>
                <a:ea typeface="Montserrat"/>
                <a:cs typeface="Montserrat"/>
                <a:sym typeface="Montserrat"/>
              </a:rPr>
              <a:t>EDA Presentation for Business Users</a:t>
            </a:r>
            <a:endParaRPr sz="1800" b="0" dirty="0">
              <a:latin typeface="Montserrat"/>
              <a:ea typeface="Montserrat"/>
              <a:cs typeface="Montserrat"/>
              <a:sym typeface="Montserrat"/>
            </a:endParaRPr>
          </a:p>
        </p:txBody>
      </p:sp>
      <p:pic>
        <p:nvPicPr>
          <p:cNvPr id="189" name="Google Shape;189;p28"/>
          <p:cNvPicPr preferRelativeResize="0"/>
          <p:nvPr/>
        </p:nvPicPr>
        <p:blipFill>
          <a:blip r:embed="rId3">
            <a:alphaModFix/>
          </a:blip>
          <a:stretch>
            <a:fillRect/>
          </a:stretch>
        </p:blipFill>
        <p:spPr>
          <a:xfrm>
            <a:off x="2503950" y="930300"/>
            <a:ext cx="4581525" cy="2752725"/>
          </a:xfrm>
          <a:prstGeom prst="rect">
            <a:avLst/>
          </a:prstGeom>
          <a:noFill/>
          <a:ln>
            <a:noFill/>
          </a:ln>
        </p:spPr>
      </p:pic>
      <p:sp>
        <p:nvSpPr>
          <p:cNvPr id="190" name="Google Shape;190;p28"/>
          <p:cNvSpPr txBox="1"/>
          <p:nvPr/>
        </p:nvSpPr>
        <p:spPr>
          <a:xfrm>
            <a:off x="2503950" y="3973175"/>
            <a:ext cx="5686500" cy="54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2"/>
              </a:buClr>
              <a:buSzPts val="1100"/>
              <a:buFont typeface="Arial"/>
              <a:buNone/>
            </a:pPr>
            <a:r>
              <a:rPr lang="en" sz="1100">
                <a:solidFill>
                  <a:schemeClr val="dk2"/>
                </a:solidFill>
              </a:rPr>
              <a:t>Insight #9: The total duration of call for admin and blue collar jobs is high as compared to other professions, so they may take more time of callers in the campaign</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240475" y="463800"/>
            <a:ext cx="8491200" cy="466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Montserrat"/>
              <a:buAutoNum type="arabicPeriod" startAt="5"/>
            </a:pPr>
            <a:r>
              <a:rPr lang="en" sz="1800" b="0">
                <a:latin typeface="Montserrat"/>
                <a:ea typeface="Montserrat"/>
                <a:cs typeface="Montserrat"/>
                <a:sym typeface="Montserrat"/>
              </a:rPr>
              <a:t>Machine Learning Model Recommendation</a:t>
            </a:r>
            <a:endParaRPr sz="1800" b="0">
              <a:latin typeface="Montserrat"/>
              <a:ea typeface="Montserrat"/>
              <a:cs typeface="Montserrat"/>
              <a:sym typeface="Montserrat"/>
            </a:endParaRPr>
          </a:p>
          <a:p>
            <a:pPr marL="457200" lvl="0" indent="0" algn="l" rtl="0">
              <a:lnSpc>
                <a:spcPct val="115000"/>
              </a:lnSpc>
              <a:spcBef>
                <a:spcPts val="1600"/>
              </a:spcBef>
              <a:spcAft>
                <a:spcPts val="1600"/>
              </a:spcAft>
              <a:buNone/>
            </a:pPr>
            <a:endParaRPr sz="1800">
              <a:latin typeface="Roboto"/>
              <a:ea typeface="Roboto"/>
              <a:cs typeface="Roboto"/>
              <a:sym typeface="Roboto"/>
            </a:endParaRPr>
          </a:p>
        </p:txBody>
      </p:sp>
      <p:sp>
        <p:nvSpPr>
          <p:cNvPr id="196" name="Google Shape;196;p29"/>
          <p:cNvSpPr txBox="1"/>
          <p:nvPr/>
        </p:nvSpPr>
        <p:spPr>
          <a:xfrm>
            <a:off x="427975" y="1079075"/>
            <a:ext cx="8116200" cy="58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1200" dirty="0">
                <a:solidFill>
                  <a:schemeClr val="dk2"/>
                </a:solidFill>
                <a:latin typeface="Roboto"/>
                <a:ea typeface="Roboto"/>
                <a:cs typeface="Roboto"/>
                <a:sym typeface="Roboto"/>
              </a:rPr>
              <a:t>Based on Insight #1: Sampling techniques and ensemble methods are required when building classification due to an imbalanced dataset.</a:t>
            </a:r>
            <a:endParaRPr sz="1200" dirty="0">
              <a:solidFill>
                <a:schemeClr val="dk2"/>
              </a:solidFill>
              <a:latin typeface="Roboto"/>
              <a:ea typeface="Roboto"/>
              <a:cs typeface="Roboto"/>
              <a:sym typeface="Roboto"/>
            </a:endParaRPr>
          </a:p>
        </p:txBody>
      </p:sp>
      <p:pic>
        <p:nvPicPr>
          <p:cNvPr id="197" name="Google Shape;197;p29"/>
          <p:cNvPicPr preferRelativeResize="0"/>
          <p:nvPr/>
        </p:nvPicPr>
        <p:blipFill>
          <a:blip r:embed="rId3">
            <a:alphaModFix/>
          </a:blip>
          <a:stretch>
            <a:fillRect/>
          </a:stretch>
        </p:blipFill>
        <p:spPr>
          <a:xfrm>
            <a:off x="2446400" y="1413525"/>
            <a:ext cx="4496526" cy="3177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240475" y="463800"/>
            <a:ext cx="8491200" cy="466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Montserrat"/>
              <a:buAutoNum type="arabicPeriod" startAt="5"/>
            </a:pPr>
            <a:r>
              <a:rPr lang="en" sz="1800" b="0">
                <a:latin typeface="Montserrat"/>
                <a:ea typeface="Montserrat"/>
                <a:cs typeface="Montserrat"/>
                <a:sym typeface="Montserrat"/>
              </a:rPr>
              <a:t>Machine Learning Model Recommendation</a:t>
            </a:r>
            <a:endParaRPr sz="1800" b="0">
              <a:latin typeface="Montserrat"/>
              <a:ea typeface="Montserrat"/>
              <a:cs typeface="Montserrat"/>
              <a:sym typeface="Montserrat"/>
            </a:endParaRPr>
          </a:p>
          <a:p>
            <a:pPr marL="457200" lvl="0" indent="0" algn="l" rtl="0">
              <a:lnSpc>
                <a:spcPct val="115000"/>
              </a:lnSpc>
              <a:spcBef>
                <a:spcPts val="1600"/>
              </a:spcBef>
              <a:spcAft>
                <a:spcPts val="1600"/>
              </a:spcAft>
              <a:buNone/>
            </a:pPr>
            <a:endParaRPr sz="1800">
              <a:latin typeface="Roboto"/>
              <a:ea typeface="Roboto"/>
              <a:cs typeface="Roboto"/>
              <a:sym typeface="Roboto"/>
            </a:endParaRPr>
          </a:p>
        </p:txBody>
      </p:sp>
      <p:sp>
        <p:nvSpPr>
          <p:cNvPr id="203" name="Google Shape;203;p30"/>
          <p:cNvSpPr txBox="1"/>
          <p:nvPr/>
        </p:nvSpPr>
        <p:spPr>
          <a:xfrm>
            <a:off x="427975" y="1079075"/>
            <a:ext cx="81162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1200" dirty="0">
                <a:solidFill>
                  <a:schemeClr val="dk2"/>
                </a:solidFill>
                <a:latin typeface="Roboto"/>
                <a:ea typeface="Roboto"/>
                <a:cs typeface="Roboto"/>
                <a:sym typeface="Roboto"/>
              </a:rPr>
              <a:t>After Modeling there’s many evaluation methods to choose the best classification model for our problem such as:</a:t>
            </a:r>
            <a:endParaRPr sz="1200" dirty="0">
              <a:solidFill>
                <a:schemeClr val="dk2"/>
              </a:solidFill>
              <a:latin typeface="Roboto"/>
              <a:ea typeface="Roboto"/>
              <a:cs typeface="Roboto"/>
              <a:sym typeface="Roboto"/>
            </a:endParaRPr>
          </a:p>
        </p:txBody>
      </p:sp>
      <p:sp>
        <p:nvSpPr>
          <p:cNvPr id="204" name="Google Shape;204;p30"/>
          <p:cNvSpPr txBox="1"/>
          <p:nvPr/>
        </p:nvSpPr>
        <p:spPr>
          <a:xfrm>
            <a:off x="1352550" y="1694400"/>
            <a:ext cx="6953700" cy="175470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600"/>
              </a:spcBef>
              <a:spcAft>
                <a:spcPts val="0"/>
              </a:spcAft>
              <a:buClr>
                <a:schemeClr val="dk2"/>
              </a:buClr>
              <a:buSzPts val="1200"/>
              <a:buFont typeface="Roboto"/>
              <a:buChar char="●"/>
            </a:pPr>
            <a:r>
              <a:rPr lang="en" sz="1200" dirty="0">
                <a:solidFill>
                  <a:schemeClr val="dk1"/>
                </a:solidFill>
                <a:latin typeface="Roboto"/>
                <a:ea typeface="Roboto"/>
                <a:cs typeface="Roboto"/>
                <a:sym typeface="Roboto"/>
              </a:rPr>
              <a:t>Classification accuracy: </a:t>
            </a:r>
            <a:r>
              <a:rPr lang="en" sz="1200" dirty="0">
                <a:solidFill>
                  <a:schemeClr val="dk2"/>
                </a:solidFill>
                <a:latin typeface="Roboto"/>
                <a:ea typeface="Roboto"/>
                <a:cs typeface="Roboto"/>
                <a:sym typeface="Roboto"/>
              </a:rPr>
              <a:t>shows how many of the predictions are correct.</a:t>
            </a:r>
            <a:endParaRPr sz="1200" dirty="0">
              <a:solidFill>
                <a:schemeClr val="dk2"/>
              </a:solidFill>
              <a:latin typeface="Roboto"/>
              <a:ea typeface="Roboto"/>
              <a:cs typeface="Roboto"/>
              <a:sym typeface="Roboto"/>
            </a:endParaRPr>
          </a:p>
          <a:p>
            <a:pPr marL="457200" lvl="0" indent="-304800" algn="l" rtl="0">
              <a:lnSpc>
                <a:spcPct val="150000"/>
              </a:lnSpc>
              <a:spcBef>
                <a:spcPts val="0"/>
              </a:spcBef>
              <a:spcAft>
                <a:spcPts val="0"/>
              </a:spcAft>
              <a:buClr>
                <a:schemeClr val="dk2"/>
              </a:buClr>
              <a:buSzPts val="1200"/>
              <a:buFont typeface="Roboto"/>
              <a:buChar char="●"/>
            </a:pPr>
            <a:r>
              <a:rPr lang="en" sz="1200" dirty="0">
                <a:solidFill>
                  <a:schemeClr val="dk1"/>
                </a:solidFill>
                <a:latin typeface="Roboto"/>
                <a:ea typeface="Roboto"/>
                <a:cs typeface="Roboto"/>
                <a:sym typeface="Roboto"/>
              </a:rPr>
              <a:t>Confusion matrix: </a:t>
            </a:r>
            <a:r>
              <a:rPr lang="en" sz="1200" dirty="0">
                <a:solidFill>
                  <a:schemeClr val="dk2"/>
                </a:solidFill>
                <a:latin typeface="Roboto"/>
                <a:ea typeface="Roboto"/>
                <a:cs typeface="Roboto"/>
                <a:sym typeface="Roboto"/>
              </a:rPr>
              <a:t>it provides insight into the predictions and show the correct and incorrect (i.e. true or false) predictions.</a:t>
            </a:r>
            <a:endParaRPr sz="1200" dirty="0">
              <a:solidFill>
                <a:schemeClr val="dk2"/>
              </a:solidFill>
              <a:latin typeface="Roboto"/>
              <a:ea typeface="Roboto"/>
              <a:cs typeface="Roboto"/>
              <a:sym typeface="Roboto"/>
            </a:endParaRPr>
          </a:p>
          <a:p>
            <a:pPr marL="457200" lvl="0" indent="-304800" algn="l" rtl="0">
              <a:lnSpc>
                <a:spcPct val="150000"/>
              </a:lnSpc>
              <a:spcBef>
                <a:spcPts val="0"/>
              </a:spcBef>
              <a:spcAft>
                <a:spcPts val="0"/>
              </a:spcAft>
              <a:buClr>
                <a:schemeClr val="dk2"/>
              </a:buClr>
              <a:buSzPts val="1200"/>
              <a:buFont typeface="Roboto"/>
              <a:buChar char="●"/>
            </a:pPr>
            <a:r>
              <a:rPr lang="en" sz="1200" dirty="0">
                <a:solidFill>
                  <a:schemeClr val="dk1"/>
                </a:solidFill>
                <a:latin typeface="Roboto"/>
                <a:ea typeface="Roboto"/>
                <a:cs typeface="Roboto"/>
                <a:sym typeface="Roboto"/>
              </a:rPr>
              <a:t>Precision and recall:</a:t>
            </a:r>
            <a:r>
              <a:rPr lang="en" sz="1200" dirty="0">
                <a:solidFill>
                  <a:schemeClr val="dk2"/>
                </a:solidFill>
                <a:latin typeface="Roboto"/>
                <a:ea typeface="Roboto"/>
                <a:cs typeface="Roboto"/>
                <a:sym typeface="Roboto"/>
              </a:rPr>
              <a:t> </a:t>
            </a:r>
            <a:r>
              <a:rPr lang="en" sz="1200" u="sng" dirty="0">
                <a:solidFill>
                  <a:schemeClr val="dk2"/>
                </a:solidFill>
                <a:latin typeface="Roboto"/>
                <a:ea typeface="Roboto"/>
                <a:cs typeface="Roboto"/>
                <a:sym typeface="Roboto"/>
              </a:rPr>
              <a:t>Precision</a:t>
            </a:r>
            <a:r>
              <a:rPr lang="en" sz="1200" dirty="0">
                <a:solidFill>
                  <a:schemeClr val="dk2"/>
                </a:solidFill>
                <a:latin typeface="Roboto"/>
                <a:ea typeface="Roboto"/>
                <a:cs typeface="Roboto"/>
                <a:sym typeface="Roboto"/>
              </a:rPr>
              <a:t> measures how good our model is when the prediction is positive. </a:t>
            </a:r>
            <a:r>
              <a:rPr lang="en" sz="1200" u="sng" dirty="0">
                <a:solidFill>
                  <a:schemeClr val="dk2"/>
                </a:solidFill>
                <a:latin typeface="Roboto"/>
                <a:ea typeface="Roboto"/>
                <a:cs typeface="Roboto"/>
                <a:sym typeface="Roboto"/>
              </a:rPr>
              <a:t>Recall</a:t>
            </a:r>
            <a:r>
              <a:rPr lang="en" sz="1200" dirty="0">
                <a:solidFill>
                  <a:schemeClr val="dk2"/>
                </a:solidFill>
                <a:latin typeface="Roboto"/>
                <a:ea typeface="Roboto"/>
                <a:cs typeface="Roboto"/>
                <a:sym typeface="Roboto"/>
              </a:rPr>
              <a:t> measures how good our model is at correctly predicting positive classes.</a:t>
            </a:r>
            <a:endParaRPr sz="1200" dirty="0">
              <a:solidFill>
                <a:schemeClr val="dk2"/>
              </a:solidFill>
              <a:latin typeface="Roboto"/>
              <a:ea typeface="Roboto"/>
              <a:cs typeface="Roboto"/>
              <a:sym typeface="Roboto"/>
            </a:endParaRPr>
          </a:p>
          <a:p>
            <a:pPr marL="457200" lvl="0" indent="-304800" algn="l" rtl="0">
              <a:lnSpc>
                <a:spcPct val="150000"/>
              </a:lnSpc>
              <a:spcBef>
                <a:spcPts val="0"/>
              </a:spcBef>
              <a:spcAft>
                <a:spcPts val="0"/>
              </a:spcAft>
              <a:buClr>
                <a:schemeClr val="dk2"/>
              </a:buClr>
              <a:buSzPts val="1200"/>
              <a:buFont typeface="Roboto"/>
              <a:buChar char="●"/>
            </a:pPr>
            <a:r>
              <a:rPr lang="en" sz="1200" dirty="0">
                <a:solidFill>
                  <a:schemeClr val="dk1"/>
                </a:solidFill>
                <a:latin typeface="Roboto"/>
                <a:ea typeface="Roboto"/>
                <a:cs typeface="Roboto"/>
                <a:sym typeface="Roboto"/>
              </a:rPr>
              <a:t>F1 score:</a:t>
            </a:r>
            <a:r>
              <a:rPr lang="en" sz="1200" dirty="0">
                <a:solidFill>
                  <a:schemeClr val="dk2"/>
                </a:solidFill>
                <a:latin typeface="Roboto"/>
                <a:ea typeface="Roboto"/>
                <a:cs typeface="Roboto"/>
                <a:sym typeface="Roboto"/>
              </a:rPr>
              <a:t> the weighted average of precision and recall</a:t>
            </a:r>
            <a:endParaRPr sz="1200" dirty="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a:t>PROJECT SECTION</a:t>
            </a:r>
            <a:endParaRPr sz="3400"/>
          </a:p>
        </p:txBody>
      </p:sp>
      <p:sp>
        <p:nvSpPr>
          <p:cNvPr id="81" name="Google Shape;81;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Montserrat"/>
              <a:buAutoNum type="arabicPeriod"/>
            </a:pPr>
            <a:r>
              <a:rPr lang="en">
                <a:latin typeface="Montserrat"/>
                <a:ea typeface="Montserrat"/>
                <a:cs typeface="Montserrat"/>
                <a:sym typeface="Montserrat"/>
              </a:rPr>
              <a:t>Team Introduction</a:t>
            </a:r>
            <a:endParaRPr>
              <a:latin typeface="Montserrat"/>
              <a:ea typeface="Montserrat"/>
              <a:cs typeface="Montserrat"/>
              <a:sym typeface="Montserrat"/>
            </a:endParaRPr>
          </a:p>
          <a:p>
            <a:pPr marL="457200" lvl="0" indent="-342900" algn="l" rtl="0">
              <a:spcBef>
                <a:spcPts val="1600"/>
              </a:spcBef>
              <a:spcAft>
                <a:spcPts val="0"/>
              </a:spcAft>
              <a:buSzPts val="1800"/>
              <a:buFont typeface="Montserrat"/>
              <a:buAutoNum type="arabicPeriod"/>
            </a:pPr>
            <a:r>
              <a:rPr lang="en">
                <a:latin typeface="Montserrat"/>
                <a:ea typeface="Montserrat"/>
                <a:cs typeface="Montserrat"/>
                <a:sym typeface="Montserrat"/>
              </a:rPr>
              <a:t>Problem Description</a:t>
            </a:r>
            <a:endParaRPr>
              <a:latin typeface="Montserrat"/>
              <a:ea typeface="Montserrat"/>
              <a:cs typeface="Montserrat"/>
              <a:sym typeface="Montserrat"/>
            </a:endParaRPr>
          </a:p>
          <a:p>
            <a:pPr marL="457200" lvl="0" indent="-342900" algn="l" rtl="0">
              <a:spcBef>
                <a:spcPts val="1600"/>
              </a:spcBef>
              <a:spcAft>
                <a:spcPts val="0"/>
              </a:spcAft>
              <a:buSzPts val="1800"/>
              <a:buFont typeface="Montserrat"/>
              <a:buAutoNum type="arabicPeriod"/>
            </a:pPr>
            <a:r>
              <a:rPr lang="en">
                <a:latin typeface="Montserrat"/>
                <a:ea typeface="Montserrat"/>
                <a:cs typeface="Montserrat"/>
                <a:sym typeface="Montserrat"/>
              </a:rPr>
              <a:t>GitHub Repository</a:t>
            </a:r>
            <a:endParaRPr>
              <a:latin typeface="Montserrat"/>
              <a:ea typeface="Montserrat"/>
              <a:cs typeface="Montserrat"/>
              <a:sym typeface="Montserrat"/>
            </a:endParaRPr>
          </a:p>
          <a:p>
            <a:pPr marL="457200" lvl="0" indent="-342900" algn="l" rtl="0">
              <a:spcBef>
                <a:spcPts val="1600"/>
              </a:spcBef>
              <a:spcAft>
                <a:spcPts val="0"/>
              </a:spcAft>
              <a:buSzPts val="1800"/>
              <a:buFont typeface="Montserrat"/>
              <a:buAutoNum type="arabicPeriod"/>
            </a:pPr>
            <a:r>
              <a:rPr lang="en">
                <a:latin typeface="Montserrat"/>
                <a:ea typeface="Montserrat"/>
                <a:cs typeface="Montserrat"/>
                <a:sym typeface="Montserrat"/>
              </a:rPr>
              <a:t>EDA Presentation for Business Users</a:t>
            </a:r>
            <a:endParaRPr>
              <a:latin typeface="Montserrat"/>
              <a:ea typeface="Montserrat"/>
              <a:cs typeface="Montserrat"/>
              <a:sym typeface="Montserrat"/>
            </a:endParaRPr>
          </a:p>
          <a:p>
            <a:pPr marL="457200" lvl="0" indent="-342900" algn="l" rtl="0">
              <a:spcBef>
                <a:spcPts val="1600"/>
              </a:spcBef>
              <a:spcAft>
                <a:spcPts val="1600"/>
              </a:spcAft>
              <a:buSzPts val="1800"/>
              <a:buFont typeface="Montserrat"/>
              <a:buAutoNum type="arabicPeriod"/>
            </a:pPr>
            <a:r>
              <a:rPr lang="en">
                <a:latin typeface="Montserrat"/>
                <a:ea typeface="Montserrat"/>
                <a:cs typeface="Montserrat"/>
                <a:sym typeface="Montserrat"/>
              </a:rPr>
              <a:t>Machine Learning Model Recommendation</a:t>
            </a:r>
            <a:endParaRPr>
              <a:latin typeface="Montserrat"/>
              <a:ea typeface="Montserrat"/>
              <a:cs typeface="Montserrat"/>
              <a:sym typeface="Montserrat"/>
            </a:endParaRPr>
          </a:p>
        </p:txBody>
      </p:sp>
      <p:pic>
        <p:nvPicPr>
          <p:cNvPr id="82" name="Google Shape;82;p14"/>
          <p:cNvPicPr preferRelativeResize="0"/>
          <p:nvPr/>
        </p:nvPicPr>
        <p:blipFill>
          <a:blip r:embed="rId3">
            <a:alphaModFix/>
          </a:blip>
          <a:stretch>
            <a:fillRect/>
          </a:stretch>
        </p:blipFill>
        <p:spPr>
          <a:xfrm>
            <a:off x="927725" y="3421525"/>
            <a:ext cx="2588462" cy="1607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240475" y="463800"/>
            <a:ext cx="8491200" cy="466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Montserrat"/>
              <a:buAutoNum type="arabicPeriod"/>
            </a:pPr>
            <a:r>
              <a:rPr lang="en" sz="1800" b="0">
                <a:latin typeface="Montserrat"/>
                <a:ea typeface="Montserrat"/>
                <a:cs typeface="Montserrat"/>
                <a:sym typeface="Montserrat"/>
              </a:rPr>
              <a:t>Team Introduction</a:t>
            </a:r>
            <a:endParaRPr sz="1800" b="0">
              <a:latin typeface="Montserrat"/>
              <a:ea typeface="Montserrat"/>
              <a:cs typeface="Montserrat"/>
              <a:sym typeface="Montserrat"/>
            </a:endParaRPr>
          </a:p>
          <a:p>
            <a:pPr marL="457200" lvl="0" indent="0" algn="l" rtl="0">
              <a:lnSpc>
                <a:spcPct val="115000"/>
              </a:lnSpc>
              <a:spcBef>
                <a:spcPts val="1600"/>
              </a:spcBef>
              <a:spcAft>
                <a:spcPts val="1600"/>
              </a:spcAft>
              <a:buNone/>
            </a:pPr>
            <a:endParaRPr sz="1800">
              <a:latin typeface="Roboto"/>
              <a:ea typeface="Roboto"/>
              <a:cs typeface="Roboto"/>
              <a:sym typeface="Roboto"/>
            </a:endParaRPr>
          </a:p>
        </p:txBody>
      </p:sp>
      <p:sp>
        <p:nvSpPr>
          <p:cNvPr id="88" name="Google Shape;88;p15"/>
          <p:cNvSpPr txBox="1">
            <a:spLocks noGrp="1"/>
          </p:cNvSpPr>
          <p:nvPr>
            <p:ph type="body" idx="1"/>
          </p:nvPr>
        </p:nvSpPr>
        <p:spPr>
          <a:xfrm>
            <a:off x="806025" y="930300"/>
            <a:ext cx="8183400" cy="3765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100" dirty="0">
                <a:latin typeface="Roboto"/>
                <a:ea typeface="Roboto"/>
                <a:cs typeface="Roboto"/>
                <a:sym typeface="Roboto"/>
              </a:rPr>
              <a:t>Group Name: </a:t>
            </a:r>
            <a:r>
              <a:rPr lang="en" sz="1100" dirty="0" err="1">
                <a:latin typeface="Roboto"/>
                <a:ea typeface="Roboto"/>
                <a:cs typeface="Roboto"/>
                <a:sym typeface="Roboto"/>
              </a:rPr>
              <a:t>Datalux</a:t>
            </a:r>
            <a:endParaRPr sz="1100" dirty="0">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n" sz="1100" dirty="0">
                <a:latin typeface="Roboto"/>
                <a:ea typeface="Roboto"/>
                <a:cs typeface="Roboto"/>
                <a:sym typeface="Roboto"/>
              </a:rPr>
              <a:t>Group Members: 3</a:t>
            </a:r>
            <a:endParaRPr sz="1100" dirty="0">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sz="1100" dirty="0">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sz="1100" dirty="0">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sz="1100" dirty="0">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sz="1100" dirty="0">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sz="1100" dirty="0">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sz="1100" dirty="0">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sz="1100" dirty="0">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sz="1100" dirty="0">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sz="1100" dirty="0">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sz="1100" dirty="0">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sz="1100" dirty="0">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n" sz="1100" dirty="0" err="1">
                <a:latin typeface="Roboto"/>
                <a:ea typeface="Roboto"/>
                <a:cs typeface="Roboto"/>
                <a:sym typeface="Roboto"/>
              </a:rPr>
              <a:t>Specialisation</a:t>
            </a:r>
            <a:r>
              <a:rPr lang="en" sz="1100" dirty="0">
                <a:latin typeface="Roboto"/>
                <a:ea typeface="Roboto"/>
                <a:cs typeface="Roboto"/>
                <a:sym typeface="Roboto"/>
              </a:rPr>
              <a:t>: Data Science</a:t>
            </a:r>
            <a:endParaRPr sz="1100" dirty="0">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n" sz="1100" dirty="0">
                <a:latin typeface="Roboto"/>
                <a:ea typeface="Roboto"/>
                <a:cs typeface="Roboto"/>
                <a:sym typeface="Roboto"/>
              </a:rPr>
              <a:t>Submitted to: Data Glacier canvas platform</a:t>
            </a:r>
            <a:endParaRPr sz="1100" dirty="0">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n" sz="1100" dirty="0">
                <a:latin typeface="Roboto"/>
                <a:ea typeface="Roboto"/>
                <a:cs typeface="Roboto"/>
                <a:sym typeface="Roboto"/>
              </a:rPr>
              <a:t>Internship Batch: LISUM09</a:t>
            </a:r>
            <a:endParaRPr sz="1100" dirty="0">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sz="1100" dirty="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100"/>
              <a:buFont typeface="Arial"/>
              <a:buNone/>
            </a:pPr>
            <a:endParaRPr sz="1100" dirty="0">
              <a:latin typeface="Times New Roman"/>
              <a:ea typeface="Times New Roman"/>
              <a:cs typeface="Times New Roman"/>
              <a:sym typeface="Times New Roman"/>
            </a:endParaRPr>
          </a:p>
        </p:txBody>
      </p:sp>
      <p:graphicFrame>
        <p:nvGraphicFramePr>
          <p:cNvPr id="89" name="Google Shape;89;p15"/>
          <p:cNvGraphicFramePr/>
          <p:nvPr/>
        </p:nvGraphicFramePr>
        <p:xfrm>
          <a:off x="1523800" y="1559175"/>
          <a:ext cx="5924550" cy="1418846"/>
        </p:xfrm>
        <a:graphic>
          <a:graphicData uri="http://schemas.openxmlformats.org/drawingml/2006/table">
            <a:tbl>
              <a:tblPr>
                <a:noFill/>
                <a:tableStyleId>{DFE77476-3ABA-4C85-9E64-305B391759B4}</a:tableStyleId>
              </a:tblPr>
              <a:tblGrid>
                <a:gridCol w="1200150">
                  <a:extLst>
                    <a:ext uri="{9D8B030D-6E8A-4147-A177-3AD203B41FA5}">
                      <a16:colId xmlns:a16="http://schemas.microsoft.com/office/drawing/2014/main" val="20000"/>
                    </a:ext>
                  </a:extLst>
                </a:gridCol>
                <a:gridCol w="2038350">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gridCol w="1724025">
                  <a:extLst>
                    <a:ext uri="{9D8B030D-6E8A-4147-A177-3AD203B41FA5}">
                      <a16:colId xmlns:a16="http://schemas.microsoft.com/office/drawing/2014/main" val="20003"/>
                    </a:ext>
                  </a:extLst>
                </a:gridCol>
              </a:tblGrid>
              <a:tr h="295275">
                <a:tc>
                  <a:txBody>
                    <a:bodyPr/>
                    <a:lstStyle/>
                    <a:p>
                      <a:pPr marL="0" lvl="0" indent="0" algn="l" rtl="0">
                        <a:lnSpc>
                          <a:spcPct val="115000"/>
                        </a:lnSpc>
                        <a:spcBef>
                          <a:spcPts val="0"/>
                        </a:spcBef>
                        <a:spcAft>
                          <a:spcPts val="0"/>
                        </a:spcAft>
                        <a:buNone/>
                      </a:pPr>
                      <a:r>
                        <a:rPr lang="en" sz="1100">
                          <a:latin typeface="Roboto"/>
                          <a:ea typeface="Roboto"/>
                          <a:cs typeface="Roboto"/>
                          <a:sym typeface="Roboto"/>
                        </a:rPr>
                        <a:t>Name</a:t>
                      </a:r>
                      <a:endParaRPr sz="1100">
                        <a:latin typeface="Roboto"/>
                        <a:ea typeface="Roboto"/>
                        <a:cs typeface="Roboto"/>
                        <a:sym typeface="Robot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Roboto"/>
                          <a:ea typeface="Roboto"/>
                          <a:cs typeface="Roboto"/>
                          <a:sym typeface="Roboto"/>
                        </a:rPr>
                        <a:t>Email</a:t>
                      </a:r>
                      <a:endParaRPr sz="1100">
                        <a:latin typeface="Roboto"/>
                        <a:ea typeface="Roboto"/>
                        <a:cs typeface="Roboto"/>
                        <a:sym typeface="Robot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Roboto"/>
                          <a:ea typeface="Roboto"/>
                          <a:cs typeface="Roboto"/>
                          <a:sym typeface="Roboto"/>
                        </a:rPr>
                        <a:t>Country</a:t>
                      </a:r>
                      <a:endParaRPr sz="1100">
                        <a:latin typeface="Roboto"/>
                        <a:ea typeface="Roboto"/>
                        <a:cs typeface="Roboto"/>
                        <a:sym typeface="Robot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Roboto"/>
                          <a:ea typeface="Roboto"/>
                          <a:cs typeface="Roboto"/>
                          <a:sym typeface="Roboto"/>
                        </a:rPr>
                        <a:t>Uni/Company</a:t>
                      </a:r>
                      <a:endParaRPr sz="1100">
                        <a:latin typeface="Roboto"/>
                        <a:ea typeface="Roboto"/>
                        <a:cs typeface="Roboto"/>
                        <a:sym typeface="Robot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95275">
                <a:tc>
                  <a:txBody>
                    <a:bodyPr/>
                    <a:lstStyle/>
                    <a:p>
                      <a:pPr marL="0" lvl="0" indent="0" algn="l" rtl="0">
                        <a:lnSpc>
                          <a:spcPct val="115000"/>
                        </a:lnSpc>
                        <a:spcBef>
                          <a:spcPts val="0"/>
                        </a:spcBef>
                        <a:spcAft>
                          <a:spcPts val="0"/>
                        </a:spcAft>
                        <a:buNone/>
                      </a:pPr>
                      <a:r>
                        <a:rPr lang="en" sz="1100" dirty="0">
                          <a:latin typeface="Roboto"/>
                          <a:ea typeface="Roboto"/>
                          <a:cs typeface="Roboto"/>
                          <a:sym typeface="Roboto"/>
                        </a:rPr>
                        <a:t>Huu Thien Nguyen</a:t>
                      </a:r>
                      <a:endParaRPr sz="1100" dirty="0">
                        <a:latin typeface="Roboto"/>
                        <a:ea typeface="Roboto"/>
                        <a:cs typeface="Roboto"/>
                        <a:sym typeface="Roboto"/>
                      </a:endParaRPr>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Roboto"/>
                          <a:ea typeface="Roboto"/>
                          <a:cs typeface="Roboto"/>
                          <a:sym typeface="Roboto"/>
                        </a:rPr>
                        <a:t>nguyenhuuthien27296@gmail.com</a:t>
                      </a:r>
                      <a:endParaRPr sz="1100">
                        <a:latin typeface="Roboto"/>
                        <a:ea typeface="Roboto"/>
                        <a:cs typeface="Roboto"/>
                        <a:sym typeface="Roboto"/>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Roboto"/>
                          <a:ea typeface="Roboto"/>
                          <a:cs typeface="Roboto"/>
                          <a:sym typeface="Roboto"/>
                        </a:rPr>
                        <a:t>Sweden</a:t>
                      </a:r>
                      <a:endParaRPr sz="1100">
                        <a:latin typeface="Roboto"/>
                        <a:ea typeface="Roboto"/>
                        <a:cs typeface="Roboto"/>
                        <a:sym typeface="Roboto"/>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Roboto"/>
                          <a:ea typeface="Roboto"/>
                          <a:cs typeface="Roboto"/>
                          <a:sym typeface="Roboto"/>
                        </a:rPr>
                        <a:t>Skövde University</a:t>
                      </a:r>
                      <a:endParaRPr sz="1100">
                        <a:latin typeface="Roboto"/>
                        <a:ea typeface="Roboto"/>
                        <a:cs typeface="Roboto"/>
                        <a:sym typeface="Roboto"/>
                      </a:endParaRPr>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95275">
                <a:tc>
                  <a:txBody>
                    <a:bodyPr/>
                    <a:lstStyle/>
                    <a:p>
                      <a:pPr marL="0" lvl="0" indent="0" algn="l" rtl="0">
                        <a:lnSpc>
                          <a:spcPct val="115000"/>
                        </a:lnSpc>
                        <a:spcBef>
                          <a:spcPts val="0"/>
                        </a:spcBef>
                        <a:spcAft>
                          <a:spcPts val="0"/>
                        </a:spcAft>
                        <a:buNone/>
                      </a:pPr>
                      <a:r>
                        <a:rPr lang="en" sz="1100">
                          <a:latin typeface="Roboto"/>
                          <a:ea typeface="Roboto"/>
                          <a:cs typeface="Roboto"/>
                          <a:sym typeface="Roboto"/>
                        </a:rPr>
                        <a:t>Asmaa Alqurashi</a:t>
                      </a:r>
                      <a:endParaRPr sz="1100">
                        <a:latin typeface="Roboto"/>
                        <a:ea typeface="Roboto"/>
                        <a:cs typeface="Roboto"/>
                        <a:sym typeface="Roboto"/>
                      </a:endParaRPr>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Roboto"/>
                          <a:ea typeface="Roboto"/>
                          <a:cs typeface="Roboto"/>
                          <a:sym typeface="Roboto"/>
                        </a:rPr>
                        <a:t>asmaa.idk@gmail.com</a:t>
                      </a:r>
                      <a:endParaRPr sz="1100">
                        <a:latin typeface="Roboto"/>
                        <a:ea typeface="Roboto"/>
                        <a:cs typeface="Roboto"/>
                        <a:sym typeface="Roboto"/>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Roboto"/>
                          <a:ea typeface="Roboto"/>
                          <a:cs typeface="Roboto"/>
                          <a:sym typeface="Roboto"/>
                        </a:rPr>
                        <a:t>Saudi Arabia</a:t>
                      </a:r>
                      <a:endParaRPr sz="1100">
                        <a:latin typeface="Roboto"/>
                        <a:ea typeface="Roboto"/>
                        <a:cs typeface="Roboto"/>
                        <a:sym typeface="Roboto"/>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Roboto"/>
                          <a:ea typeface="Roboto"/>
                          <a:cs typeface="Roboto"/>
                          <a:sym typeface="Roboto"/>
                        </a:rPr>
                        <a:t>Taif University</a:t>
                      </a:r>
                      <a:endParaRPr sz="1100">
                        <a:latin typeface="Roboto"/>
                        <a:ea typeface="Roboto"/>
                        <a:cs typeface="Roboto"/>
                        <a:sym typeface="Roboto"/>
                      </a:endParaRPr>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95275">
                <a:tc>
                  <a:txBody>
                    <a:bodyPr/>
                    <a:lstStyle/>
                    <a:p>
                      <a:pPr marL="0" lvl="0" indent="0" algn="l" rtl="0">
                        <a:lnSpc>
                          <a:spcPct val="115000"/>
                        </a:lnSpc>
                        <a:spcBef>
                          <a:spcPts val="0"/>
                        </a:spcBef>
                        <a:spcAft>
                          <a:spcPts val="0"/>
                        </a:spcAft>
                        <a:buNone/>
                      </a:pPr>
                      <a:r>
                        <a:rPr lang="en" sz="1100">
                          <a:latin typeface="Roboto"/>
                          <a:ea typeface="Roboto"/>
                          <a:cs typeface="Roboto"/>
                          <a:sym typeface="Roboto"/>
                        </a:rPr>
                        <a:t>Deepak Rawat</a:t>
                      </a:r>
                      <a:endParaRPr sz="1100">
                        <a:latin typeface="Roboto"/>
                        <a:ea typeface="Roboto"/>
                        <a:cs typeface="Roboto"/>
                        <a:sym typeface="Roboto"/>
                      </a:endParaRPr>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Roboto"/>
                          <a:ea typeface="Roboto"/>
                          <a:cs typeface="Roboto"/>
                          <a:sym typeface="Roboto"/>
                        </a:rPr>
                        <a:t>deepakrawat68@gmail.com</a:t>
                      </a:r>
                      <a:endParaRPr sz="1100">
                        <a:latin typeface="Roboto"/>
                        <a:ea typeface="Roboto"/>
                        <a:cs typeface="Roboto"/>
                        <a:sym typeface="Roboto"/>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Roboto"/>
                          <a:ea typeface="Roboto"/>
                          <a:cs typeface="Roboto"/>
                          <a:sym typeface="Roboto"/>
                        </a:rPr>
                        <a:t>Ireland</a:t>
                      </a:r>
                      <a:endParaRPr sz="1100">
                        <a:latin typeface="Roboto"/>
                        <a:ea typeface="Roboto"/>
                        <a:cs typeface="Roboto"/>
                        <a:sym typeface="Roboto"/>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dirty="0">
                          <a:latin typeface="Roboto"/>
                          <a:ea typeface="Roboto"/>
                          <a:cs typeface="Roboto"/>
                          <a:sym typeface="Roboto"/>
                        </a:rPr>
                        <a:t>Dublin Business School</a:t>
                      </a:r>
                      <a:endParaRPr sz="1100" dirty="0">
                        <a:latin typeface="Roboto"/>
                        <a:ea typeface="Roboto"/>
                        <a:cs typeface="Roboto"/>
                        <a:sym typeface="Roboto"/>
                      </a:endParaRPr>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0" name="Google Shape;90;p15"/>
          <p:cNvSpPr txBox="1"/>
          <p:nvPr/>
        </p:nvSpPr>
        <p:spPr>
          <a:xfrm>
            <a:off x="304800" y="304800"/>
            <a:ext cx="3000000" cy="6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Times New Roman"/>
                <a:ea typeface="Times New Roman"/>
                <a:cs typeface="Times New Roman"/>
                <a:sym typeface="Times New Roman"/>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240475" y="463800"/>
            <a:ext cx="8491200" cy="466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Montserrat"/>
              <a:buAutoNum type="arabicPeriod" startAt="2"/>
            </a:pPr>
            <a:r>
              <a:rPr lang="en" sz="1800" b="0">
                <a:latin typeface="Montserrat"/>
                <a:ea typeface="Montserrat"/>
                <a:cs typeface="Montserrat"/>
                <a:sym typeface="Montserrat"/>
              </a:rPr>
              <a:t>Problem Description</a:t>
            </a:r>
            <a:endParaRPr sz="1800" b="0">
              <a:latin typeface="Montserrat"/>
              <a:ea typeface="Montserrat"/>
              <a:cs typeface="Montserrat"/>
              <a:sym typeface="Montserrat"/>
            </a:endParaRPr>
          </a:p>
          <a:p>
            <a:pPr marL="457200" lvl="0" indent="0" algn="l" rtl="0">
              <a:lnSpc>
                <a:spcPct val="115000"/>
              </a:lnSpc>
              <a:spcBef>
                <a:spcPts val="1600"/>
              </a:spcBef>
              <a:spcAft>
                <a:spcPts val="1600"/>
              </a:spcAft>
              <a:buNone/>
            </a:pPr>
            <a:endParaRPr sz="1800">
              <a:latin typeface="Roboto"/>
              <a:ea typeface="Roboto"/>
              <a:cs typeface="Roboto"/>
              <a:sym typeface="Roboto"/>
            </a:endParaRPr>
          </a:p>
        </p:txBody>
      </p:sp>
      <p:sp>
        <p:nvSpPr>
          <p:cNvPr id="96" name="Google Shape;96;p16"/>
          <p:cNvSpPr txBox="1"/>
          <p:nvPr/>
        </p:nvSpPr>
        <p:spPr>
          <a:xfrm>
            <a:off x="791300" y="1697550"/>
            <a:ext cx="7879800" cy="1748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 sz="1100" dirty="0">
                <a:solidFill>
                  <a:schemeClr val="dk2"/>
                </a:solidFill>
                <a:latin typeface="Roboto"/>
                <a:ea typeface="Roboto"/>
                <a:cs typeface="Roboto"/>
                <a:sym typeface="Roboto"/>
              </a:rPr>
              <a:t>The ABC Bank wants to market its term deposit product to clients in this project.</a:t>
            </a:r>
            <a:endParaRPr sz="1100" dirty="0">
              <a:solidFill>
                <a:schemeClr val="dk2"/>
              </a:solidFill>
              <a:latin typeface="Roboto"/>
              <a:ea typeface="Roboto"/>
              <a:cs typeface="Roboto"/>
              <a:sym typeface="Roboto"/>
            </a:endParaRPr>
          </a:p>
          <a:p>
            <a:pPr marL="0" lvl="0" indent="0" algn="just" rtl="0">
              <a:lnSpc>
                <a:spcPct val="115000"/>
              </a:lnSpc>
              <a:spcBef>
                <a:spcPts val="1200"/>
              </a:spcBef>
              <a:spcAft>
                <a:spcPts val="0"/>
              </a:spcAft>
              <a:buNone/>
            </a:pPr>
            <a:endParaRPr sz="1100" dirty="0">
              <a:solidFill>
                <a:schemeClr val="dk2"/>
              </a:solidFill>
              <a:latin typeface="Roboto"/>
              <a:ea typeface="Roboto"/>
              <a:cs typeface="Roboto"/>
              <a:sym typeface="Roboto"/>
            </a:endParaRPr>
          </a:p>
          <a:p>
            <a:pPr marL="0" lvl="0" indent="0" algn="just" rtl="0">
              <a:lnSpc>
                <a:spcPct val="115000"/>
              </a:lnSpc>
              <a:spcBef>
                <a:spcPts val="1200"/>
              </a:spcBef>
              <a:spcAft>
                <a:spcPts val="0"/>
              </a:spcAft>
              <a:buNone/>
            </a:pPr>
            <a:r>
              <a:rPr lang="en" sz="1100" dirty="0">
                <a:solidFill>
                  <a:schemeClr val="dk2"/>
                </a:solidFill>
                <a:latin typeface="Roboto"/>
                <a:ea typeface="Roboto"/>
                <a:cs typeface="Roboto"/>
                <a:sym typeface="Roboto"/>
              </a:rPr>
              <a:t>A machine learning model that will assist them in determining whether a particular consumer would buy their product.</a:t>
            </a:r>
            <a:endParaRPr sz="1100" dirty="0">
              <a:solidFill>
                <a:schemeClr val="dk2"/>
              </a:solidFill>
              <a:latin typeface="Roboto"/>
              <a:ea typeface="Roboto"/>
              <a:cs typeface="Roboto"/>
              <a:sym typeface="Roboto"/>
            </a:endParaRPr>
          </a:p>
          <a:p>
            <a:pPr marL="0" lvl="0" indent="0" algn="just" rtl="0">
              <a:lnSpc>
                <a:spcPct val="115000"/>
              </a:lnSpc>
              <a:spcBef>
                <a:spcPts val="1200"/>
              </a:spcBef>
              <a:spcAft>
                <a:spcPts val="0"/>
              </a:spcAft>
              <a:buNone/>
            </a:pPr>
            <a:endParaRPr sz="1100" dirty="0">
              <a:solidFill>
                <a:schemeClr val="dk2"/>
              </a:solidFill>
              <a:latin typeface="Roboto"/>
              <a:ea typeface="Roboto"/>
              <a:cs typeface="Roboto"/>
              <a:sym typeface="Roboto"/>
            </a:endParaRPr>
          </a:p>
          <a:p>
            <a:pPr marL="0" lvl="0" indent="0" algn="just" rtl="0">
              <a:lnSpc>
                <a:spcPct val="115000"/>
              </a:lnSpc>
              <a:spcBef>
                <a:spcPts val="1200"/>
              </a:spcBef>
              <a:spcAft>
                <a:spcPts val="1200"/>
              </a:spcAft>
              <a:buNone/>
            </a:pPr>
            <a:r>
              <a:rPr lang="en" sz="1100" dirty="0">
                <a:solidFill>
                  <a:schemeClr val="dk2"/>
                </a:solidFill>
                <a:latin typeface="Roboto"/>
                <a:ea typeface="Roboto"/>
                <a:cs typeface="Roboto"/>
                <a:sym typeface="Roboto"/>
              </a:rPr>
              <a:t>Goal:  Save the time and resources and finally leads to </a:t>
            </a:r>
            <a:r>
              <a:rPr lang="en" sz="1100" dirty="0" err="1">
                <a:solidFill>
                  <a:schemeClr val="dk2"/>
                </a:solidFill>
                <a:latin typeface="Roboto"/>
                <a:ea typeface="Roboto"/>
                <a:cs typeface="Roboto"/>
                <a:sym typeface="Roboto"/>
              </a:rPr>
              <a:t>optimised</a:t>
            </a:r>
            <a:r>
              <a:rPr lang="en" sz="1100" dirty="0">
                <a:solidFill>
                  <a:schemeClr val="dk2"/>
                </a:solidFill>
                <a:latin typeface="Roboto"/>
                <a:ea typeface="Roboto"/>
                <a:cs typeface="Roboto"/>
                <a:sym typeface="Roboto"/>
              </a:rPr>
              <a:t> cost for this campaign.</a:t>
            </a:r>
            <a:endParaRPr sz="1100" dirty="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240475" y="463800"/>
            <a:ext cx="8491200" cy="466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Montserrat"/>
              <a:buAutoNum type="arabicPeriod" startAt="3"/>
            </a:pPr>
            <a:r>
              <a:rPr lang="en" sz="1800" b="0">
                <a:latin typeface="Montserrat"/>
                <a:ea typeface="Montserrat"/>
                <a:cs typeface="Montserrat"/>
                <a:sym typeface="Montserrat"/>
              </a:rPr>
              <a:t>GitHub repository</a:t>
            </a:r>
            <a:endParaRPr sz="1800" b="0">
              <a:latin typeface="Montserrat"/>
              <a:ea typeface="Montserrat"/>
              <a:cs typeface="Montserrat"/>
              <a:sym typeface="Montserrat"/>
            </a:endParaRPr>
          </a:p>
          <a:p>
            <a:pPr marL="457200" lvl="0" indent="0" algn="l" rtl="0">
              <a:lnSpc>
                <a:spcPct val="115000"/>
              </a:lnSpc>
              <a:spcBef>
                <a:spcPts val="1600"/>
              </a:spcBef>
              <a:spcAft>
                <a:spcPts val="1600"/>
              </a:spcAft>
              <a:buNone/>
            </a:pPr>
            <a:endParaRPr sz="1800">
              <a:latin typeface="Roboto"/>
              <a:ea typeface="Roboto"/>
              <a:cs typeface="Roboto"/>
              <a:sym typeface="Roboto"/>
            </a:endParaRPr>
          </a:p>
        </p:txBody>
      </p:sp>
      <p:sp>
        <p:nvSpPr>
          <p:cNvPr id="102" name="Google Shape;102;p17"/>
          <p:cNvSpPr txBox="1"/>
          <p:nvPr/>
        </p:nvSpPr>
        <p:spPr>
          <a:xfrm>
            <a:off x="2508550" y="1697550"/>
            <a:ext cx="61623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100">
                <a:solidFill>
                  <a:schemeClr val="dk2"/>
                </a:solidFill>
                <a:latin typeface="Roboto"/>
                <a:ea typeface="Roboto"/>
                <a:cs typeface="Roboto"/>
                <a:sym typeface="Roboto"/>
              </a:rPr>
              <a:t>The link for GitHub: </a:t>
            </a:r>
            <a:r>
              <a:rPr lang="en" sz="1100" u="sng">
                <a:solidFill>
                  <a:srgbClr val="1155CC"/>
                </a:solidFill>
                <a:latin typeface="Roboto"/>
                <a:ea typeface="Roboto"/>
                <a:cs typeface="Roboto"/>
                <a:sym typeface="Roboto"/>
                <a:hlinkClick r:id="rId3">
                  <a:extLst>
                    <a:ext uri="{A12FA001-AC4F-418D-AE19-62706E023703}">
                      <ahyp:hlinkClr xmlns:ahyp="http://schemas.microsoft.com/office/drawing/2018/hyperlinkcolor" val="tx"/>
                    </a:ext>
                  </a:extLst>
                </a:hlinkClick>
              </a:rPr>
              <a:t>https://github.com/AndrewNguyen27296/DataGlacier</a:t>
            </a:r>
            <a:endParaRPr sz="1100">
              <a:solidFill>
                <a:schemeClr val="dk2"/>
              </a:solidFill>
              <a:latin typeface="Roboto"/>
              <a:ea typeface="Roboto"/>
              <a:cs typeface="Roboto"/>
              <a:sym typeface="Roboto"/>
            </a:endParaRPr>
          </a:p>
        </p:txBody>
      </p:sp>
      <p:pic>
        <p:nvPicPr>
          <p:cNvPr id="103" name="Google Shape;103;p17"/>
          <p:cNvPicPr preferRelativeResize="0"/>
          <p:nvPr/>
        </p:nvPicPr>
        <p:blipFill>
          <a:blip r:embed="rId4">
            <a:alphaModFix/>
          </a:blip>
          <a:stretch>
            <a:fillRect/>
          </a:stretch>
        </p:blipFill>
        <p:spPr>
          <a:xfrm>
            <a:off x="1573475" y="1429700"/>
            <a:ext cx="889702" cy="8897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240475" y="463800"/>
            <a:ext cx="8491200" cy="466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Montserrat"/>
              <a:buAutoNum type="arabicPeriod" startAt="4"/>
            </a:pPr>
            <a:r>
              <a:rPr lang="en" sz="1800" b="0">
                <a:latin typeface="Montserrat"/>
                <a:ea typeface="Montserrat"/>
                <a:cs typeface="Montserrat"/>
                <a:sym typeface="Montserrat"/>
              </a:rPr>
              <a:t>EDA Presentation for Business Users</a:t>
            </a:r>
            <a:endParaRPr sz="1800" b="0">
              <a:latin typeface="Montserrat"/>
              <a:ea typeface="Montserrat"/>
              <a:cs typeface="Montserrat"/>
              <a:sym typeface="Montserrat"/>
            </a:endParaRPr>
          </a:p>
          <a:p>
            <a:pPr marL="457200" lvl="0" indent="0" algn="l" rtl="0">
              <a:lnSpc>
                <a:spcPct val="115000"/>
              </a:lnSpc>
              <a:spcBef>
                <a:spcPts val="1600"/>
              </a:spcBef>
              <a:spcAft>
                <a:spcPts val="1600"/>
              </a:spcAft>
              <a:buNone/>
            </a:pPr>
            <a:endParaRPr sz="1800">
              <a:latin typeface="Roboto"/>
              <a:ea typeface="Roboto"/>
              <a:cs typeface="Roboto"/>
              <a:sym typeface="Roboto"/>
            </a:endParaRPr>
          </a:p>
        </p:txBody>
      </p:sp>
      <p:sp>
        <p:nvSpPr>
          <p:cNvPr id="109" name="Google Shape;109;p18"/>
          <p:cNvSpPr txBox="1"/>
          <p:nvPr/>
        </p:nvSpPr>
        <p:spPr>
          <a:xfrm>
            <a:off x="240475" y="930300"/>
            <a:ext cx="8491200" cy="58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1200">
                <a:solidFill>
                  <a:schemeClr val="dk1"/>
                </a:solidFill>
                <a:latin typeface="Roboto"/>
                <a:ea typeface="Roboto"/>
                <a:cs typeface="Roboto"/>
                <a:sym typeface="Roboto"/>
              </a:rPr>
              <a:t>Insight #1</a:t>
            </a:r>
            <a:r>
              <a:rPr lang="en" sz="1200">
                <a:solidFill>
                  <a:schemeClr val="dk2"/>
                </a:solidFill>
                <a:latin typeface="Roboto"/>
                <a:ea typeface="Roboto"/>
                <a:cs typeface="Roboto"/>
                <a:sym typeface="Roboto"/>
              </a:rPr>
              <a:t>: Sampling techniques and ensemble methods are required when building classification due to an imbalanced dataset.</a:t>
            </a:r>
            <a:endParaRPr sz="1200">
              <a:solidFill>
                <a:schemeClr val="dk2"/>
              </a:solidFill>
              <a:latin typeface="Roboto"/>
              <a:ea typeface="Roboto"/>
              <a:cs typeface="Roboto"/>
              <a:sym typeface="Roboto"/>
            </a:endParaRPr>
          </a:p>
        </p:txBody>
      </p:sp>
      <p:pic>
        <p:nvPicPr>
          <p:cNvPr id="110" name="Google Shape;110;p18"/>
          <p:cNvPicPr preferRelativeResize="0"/>
          <p:nvPr/>
        </p:nvPicPr>
        <p:blipFill>
          <a:blip r:embed="rId3">
            <a:alphaModFix/>
          </a:blip>
          <a:stretch>
            <a:fillRect/>
          </a:stretch>
        </p:blipFill>
        <p:spPr>
          <a:xfrm>
            <a:off x="2496150" y="1776275"/>
            <a:ext cx="6187575" cy="2628550"/>
          </a:xfrm>
          <a:prstGeom prst="rect">
            <a:avLst/>
          </a:prstGeom>
          <a:noFill/>
          <a:ln>
            <a:noFill/>
          </a:ln>
        </p:spPr>
      </p:pic>
      <p:sp>
        <p:nvSpPr>
          <p:cNvPr id="111" name="Google Shape;111;p18"/>
          <p:cNvSpPr txBox="1"/>
          <p:nvPr/>
        </p:nvSpPr>
        <p:spPr>
          <a:xfrm>
            <a:off x="240475" y="1702500"/>
            <a:ext cx="2255700" cy="281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00">
                <a:latin typeface="Roboto"/>
                <a:ea typeface="Roboto"/>
                <a:cs typeface="Roboto"/>
                <a:sym typeface="Roboto"/>
              </a:rPr>
              <a:t>Imbalance between the dependent variables is</a:t>
            </a:r>
            <a:r>
              <a:rPr lang="en" sz="1200">
                <a:solidFill>
                  <a:schemeClr val="dk1"/>
                </a:solidFill>
                <a:latin typeface="Roboto"/>
                <a:ea typeface="Roboto"/>
                <a:cs typeface="Roboto"/>
                <a:sym typeface="Roboto"/>
              </a:rPr>
              <a:t> 88.7%</a:t>
            </a:r>
            <a:r>
              <a:rPr lang="en" sz="1100">
                <a:latin typeface="Roboto"/>
                <a:ea typeface="Roboto"/>
                <a:cs typeface="Roboto"/>
                <a:sym typeface="Roboto"/>
              </a:rPr>
              <a:t> for refusal (no) and </a:t>
            </a:r>
            <a:r>
              <a:rPr lang="en" sz="1200">
                <a:solidFill>
                  <a:schemeClr val="dk1"/>
                </a:solidFill>
                <a:latin typeface="Roboto"/>
                <a:ea typeface="Roboto"/>
                <a:cs typeface="Roboto"/>
                <a:sym typeface="Roboto"/>
              </a:rPr>
              <a:t>11.3%</a:t>
            </a:r>
            <a:r>
              <a:rPr lang="en" sz="1100">
                <a:latin typeface="Roboto"/>
                <a:ea typeface="Roboto"/>
                <a:cs typeface="Roboto"/>
                <a:sym typeface="Roboto"/>
              </a:rPr>
              <a:t> for customers who subscribe to a term deposit</a:t>
            </a:r>
            <a:endParaRPr sz="1100">
              <a:latin typeface="Roboto"/>
              <a:ea typeface="Roboto"/>
              <a:cs typeface="Roboto"/>
              <a:sym typeface="Roboto"/>
            </a:endParaRPr>
          </a:p>
          <a:p>
            <a:pPr marL="0" lvl="0" indent="0" algn="just" rtl="0">
              <a:spcBef>
                <a:spcPts val="0"/>
              </a:spcBef>
              <a:spcAft>
                <a:spcPts val="0"/>
              </a:spcAft>
              <a:buNone/>
            </a:pPr>
            <a:endParaRPr sz="1100">
              <a:latin typeface="Roboto"/>
              <a:ea typeface="Roboto"/>
              <a:cs typeface="Roboto"/>
              <a:sym typeface="Roboto"/>
            </a:endParaRPr>
          </a:p>
          <a:p>
            <a:pPr marL="0" lvl="0" indent="0" algn="just" rtl="0">
              <a:spcBef>
                <a:spcPts val="0"/>
              </a:spcBef>
              <a:spcAft>
                <a:spcPts val="0"/>
              </a:spcAft>
              <a:buNone/>
            </a:pPr>
            <a:endParaRPr sz="1100">
              <a:latin typeface="Roboto"/>
              <a:ea typeface="Roboto"/>
              <a:cs typeface="Roboto"/>
              <a:sym typeface="Roboto"/>
            </a:endParaRPr>
          </a:p>
          <a:p>
            <a:pPr marL="0" lvl="0" indent="0" algn="just" rtl="0">
              <a:spcBef>
                <a:spcPts val="0"/>
              </a:spcBef>
              <a:spcAft>
                <a:spcPts val="0"/>
              </a:spcAft>
              <a:buNone/>
            </a:pPr>
            <a:r>
              <a:rPr lang="en" sz="1200">
                <a:solidFill>
                  <a:schemeClr val="dk1"/>
                </a:solidFill>
                <a:latin typeface="Roboto"/>
                <a:ea typeface="Roboto"/>
                <a:cs typeface="Roboto"/>
                <a:sym typeface="Roboto"/>
              </a:rPr>
              <a:t>Under</a:t>
            </a:r>
            <a:r>
              <a:rPr lang="en" sz="1100">
                <a:latin typeface="Roboto"/>
                <a:ea typeface="Roboto"/>
                <a:cs typeface="Roboto"/>
                <a:sym typeface="Roboto"/>
              </a:rPr>
              <a:t>-, </a:t>
            </a:r>
            <a:r>
              <a:rPr lang="en" sz="1200">
                <a:solidFill>
                  <a:schemeClr val="dk1"/>
                </a:solidFill>
                <a:latin typeface="Roboto"/>
                <a:ea typeface="Roboto"/>
                <a:cs typeface="Roboto"/>
                <a:sym typeface="Roboto"/>
              </a:rPr>
              <a:t>over</a:t>
            </a:r>
            <a:r>
              <a:rPr lang="en" sz="1100">
                <a:latin typeface="Roboto"/>
                <a:ea typeface="Roboto"/>
                <a:cs typeface="Roboto"/>
                <a:sym typeface="Roboto"/>
              </a:rPr>
              <a:t>-, and </a:t>
            </a:r>
            <a:r>
              <a:rPr lang="en" sz="1200">
                <a:solidFill>
                  <a:schemeClr val="dk1"/>
                </a:solidFill>
                <a:latin typeface="Roboto"/>
                <a:ea typeface="Roboto"/>
                <a:cs typeface="Roboto"/>
                <a:sym typeface="Roboto"/>
              </a:rPr>
              <a:t>random selection</a:t>
            </a:r>
            <a:r>
              <a:rPr lang="en" sz="1100">
                <a:latin typeface="Roboto"/>
                <a:ea typeface="Roboto"/>
                <a:cs typeface="Roboto"/>
                <a:sym typeface="Roboto"/>
              </a:rPr>
              <a:t> technique can be applied to solve this problem</a:t>
            </a:r>
            <a:endParaRPr sz="1100">
              <a:latin typeface="Roboto"/>
              <a:ea typeface="Roboto"/>
              <a:cs typeface="Roboto"/>
              <a:sym typeface="Roboto"/>
            </a:endParaRPr>
          </a:p>
          <a:p>
            <a:pPr marL="0" lvl="0" indent="0" algn="just" rtl="0">
              <a:spcBef>
                <a:spcPts val="0"/>
              </a:spcBef>
              <a:spcAft>
                <a:spcPts val="0"/>
              </a:spcAft>
              <a:buNone/>
            </a:pPr>
            <a:endParaRPr sz="1100">
              <a:latin typeface="Roboto"/>
              <a:ea typeface="Roboto"/>
              <a:cs typeface="Roboto"/>
              <a:sym typeface="Roboto"/>
            </a:endParaRPr>
          </a:p>
          <a:p>
            <a:pPr marL="0" lvl="0" indent="0" algn="just" rtl="0">
              <a:spcBef>
                <a:spcPts val="0"/>
              </a:spcBef>
              <a:spcAft>
                <a:spcPts val="0"/>
              </a:spcAft>
              <a:buNone/>
            </a:pPr>
            <a:endParaRPr sz="1100">
              <a:latin typeface="Roboto"/>
              <a:ea typeface="Roboto"/>
              <a:cs typeface="Roboto"/>
              <a:sym typeface="Roboto"/>
            </a:endParaRPr>
          </a:p>
          <a:p>
            <a:pPr marL="0" lvl="0" indent="0" algn="just" rtl="0">
              <a:spcBef>
                <a:spcPts val="0"/>
              </a:spcBef>
              <a:spcAft>
                <a:spcPts val="0"/>
              </a:spcAft>
              <a:buNone/>
            </a:pPr>
            <a:r>
              <a:rPr lang="en" sz="1100">
                <a:latin typeface="Roboto"/>
                <a:ea typeface="Roboto"/>
                <a:cs typeface="Roboto"/>
                <a:sym typeface="Roboto"/>
              </a:rPr>
              <a:t>The </a:t>
            </a:r>
            <a:r>
              <a:rPr lang="en" sz="1200">
                <a:solidFill>
                  <a:schemeClr val="dk1"/>
                </a:solidFill>
                <a:latin typeface="Roboto"/>
                <a:ea typeface="Roboto"/>
                <a:cs typeface="Roboto"/>
                <a:sym typeface="Roboto"/>
              </a:rPr>
              <a:t>bagging</a:t>
            </a:r>
            <a:r>
              <a:rPr lang="en" sz="1100">
                <a:latin typeface="Roboto"/>
                <a:ea typeface="Roboto"/>
                <a:cs typeface="Roboto"/>
                <a:sym typeface="Roboto"/>
              </a:rPr>
              <a:t>, </a:t>
            </a:r>
            <a:r>
              <a:rPr lang="en" sz="1200">
                <a:solidFill>
                  <a:schemeClr val="dk1"/>
                </a:solidFill>
                <a:latin typeface="Roboto"/>
                <a:ea typeface="Roboto"/>
                <a:cs typeface="Roboto"/>
                <a:sym typeface="Roboto"/>
              </a:rPr>
              <a:t>boosting</a:t>
            </a:r>
            <a:r>
              <a:rPr lang="en" sz="1100">
                <a:latin typeface="Roboto"/>
                <a:ea typeface="Roboto"/>
                <a:cs typeface="Roboto"/>
                <a:sym typeface="Roboto"/>
              </a:rPr>
              <a:t>, and </a:t>
            </a:r>
            <a:r>
              <a:rPr lang="en" sz="1200">
                <a:solidFill>
                  <a:schemeClr val="dk1"/>
                </a:solidFill>
                <a:latin typeface="Roboto"/>
                <a:ea typeface="Roboto"/>
                <a:cs typeface="Roboto"/>
                <a:sym typeface="Roboto"/>
              </a:rPr>
              <a:t>stacking</a:t>
            </a:r>
            <a:r>
              <a:rPr lang="en" sz="1100">
                <a:latin typeface="Roboto"/>
                <a:ea typeface="Roboto"/>
                <a:cs typeface="Roboto"/>
                <a:sym typeface="Roboto"/>
              </a:rPr>
              <a:t> method can improve the ML’s predictive score</a:t>
            </a:r>
            <a:endParaRPr sz="1100">
              <a:latin typeface="Roboto"/>
              <a:ea typeface="Roboto"/>
              <a:cs typeface="Roboto"/>
              <a:sym typeface="Roboto"/>
            </a:endParaRPr>
          </a:p>
        </p:txBody>
      </p:sp>
      <p:sp>
        <p:nvSpPr>
          <p:cNvPr id="112" name="Google Shape;112;p18"/>
          <p:cNvSpPr txBox="1"/>
          <p:nvPr/>
        </p:nvSpPr>
        <p:spPr>
          <a:xfrm>
            <a:off x="3644825" y="4404825"/>
            <a:ext cx="4362900" cy="323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000"/>
              </a:spcAft>
              <a:buNone/>
            </a:pPr>
            <a:r>
              <a:rPr lang="en" sz="900" i="1">
                <a:solidFill>
                  <a:schemeClr val="dk2"/>
                </a:solidFill>
                <a:latin typeface="Roboto"/>
                <a:ea typeface="Roboto"/>
                <a:cs typeface="Roboto"/>
                <a:sym typeface="Roboto"/>
              </a:rPr>
              <a:t>The imbalance of dependent variables in the banking dataset</a:t>
            </a:r>
            <a:endParaRPr sz="900" i="1">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240475" y="463800"/>
            <a:ext cx="8491200" cy="466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Montserrat"/>
              <a:buAutoNum type="arabicPeriod" startAt="4"/>
            </a:pPr>
            <a:r>
              <a:rPr lang="en" sz="1800" b="0">
                <a:latin typeface="Montserrat"/>
                <a:ea typeface="Montserrat"/>
                <a:cs typeface="Montserrat"/>
                <a:sym typeface="Montserrat"/>
              </a:rPr>
              <a:t>EDA Presentation for Business Users</a:t>
            </a:r>
            <a:endParaRPr sz="1800" b="0">
              <a:latin typeface="Montserrat"/>
              <a:ea typeface="Montserrat"/>
              <a:cs typeface="Montserrat"/>
              <a:sym typeface="Montserrat"/>
            </a:endParaRPr>
          </a:p>
          <a:p>
            <a:pPr marL="457200" lvl="0" indent="0" algn="l" rtl="0">
              <a:lnSpc>
                <a:spcPct val="115000"/>
              </a:lnSpc>
              <a:spcBef>
                <a:spcPts val="1600"/>
              </a:spcBef>
              <a:spcAft>
                <a:spcPts val="1600"/>
              </a:spcAft>
              <a:buNone/>
            </a:pPr>
            <a:endParaRPr sz="1800">
              <a:latin typeface="Roboto"/>
              <a:ea typeface="Roboto"/>
              <a:cs typeface="Roboto"/>
              <a:sym typeface="Roboto"/>
            </a:endParaRPr>
          </a:p>
        </p:txBody>
      </p:sp>
      <p:sp>
        <p:nvSpPr>
          <p:cNvPr id="118" name="Google Shape;118;p19"/>
          <p:cNvSpPr txBox="1"/>
          <p:nvPr/>
        </p:nvSpPr>
        <p:spPr>
          <a:xfrm>
            <a:off x="240475" y="930300"/>
            <a:ext cx="3730800" cy="58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1200">
                <a:solidFill>
                  <a:schemeClr val="dk1"/>
                </a:solidFill>
                <a:latin typeface="Roboto"/>
                <a:ea typeface="Roboto"/>
                <a:cs typeface="Roboto"/>
                <a:sym typeface="Roboto"/>
              </a:rPr>
              <a:t>Insight #2</a:t>
            </a:r>
            <a:r>
              <a:rPr lang="en" sz="1200">
                <a:solidFill>
                  <a:schemeClr val="dk2"/>
                </a:solidFill>
                <a:latin typeface="Roboto"/>
                <a:ea typeface="Roboto"/>
                <a:cs typeface="Roboto"/>
                <a:sym typeface="Roboto"/>
              </a:rPr>
              <a:t>: Feature engineering with highly correlated numeric variables.</a:t>
            </a:r>
            <a:endParaRPr sz="1200">
              <a:solidFill>
                <a:schemeClr val="dk2"/>
              </a:solidFill>
              <a:latin typeface="Roboto"/>
              <a:ea typeface="Roboto"/>
              <a:cs typeface="Roboto"/>
              <a:sym typeface="Roboto"/>
            </a:endParaRPr>
          </a:p>
        </p:txBody>
      </p:sp>
      <p:sp>
        <p:nvSpPr>
          <p:cNvPr id="119" name="Google Shape;119;p19"/>
          <p:cNvSpPr txBox="1"/>
          <p:nvPr/>
        </p:nvSpPr>
        <p:spPr>
          <a:xfrm>
            <a:off x="476575" y="1703200"/>
            <a:ext cx="3978600" cy="3155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200">
                <a:solidFill>
                  <a:schemeClr val="dk1"/>
                </a:solidFill>
                <a:latin typeface="Roboto"/>
                <a:ea typeface="Roboto"/>
                <a:cs typeface="Roboto"/>
                <a:sym typeface="Roboto"/>
              </a:rPr>
              <a:t>pdays</a:t>
            </a:r>
            <a:r>
              <a:rPr lang="en" sz="1100">
                <a:latin typeface="Roboto"/>
                <a:ea typeface="Roboto"/>
                <a:cs typeface="Roboto"/>
                <a:sym typeface="Roboto"/>
              </a:rPr>
              <a:t> feature should be excluded when modelling or re-examining </a:t>
            </a:r>
            <a:endParaRPr sz="1100">
              <a:latin typeface="Roboto"/>
              <a:ea typeface="Roboto"/>
              <a:cs typeface="Roboto"/>
              <a:sym typeface="Roboto"/>
            </a:endParaRPr>
          </a:p>
          <a:p>
            <a:pPr marL="0" lvl="0" indent="0" algn="just" rtl="0">
              <a:spcBef>
                <a:spcPts val="0"/>
              </a:spcBef>
              <a:spcAft>
                <a:spcPts val="0"/>
              </a:spcAft>
              <a:buNone/>
            </a:pPr>
            <a:endParaRPr sz="1100">
              <a:latin typeface="Roboto"/>
              <a:ea typeface="Roboto"/>
              <a:cs typeface="Roboto"/>
              <a:sym typeface="Roboto"/>
            </a:endParaRPr>
          </a:p>
          <a:p>
            <a:pPr marL="0" lvl="0" indent="0" algn="just" rtl="0">
              <a:spcBef>
                <a:spcPts val="0"/>
              </a:spcBef>
              <a:spcAft>
                <a:spcPts val="0"/>
              </a:spcAft>
              <a:buNone/>
            </a:pPr>
            <a:endParaRPr sz="1100">
              <a:latin typeface="Roboto"/>
              <a:ea typeface="Roboto"/>
              <a:cs typeface="Roboto"/>
              <a:sym typeface="Roboto"/>
            </a:endParaRPr>
          </a:p>
          <a:p>
            <a:pPr marL="0" lvl="0" indent="0" algn="just" rtl="0">
              <a:spcBef>
                <a:spcPts val="0"/>
              </a:spcBef>
              <a:spcAft>
                <a:spcPts val="0"/>
              </a:spcAft>
              <a:buNone/>
            </a:pPr>
            <a:r>
              <a:rPr lang="en" sz="1100">
                <a:latin typeface="Roboto"/>
                <a:ea typeface="Roboto"/>
                <a:cs typeface="Roboto"/>
                <a:sym typeface="Roboto"/>
              </a:rPr>
              <a:t>The distribution is imbalanced; </a:t>
            </a:r>
            <a:r>
              <a:rPr lang="en" sz="1200">
                <a:solidFill>
                  <a:schemeClr val="dk1"/>
                </a:solidFill>
                <a:latin typeface="Roboto"/>
                <a:ea typeface="Roboto"/>
                <a:cs typeface="Roboto"/>
                <a:sym typeface="Roboto"/>
              </a:rPr>
              <a:t>96,3%</a:t>
            </a:r>
            <a:r>
              <a:rPr lang="en" sz="1100">
                <a:latin typeface="Roboto"/>
                <a:ea typeface="Roboto"/>
                <a:cs typeface="Roboto"/>
                <a:sym typeface="Roboto"/>
              </a:rPr>
              <a:t> is a </a:t>
            </a:r>
            <a:r>
              <a:rPr lang="en" sz="1200">
                <a:solidFill>
                  <a:schemeClr val="dk1"/>
                </a:solidFill>
                <a:latin typeface="Roboto"/>
                <a:ea typeface="Roboto"/>
                <a:cs typeface="Roboto"/>
                <a:sym typeface="Roboto"/>
              </a:rPr>
              <a:t>“999”</a:t>
            </a:r>
            <a:r>
              <a:rPr lang="en" sz="1100">
                <a:latin typeface="Roboto"/>
                <a:ea typeface="Roboto"/>
                <a:cs typeface="Roboto"/>
                <a:sym typeface="Roboto"/>
              </a:rPr>
              <a:t> value, which does not provide any valuable information</a:t>
            </a:r>
            <a:endParaRPr sz="1100">
              <a:latin typeface="Roboto"/>
              <a:ea typeface="Roboto"/>
              <a:cs typeface="Roboto"/>
              <a:sym typeface="Roboto"/>
            </a:endParaRPr>
          </a:p>
          <a:p>
            <a:pPr marL="0" lvl="0" indent="0" algn="just" rtl="0">
              <a:spcBef>
                <a:spcPts val="0"/>
              </a:spcBef>
              <a:spcAft>
                <a:spcPts val="0"/>
              </a:spcAft>
              <a:buNone/>
            </a:pPr>
            <a:endParaRPr sz="1100">
              <a:latin typeface="Roboto"/>
              <a:ea typeface="Roboto"/>
              <a:cs typeface="Roboto"/>
              <a:sym typeface="Roboto"/>
            </a:endParaRPr>
          </a:p>
          <a:p>
            <a:pPr marL="0" lvl="0" indent="0" algn="just" rtl="0">
              <a:spcBef>
                <a:spcPts val="0"/>
              </a:spcBef>
              <a:spcAft>
                <a:spcPts val="0"/>
              </a:spcAft>
              <a:buNone/>
            </a:pPr>
            <a:endParaRPr sz="1100">
              <a:latin typeface="Roboto"/>
              <a:ea typeface="Roboto"/>
              <a:cs typeface="Roboto"/>
              <a:sym typeface="Roboto"/>
            </a:endParaRPr>
          </a:p>
          <a:p>
            <a:pPr marL="0" lvl="0" indent="0" algn="just" rtl="0">
              <a:spcBef>
                <a:spcPts val="0"/>
              </a:spcBef>
              <a:spcAft>
                <a:spcPts val="0"/>
              </a:spcAft>
              <a:buNone/>
            </a:pPr>
            <a:r>
              <a:rPr lang="en" sz="1100">
                <a:latin typeface="Roboto"/>
                <a:ea typeface="Roboto"/>
                <a:cs typeface="Roboto"/>
                <a:sym typeface="Roboto"/>
              </a:rPr>
              <a:t>It correlated to the “</a:t>
            </a:r>
            <a:r>
              <a:rPr lang="en" sz="1200">
                <a:solidFill>
                  <a:schemeClr val="dk1"/>
                </a:solidFill>
                <a:latin typeface="Roboto"/>
                <a:ea typeface="Roboto"/>
                <a:cs typeface="Roboto"/>
                <a:sym typeface="Roboto"/>
              </a:rPr>
              <a:t>previous</a:t>
            </a:r>
            <a:r>
              <a:rPr lang="en" sz="1100">
                <a:latin typeface="Roboto"/>
                <a:ea typeface="Roboto"/>
                <a:cs typeface="Roboto"/>
                <a:sym typeface="Roboto"/>
              </a:rPr>
              <a:t>” feature and will cause noises </a:t>
            </a:r>
            <a:endParaRPr sz="1100">
              <a:latin typeface="Roboto"/>
              <a:ea typeface="Roboto"/>
              <a:cs typeface="Roboto"/>
              <a:sym typeface="Roboto"/>
            </a:endParaRPr>
          </a:p>
          <a:p>
            <a:pPr marL="0" lvl="0" indent="0" algn="just" rtl="0">
              <a:spcBef>
                <a:spcPts val="0"/>
              </a:spcBef>
              <a:spcAft>
                <a:spcPts val="0"/>
              </a:spcAft>
              <a:buNone/>
            </a:pPr>
            <a:endParaRPr sz="1100">
              <a:latin typeface="Roboto"/>
              <a:ea typeface="Roboto"/>
              <a:cs typeface="Roboto"/>
              <a:sym typeface="Roboto"/>
            </a:endParaRPr>
          </a:p>
          <a:p>
            <a:pPr marL="0" lvl="0" indent="0" algn="just" rtl="0">
              <a:spcBef>
                <a:spcPts val="0"/>
              </a:spcBef>
              <a:spcAft>
                <a:spcPts val="0"/>
              </a:spcAft>
              <a:buNone/>
            </a:pPr>
            <a:endParaRPr sz="1100">
              <a:latin typeface="Roboto"/>
              <a:ea typeface="Roboto"/>
              <a:cs typeface="Roboto"/>
              <a:sym typeface="Roboto"/>
            </a:endParaRPr>
          </a:p>
          <a:p>
            <a:pPr marL="0" lvl="0" indent="0" algn="just" rtl="0">
              <a:spcBef>
                <a:spcPts val="0"/>
              </a:spcBef>
              <a:spcAft>
                <a:spcPts val="0"/>
              </a:spcAft>
              <a:buNone/>
            </a:pPr>
            <a:r>
              <a:rPr lang="en" sz="1100">
                <a:latin typeface="Roboto"/>
                <a:ea typeface="Roboto"/>
                <a:cs typeface="Roboto"/>
                <a:sym typeface="Roboto"/>
              </a:rPr>
              <a:t>Proposed methods: bin the </a:t>
            </a:r>
            <a:r>
              <a:rPr lang="en" sz="1200">
                <a:solidFill>
                  <a:schemeClr val="dk1"/>
                </a:solidFill>
                <a:latin typeface="Roboto"/>
                <a:ea typeface="Roboto"/>
                <a:cs typeface="Roboto"/>
                <a:sym typeface="Roboto"/>
              </a:rPr>
              <a:t>pdays</a:t>
            </a:r>
            <a:r>
              <a:rPr lang="en" sz="1100">
                <a:latin typeface="Roboto"/>
                <a:ea typeface="Roboto"/>
                <a:cs typeface="Roboto"/>
                <a:sym typeface="Roboto"/>
              </a:rPr>
              <a:t> into two groups, “</a:t>
            </a:r>
            <a:r>
              <a:rPr lang="en" sz="1200">
                <a:solidFill>
                  <a:schemeClr val="dk1"/>
                </a:solidFill>
                <a:latin typeface="Roboto"/>
                <a:ea typeface="Roboto"/>
                <a:cs typeface="Roboto"/>
                <a:sym typeface="Roboto"/>
              </a:rPr>
              <a:t>contacted</a:t>
            </a:r>
            <a:r>
              <a:rPr lang="en" sz="1100">
                <a:latin typeface="Roboto"/>
                <a:ea typeface="Roboto"/>
                <a:cs typeface="Roboto"/>
                <a:sym typeface="Roboto"/>
              </a:rPr>
              <a:t>” and “</a:t>
            </a:r>
            <a:r>
              <a:rPr lang="en" sz="1200">
                <a:solidFill>
                  <a:schemeClr val="dk1"/>
                </a:solidFill>
                <a:latin typeface="Roboto"/>
                <a:ea typeface="Roboto"/>
                <a:cs typeface="Roboto"/>
                <a:sym typeface="Roboto"/>
              </a:rPr>
              <a:t>not contacted</a:t>
            </a:r>
            <a:r>
              <a:rPr lang="en" sz="1100">
                <a:latin typeface="Roboto"/>
                <a:ea typeface="Roboto"/>
                <a:cs typeface="Roboto"/>
                <a:sym typeface="Roboto"/>
              </a:rPr>
              <a:t>”. </a:t>
            </a:r>
            <a:endParaRPr sz="1100">
              <a:latin typeface="Roboto"/>
              <a:ea typeface="Roboto"/>
              <a:cs typeface="Roboto"/>
              <a:sym typeface="Roboto"/>
            </a:endParaRPr>
          </a:p>
          <a:p>
            <a:pPr marL="0" lvl="0" indent="0" algn="just" rtl="0">
              <a:spcBef>
                <a:spcPts val="0"/>
              </a:spcBef>
              <a:spcAft>
                <a:spcPts val="0"/>
              </a:spcAft>
              <a:buNone/>
            </a:pPr>
            <a:endParaRPr sz="1100">
              <a:latin typeface="Roboto"/>
              <a:ea typeface="Roboto"/>
              <a:cs typeface="Roboto"/>
              <a:sym typeface="Roboto"/>
            </a:endParaRPr>
          </a:p>
          <a:p>
            <a:pPr marL="0" lvl="0" indent="0" algn="just" rtl="0">
              <a:spcBef>
                <a:spcPts val="0"/>
              </a:spcBef>
              <a:spcAft>
                <a:spcPts val="0"/>
              </a:spcAft>
              <a:buNone/>
            </a:pPr>
            <a:endParaRPr sz="1100">
              <a:latin typeface="Roboto"/>
              <a:ea typeface="Roboto"/>
              <a:cs typeface="Roboto"/>
              <a:sym typeface="Roboto"/>
            </a:endParaRPr>
          </a:p>
          <a:p>
            <a:pPr marL="0" lvl="0" indent="0" algn="just" rtl="0">
              <a:spcBef>
                <a:spcPts val="0"/>
              </a:spcBef>
              <a:spcAft>
                <a:spcPts val="0"/>
              </a:spcAft>
              <a:buNone/>
            </a:pPr>
            <a:r>
              <a:rPr lang="en" sz="1100">
                <a:latin typeface="Roboto"/>
                <a:ea typeface="Roboto"/>
                <a:cs typeface="Roboto"/>
                <a:sym typeface="Roboto"/>
              </a:rPr>
              <a:t>“</a:t>
            </a:r>
            <a:r>
              <a:rPr lang="en" sz="1200">
                <a:solidFill>
                  <a:schemeClr val="dk1"/>
                </a:solidFill>
                <a:latin typeface="Roboto"/>
                <a:ea typeface="Roboto"/>
                <a:cs typeface="Roboto"/>
                <a:sym typeface="Roboto"/>
              </a:rPr>
              <a:t>cons.conf.idx</a:t>
            </a:r>
            <a:r>
              <a:rPr lang="en" sz="1100">
                <a:latin typeface="Roboto"/>
                <a:ea typeface="Roboto"/>
                <a:cs typeface="Roboto"/>
                <a:sym typeface="Roboto"/>
              </a:rPr>
              <a:t>”, “</a:t>
            </a:r>
            <a:r>
              <a:rPr lang="en" sz="1200">
                <a:solidFill>
                  <a:schemeClr val="dk1"/>
                </a:solidFill>
                <a:latin typeface="Roboto"/>
                <a:ea typeface="Roboto"/>
                <a:cs typeface="Roboto"/>
                <a:sym typeface="Roboto"/>
              </a:rPr>
              <a:t>euribor3m</a:t>
            </a:r>
            <a:r>
              <a:rPr lang="en" sz="1100">
                <a:latin typeface="Roboto"/>
                <a:ea typeface="Roboto"/>
                <a:cs typeface="Roboto"/>
                <a:sym typeface="Roboto"/>
              </a:rPr>
              <a:t>”, and “</a:t>
            </a:r>
            <a:r>
              <a:rPr lang="en" sz="1200">
                <a:solidFill>
                  <a:schemeClr val="dk1"/>
                </a:solidFill>
                <a:latin typeface="Roboto"/>
                <a:ea typeface="Roboto"/>
                <a:cs typeface="Roboto"/>
                <a:sym typeface="Roboto"/>
              </a:rPr>
              <a:t>nr.employed</a:t>
            </a:r>
            <a:r>
              <a:rPr lang="en" sz="1100">
                <a:latin typeface="Roboto"/>
                <a:ea typeface="Roboto"/>
                <a:cs typeface="Roboto"/>
                <a:sym typeface="Roboto"/>
              </a:rPr>
              <a:t>” can be combined </a:t>
            </a:r>
            <a:endParaRPr sz="1100">
              <a:latin typeface="Roboto"/>
              <a:ea typeface="Roboto"/>
              <a:cs typeface="Roboto"/>
              <a:sym typeface="Roboto"/>
            </a:endParaRPr>
          </a:p>
        </p:txBody>
      </p:sp>
      <p:sp>
        <p:nvSpPr>
          <p:cNvPr id="120" name="Google Shape;120;p19"/>
          <p:cNvSpPr txBox="1"/>
          <p:nvPr/>
        </p:nvSpPr>
        <p:spPr>
          <a:xfrm>
            <a:off x="4345763" y="4436800"/>
            <a:ext cx="4362900" cy="323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000"/>
              </a:spcAft>
              <a:buNone/>
            </a:pPr>
            <a:r>
              <a:rPr lang="en" sz="900" i="1">
                <a:solidFill>
                  <a:schemeClr val="dk2"/>
                </a:solidFill>
                <a:latin typeface="Roboto"/>
                <a:ea typeface="Roboto"/>
                <a:cs typeface="Roboto"/>
                <a:sym typeface="Roboto"/>
              </a:rPr>
              <a:t>Correlation matrix of numeric variables in the banking dataset</a:t>
            </a:r>
            <a:endParaRPr sz="900" i="1">
              <a:solidFill>
                <a:schemeClr val="dk2"/>
              </a:solidFill>
              <a:latin typeface="Roboto"/>
              <a:ea typeface="Roboto"/>
              <a:cs typeface="Roboto"/>
              <a:sym typeface="Roboto"/>
            </a:endParaRPr>
          </a:p>
        </p:txBody>
      </p:sp>
      <p:pic>
        <p:nvPicPr>
          <p:cNvPr id="121" name="Google Shape;121;p19"/>
          <p:cNvPicPr preferRelativeResize="0"/>
          <p:nvPr/>
        </p:nvPicPr>
        <p:blipFill>
          <a:blip r:embed="rId3">
            <a:alphaModFix/>
          </a:blip>
          <a:stretch>
            <a:fillRect/>
          </a:stretch>
        </p:blipFill>
        <p:spPr>
          <a:xfrm>
            <a:off x="4455175" y="930300"/>
            <a:ext cx="4144074" cy="3506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240475" y="463800"/>
            <a:ext cx="8491200" cy="466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Montserrat"/>
              <a:buAutoNum type="arabicPeriod" startAt="4"/>
            </a:pPr>
            <a:r>
              <a:rPr lang="en" sz="1800" b="0">
                <a:latin typeface="Montserrat"/>
                <a:ea typeface="Montserrat"/>
                <a:cs typeface="Montserrat"/>
                <a:sym typeface="Montserrat"/>
              </a:rPr>
              <a:t>EDA Presentation for Business Users</a:t>
            </a:r>
            <a:endParaRPr sz="1800" b="0">
              <a:latin typeface="Montserrat"/>
              <a:ea typeface="Montserrat"/>
              <a:cs typeface="Montserrat"/>
              <a:sym typeface="Montserrat"/>
            </a:endParaRPr>
          </a:p>
          <a:p>
            <a:pPr marL="457200" lvl="0" indent="0" algn="l" rtl="0">
              <a:lnSpc>
                <a:spcPct val="115000"/>
              </a:lnSpc>
              <a:spcBef>
                <a:spcPts val="1600"/>
              </a:spcBef>
              <a:spcAft>
                <a:spcPts val="1600"/>
              </a:spcAft>
              <a:buNone/>
            </a:pPr>
            <a:endParaRPr sz="1800">
              <a:latin typeface="Roboto"/>
              <a:ea typeface="Roboto"/>
              <a:cs typeface="Roboto"/>
              <a:sym typeface="Roboto"/>
            </a:endParaRPr>
          </a:p>
        </p:txBody>
      </p:sp>
      <p:sp>
        <p:nvSpPr>
          <p:cNvPr id="127" name="Google Shape;127;p20"/>
          <p:cNvSpPr txBox="1"/>
          <p:nvPr/>
        </p:nvSpPr>
        <p:spPr>
          <a:xfrm>
            <a:off x="240475" y="930300"/>
            <a:ext cx="8491200" cy="58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1200">
                <a:solidFill>
                  <a:schemeClr val="dk1"/>
                </a:solidFill>
                <a:latin typeface="Roboto"/>
                <a:ea typeface="Roboto"/>
                <a:cs typeface="Roboto"/>
                <a:sym typeface="Roboto"/>
              </a:rPr>
              <a:t>Insight #3</a:t>
            </a:r>
            <a:r>
              <a:rPr lang="en" sz="1200">
                <a:solidFill>
                  <a:schemeClr val="dk2"/>
                </a:solidFill>
                <a:latin typeface="Roboto"/>
                <a:ea typeface="Roboto"/>
                <a:cs typeface="Roboto"/>
                <a:sym typeface="Roboto"/>
              </a:rPr>
              <a:t>: Deploying marketing campaign on primary client segment (</a:t>
            </a:r>
            <a:r>
              <a:rPr lang="en" sz="1100">
                <a:solidFill>
                  <a:schemeClr val="dk2"/>
                </a:solidFill>
                <a:latin typeface="Roboto"/>
                <a:ea typeface="Roboto"/>
                <a:cs typeface="Roboto"/>
                <a:sym typeface="Roboto"/>
              </a:rPr>
              <a:t>subscribed term deposit</a:t>
            </a:r>
            <a:r>
              <a:rPr lang="en" sz="1200">
                <a:solidFill>
                  <a:schemeClr val="dk2"/>
                </a:solidFill>
                <a:latin typeface="Roboto"/>
                <a:ea typeface="Roboto"/>
                <a:cs typeface="Roboto"/>
                <a:sym typeface="Roboto"/>
              </a:rPr>
              <a:t> customers), which are married/single, non-existent poutcome, and do not have loans. </a:t>
            </a:r>
            <a:endParaRPr sz="1200">
              <a:solidFill>
                <a:schemeClr val="dk2"/>
              </a:solidFill>
              <a:latin typeface="Roboto"/>
              <a:ea typeface="Roboto"/>
              <a:cs typeface="Roboto"/>
              <a:sym typeface="Roboto"/>
            </a:endParaRPr>
          </a:p>
        </p:txBody>
      </p:sp>
      <p:sp>
        <p:nvSpPr>
          <p:cNvPr id="128" name="Google Shape;128;p20"/>
          <p:cNvSpPr txBox="1"/>
          <p:nvPr/>
        </p:nvSpPr>
        <p:spPr>
          <a:xfrm>
            <a:off x="1781200" y="1771350"/>
            <a:ext cx="7121700" cy="1600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00">
                <a:solidFill>
                  <a:schemeClr val="dk2"/>
                </a:solidFill>
                <a:latin typeface="Roboto"/>
                <a:ea typeface="Roboto"/>
                <a:cs typeface="Roboto"/>
                <a:sym typeface="Roboto"/>
              </a:rPr>
              <a:t>The segment of customers based on </a:t>
            </a:r>
            <a:r>
              <a:rPr lang="en" sz="1200">
                <a:solidFill>
                  <a:schemeClr val="dk1"/>
                </a:solidFill>
                <a:latin typeface="Roboto"/>
                <a:ea typeface="Roboto"/>
                <a:cs typeface="Roboto"/>
                <a:sym typeface="Roboto"/>
              </a:rPr>
              <a:t>work profession</a:t>
            </a:r>
            <a:r>
              <a:rPr lang="en" sz="1100">
                <a:solidFill>
                  <a:schemeClr val="dk2"/>
                </a:solidFill>
                <a:latin typeface="Roboto"/>
                <a:ea typeface="Roboto"/>
                <a:cs typeface="Roboto"/>
                <a:sym typeface="Roboto"/>
              </a:rPr>
              <a:t>, </a:t>
            </a:r>
            <a:r>
              <a:rPr lang="en" sz="1200">
                <a:solidFill>
                  <a:schemeClr val="dk1"/>
                </a:solidFill>
                <a:latin typeface="Roboto"/>
                <a:ea typeface="Roboto"/>
                <a:cs typeface="Roboto"/>
                <a:sym typeface="Roboto"/>
              </a:rPr>
              <a:t>marriage status</a:t>
            </a:r>
            <a:r>
              <a:rPr lang="en" sz="1100">
                <a:solidFill>
                  <a:schemeClr val="dk2"/>
                </a:solidFill>
                <a:latin typeface="Roboto"/>
                <a:ea typeface="Roboto"/>
                <a:cs typeface="Roboto"/>
                <a:sym typeface="Roboto"/>
              </a:rPr>
              <a:t>, </a:t>
            </a:r>
            <a:r>
              <a:rPr lang="en" sz="1200">
                <a:solidFill>
                  <a:schemeClr val="dk1"/>
                </a:solidFill>
                <a:latin typeface="Roboto"/>
                <a:ea typeface="Roboto"/>
                <a:cs typeface="Roboto"/>
                <a:sym typeface="Roboto"/>
              </a:rPr>
              <a:t>poutcome</a:t>
            </a:r>
            <a:r>
              <a:rPr lang="en" sz="1100">
                <a:solidFill>
                  <a:schemeClr val="dk2"/>
                </a:solidFill>
                <a:latin typeface="Roboto"/>
                <a:ea typeface="Roboto"/>
                <a:cs typeface="Roboto"/>
                <a:sym typeface="Roboto"/>
              </a:rPr>
              <a:t>, and </a:t>
            </a:r>
            <a:r>
              <a:rPr lang="en" sz="1200">
                <a:solidFill>
                  <a:schemeClr val="dk1"/>
                </a:solidFill>
                <a:latin typeface="Roboto"/>
                <a:ea typeface="Roboto"/>
                <a:cs typeface="Roboto"/>
                <a:sym typeface="Roboto"/>
              </a:rPr>
              <a:t>loan history</a:t>
            </a:r>
            <a:endParaRPr sz="1200">
              <a:solidFill>
                <a:schemeClr val="dk1"/>
              </a:solidFill>
              <a:latin typeface="Roboto"/>
              <a:ea typeface="Roboto"/>
              <a:cs typeface="Roboto"/>
              <a:sym typeface="Roboto"/>
            </a:endParaRPr>
          </a:p>
          <a:p>
            <a:pPr marL="0" lvl="0" indent="0" algn="just" rtl="0">
              <a:spcBef>
                <a:spcPts val="0"/>
              </a:spcBef>
              <a:spcAft>
                <a:spcPts val="0"/>
              </a:spcAft>
              <a:buNone/>
            </a:pPr>
            <a:endParaRPr sz="1100">
              <a:latin typeface="Roboto"/>
              <a:ea typeface="Roboto"/>
              <a:cs typeface="Roboto"/>
              <a:sym typeface="Roboto"/>
            </a:endParaRPr>
          </a:p>
          <a:p>
            <a:pPr marL="0" lvl="0" indent="0" algn="just" rtl="0">
              <a:spcBef>
                <a:spcPts val="0"/>
              </a:spcBef>
              <a:spcAft>
                <a:spcPts val="0"/>
              </a:spcAft>
              <a:buNone/>
            </a:pPr>
            <a:endParaRPr sz="1100">
              <a:latin typeface="Roboto"/>
              <a:ea typeface="Roboto"/>
              <a:cs typeface="Roboto"/>
              <a:sym typeface="Roboto"/>
            </a:endParaRPr>
          </a:p>
          <a:p>
            <a:pPr marL="0" lvl="0" indent="0" algn="just" rtl="0">
              <a:spcBef>
                <a:spcPts val="0"/>
              </a:spcBef>
              <a:spcAft>
                <a:spcPts val="0"/>
              </a:spcAft>
              <a:buNone/>
            </a:pPr>
            <a:r>
              <a:rPr lang="en" sz="1100">
                <a:latin typeface="Roboto"/>
                <a:ea typeface="Roboto"/>
                <a:cs typeface="Roboto"/>
                <a:sym typeface="Roboto"/>
              </a:rPr>
              <a:t>The filter of subscribers</a:t>
            </a:r>
            <a:r>
              <a:rPr lang="en" sz="1200">
                <a:solidFill>
                  <a:schemeClr val="dk1"/>
                </a:solidFill>
                <a:latin typeface="Roboto"/>
                <a:ea typeface="Roboto"/>
                <a:cs typeface="Roboto"/>
                <a:sym typeface="Roboto"/>
              </a:rPr>
              <a:t> (Y=yes) </a:t>
            </a:r>
            <a:r>
              <a:rPr lang="en" sz="1100">
                <a:latin typeface="Roboto"/>
                <a:ea typeface="Roboto"/>
                <a:cs typeface="Roboto"/>
                <a:sym typeface="Roboto"/>
              </a:rPr>
              <a:t>and </a:t>
            </a:r>
            <a:r>
              <a:rPr lang="en" sz="1200">
                <a:solidFill>
                  <a:schemeClr val="dk1"/>
                </a:solidFill>
                <a:latin typeface="Roboto"/>
                <a:ea typeface="Roboto"/>
                <a:cs typeface="Roboto"/>
                <a:sym typeface="Roboto"/>
              </a:rPr>
              <a:t>count of subscribed cases&gt; 110</a:t>
            </a:r>
            <a:r>
              <a:rPr lang="en" sz="1100">
                <a:latin typeface="Roboto"/>
                <a:ea typeface="Roboto"/>
                <a:cs typeface="Roboto"/>
                <a:sym typeface="Roboto"/>
              </a:rPr>
              <a:t> was applied </a:t>
            </a:r>
            <a:endParaRPr sz="1100">
              <a:latin typeface="Roboto"/>
              <a:ea typeface="Roboto"/>
              <a:cs typeface="Roboto"/>
              <a:sym typeface="Roboto"/>
            </a:endParaRPr>
          </a:p>
          <a:p>
            <a:pPr marL="0" lvl="0" indent="0" algn="just" rtl="0">
              <a:spcBef>
                <a:spcPts val="0"/>
              </a:spcBef>
              <a:spcAft>
                <a:spcPts val="0"/>
              </a:spcAft>
              <a:buNone/>
            </a:pPr>
            <a:endParaRPr sz="1100">
              <a:latin typeface="Roboto"/>
              <a:ea typeface="Roboto"/>
              <a:cs typeface="Roboto"/>
              <a:sym typeface="Roboto"/>
            </a:endParaRPr>
          </a:p>
          <a:p>
            <a:pPr marL="0" lvl="0" indent="0" algn="just" rtl="0">
              <a:spcBef>
                <a:spcPts val="0"/>
              </a:spcBef>
              <a:spcAft>
                <a:spcPts val="0"/>
              </a:spcAft>
              <a:buNone/>
            </a:pPr>
            <a:endParaRPr sz="1100">
              <a:latin typeface="Roboto"/>
              <a:ea typeface="Roboto"/>
              <a:cs typeface="Roboto"/>
              <a:sym typeface="Roboto"/>
            </a:endParaRPr>
          </a:p>
          <a:p>
            <a:pPr marL="0" lvl="0" indent="0" algn="just" rtl="0">
              <a:spcBef>
                <a:spcPts val="0"/>
              </a:spcBef>
              <a:spcAft>
                <a:spcPts val="0"/>
              </a:spcAft>
              <a:buNone/>
            </a:pPr>
            <a:r>
              <a:rPr lang="en" sz="1100">
                <a:latin typeface="Roboto"/>
                <a:ea typeface="Roboto"/>
                <a:cs typeface="Roboto"/>
                <a:sym typeface="Roboto"/>
              </a:rPr>
              <a:t>If a client is </a:t>
            </a:r>
            <a:r>
              <a:rPr lang="en" sz="1200">
                <a:solidFill>
                  <a:schemeClr val="dk1"/>
                </a:solidFill>
                <a:latin typeface="Roboto"/>
                <a:ea typeface="Roboto"/>
                <a:cs typeface="Roboto"/>
                <a:sym typeface="Roboto"/>
              </a:rPr>
              <a:t>single</a:t>
            </a:r>
            <a:r>
              <a:rPr lang="en" sz="1100">
                <a:latin typeface="Roboto"/>
                <a:ea typeface="Roboto"/>
                <a:cs typeface="Roboto"/>
                <a:sym typeface="Roboto"/>
              </a:rPr>
              <a:t>, the bank-firm needs to target </a:t>
            </a:r>
            <a:r>
              <a:rPr lang="en" sz="1200">
                <a:solidFill>
                  <a:schemeClr val="dk1"/>
                </a:solidFill>
                <a:latin typeface="Roboto"/>
                <a:ea typeface="Roboto"/>
                <a:cs typeface="Roboto"/>
                <a:sym typeface="Roboto"/>
              </a:rPr>
              <a:t>admin</a:t>
            </a:r>
            <a:r>
              <a:rPr lang="en" sz="1100">
                <a:latin typeface="Roboto"/>
                <a:ea typeface="Roboto"/>
                <a:cs typeface="Roboto"/>
                <a:sym typeface="Roboto"/>
              </a:rPr>
              <a:t> and </a:t>
            </a:r>
            <a:r>
              <a:rPr lang="en" sz="1200">
                <a:solidFill>
                  <a:schemeClr val="dk1"/>
                </a:solidFill>
                <a:latin typeface="Roboto"/>
                <a:ea typeface="Roboto"/>
                <a:cs typeface="Roboto"/>
                <a:sym typeface="Roboto"/>
              </a:rPr>
              <a:t>technicians</a:t>
            </a:r>
            <a:r>
              <a:rPr lang="en" sz="1100">
                <a:latin typeface="Roboto"/>
                <a:ea typeface="Roboto"/>
                <a:cs typeface="Roboto"/>
                <a:sym typeface="Roboto"/>
              </a:rPr>
              <a:t> to maximise the profit. Vice versa, </a:t>
            </a:r>
            <a:r>
              <a:rPr lang="en" sz="1200">
                <a:solidFill>
                  <a:schemeClr val="dk1"/>
                </a:solidFill>
                <a:latin typeface="Roboto"/>
                <a:ea typeface="Roboto"/>
                <a:cs typeface="Roboto"/>
                <a:sym typeface="Roboto"/>
              </a:rPr>
              <a:t>admin</a:t>
            </a:r>
            <a:r>
              <a:rPr lang="en" sz="1100">
                <a:latin typeface="Roboto"/>
                <a:ea typeface="Roboto"/>
                <a:cs typeface="Roboto"/>
                <a:sym typeface="Roboto"/>
              </a:rPr>
              <a:t>, </a:t>
            </a:r>
            <a:r>
              <a:rPr lang="en" sz="1200">
                <a:solidFill>
                  <a:schemeClr val="dk1"/>
                </a:solidFill>
                <a:latin typeface="Roboto"/>
                <a:ea typeface="Roboto"/>
                <a:cs typeface="Roboto"/>
                <a:sym typeface="Roboto"/>
              </a:rPr>
              <a:t>blue-collar, managers, retired,</a:t>
            </a:r>
            <a:r>
              <a:rPr lang="en" sz="1100">
                <a:latin typeface="Roboto"/>
                <a:ea typeface="Roboto"/>
                <a:cs typeface="Roboto"/>
                <a:sym typeface="Roboto"/>
              </a:rPr>
              <a:t> and </a:t>
            </a:r>
            <a:r>
              <a:rPr lang="en" sz="1200">
                <a:solidFill>
                  <a:schemeClr val="dk1"/>
                </a:solidFill>
                <a:latin typeface="Roboto"/>
                <a:ea typeface="Roboto"/>
                <a:cs typeface="Roboto"/>
                <a:sym typeface="Roboto"/>
              </a:rPr>
              <a:t>technicians</a:t>
            </a:r>
            <a:r>
              <a:rPr lang="en" sz="1100">
                <a:latin typeface="Roboto"/>
                <a:ea typeface="Roboto"/>
                <a:cs typeface="Roboto"/>
                <a:sym typeface="Roboto"/>
              </a:rPr>
              <a:t> are the leading group of customers to focus on</a:t>
            </a:r>
            <a:endParaRPr sz="1100">
              <a:latin typeface="Roboto"/>
              <a:ea typeface="Roboto"/>
              <a:cs typeface="Roboto"/>
              <a:sym typeface="Roboto"/>
            </a:endParaRPr>
          </a:p>
        </p:txBody>
      </p:sp>
      <p:pic>
        <p:nvPicPr>
          <p:cNvPr id="129" name="Google Shape;129;p20"/>
          <p:cNvPicPr preferRelativeResize="0"/>
          <p:nvPr/>
        </p:nvPicPr>
        <p:blipFill>
          <a:blip r:embed="rId3">
            <a:alphaModFix/>
          </a:blip>
          <a:stretch>
            <a:fillRect/>
          </a:stretch>
        </p:blipFill>
        <p:spPr>
          <a:xfrm>
            <a:off x="2396637" y="3297825"/>
            <a:ext cx="6239126" cy="1454100"/>
          </a:xfrm>
          <a:prstGeom prst="rect">
            <a:avLst/>
          </a:prstGeom>
          <a:noFill/>
          <a:ln>
            <a:noFill/>
          </a:ln>
        </p:spPr>
      </p:pic>
      <p:sp>
        <p:nvSpPr>
          <p:cNvPr id="130" name="Google Shape;130;p20"/>
          <p:cNvSpPr txBox="1"/>
          <p:nvPr/>
        </p:nvSpPr>
        <p:spPr>
          <a:xfrm>
            <a:off x="3090465" y="4820400"/>
            <a:ext cx="5091300" cy="323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000"/>
              </a:spcAft>
              <a:buNone/>
            </a:pPr>
            <a:r>
              <a:rPr lang="en" sz="900" i="1">
                <a:solidFill>
                  <a:schemeClr val="dk2"/>
                </a:solidFill>
                <a:latin typeface="Roboto"/>
                <a:ea typeface="Roboto"/>
                <a:cs typeface="Roboto"/>
                <a:sym typeface="Roboto"/>
              </a:rPr>
              <a:t>Primary customer segment, which needed to focus on the marketing/customer service</a:t>
            </a:r>
            <a:endParaRPr sz="900" i="1">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240475" y="463800"/>
            <a:ext cx="8491200" cy="466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Montserrat"/>
              <a:buAutoNum type="arabicPeriod" startAt="4"/>
            </a:pPr>
            <a:r>
              <a:rPr lang="en" sz="1800" b="0">
                <a:latin typeface="Montserrat"/>
                <a:ea typeface="Montserrat"/>
                <a:cs typeface="Montserrat"/>
                <a:sym typeface="Montserrat"/>
              </a:rPr>
              <a:t>EDA Presentation for Business Users</a:t>
            </a:r>
            <a:endParaRPr sz="1800" b="0">
              <a:latin typeface="Montserrat"/>
              <a:ea typeface="Montserrat"/>
              <a:cs typeface="Montserrat"/>
              <a:sym typeface="Montserrat"/>
            </a:endParaRPr>
          </a:p>
          <a:p>
            <a:pPr marL="457200" lvl="0" indent="0" algn="l" rtl="0">
              <a:lnSpc>
                <a:spcPct val="115000"/>
              </a:lnSpc>
              <a:spcBef>
                <a:spcPts val="1600"/>
              </a:spcBef>
              <a:spcAft>
                <a:spcPts val="1600"/>
              </a:spcAft>
              <a:buNone/>
            </a:pPr>
            <a:endParaRPr sz="1800">
              <a:latin typeface="Roboto"/>
              <a:ea typeface="Roboto"/>
              <a:cs typeface="Roboto"/>
              <a:sym typeface="Roboto"/>
            </a:endParaRPr>
          </a:p>
        </p:txBody>
      </p:sp>
      <p:sp>
        <p:nvSpPr>
          <p:cNvPr id="136" name="Google Shape;136;p21"/>
          <p:cNvSpPr txBox="1"/>
          <p:nvPr/>
        </p:nvSpPr>
        <p:spPr>
          <a:xfrm>
            <a:off x="240475" y="930300"/>
            <a:ext cx="84912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1200">
                <a:solidFill>
                  <a:schemeClr val="dk1"/>
                </a:solidFill>
                <a:latin typeface="Roboto"/>
                <a:ea typeface="Roboto"/>
                <a:cs typeface="Roboto"/>
                <a:sym typeface="Roboto"/>
              </a:rPr>
              <a:t>Insight #4</a:t>
            </a:r>
            <a:r>
              <a:rPr lang="en" sz="1200">
                <a:solidFill>
                  <a:schemeClr val="dk2"/>
                </a:solidFill>
                <a:latin typeface="Roboto"/>
                <a:ea typeface="Roboto"/>
                <a:cs typeface="Roboto"/>
                <a:sym typeface="Roboto"/>
              </a:rPr>
              <a:t>: Profile the clients to target the right group for the campaign. </a:t>
            </a:r>
            <a:endParaRPr sz="1200">
              <a:solidFill>
                <a:schemeClr val="dk2"/>
              </a:solidFill>
              <a:latin typeface="Roboto"/>
              <a:ea typeface="Roboto"/>
              <a:cs typeface="Roboto"/>
              <a:sym typeface="Roboto"/>
            </a:endParaRPr>
          </a:p>
        </p:txBody>
      </p:sp>
      <p:sp>
        <p:nvSpPr>
          <p:cNvPr id="137" name="Google Shape;137;p21"/>
          <p:cNvSpPr txBox="1"/>
          <p:nvPr/>
        </p:nvSpPr>
        <p:spPr>
          <a:xfrm>
            <a:off x="1299925" y="3922350"/>
            <a:ext cx="7121700" cy="692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00">
                <a:solidFill>
                  <a:schemeClr val="dk2"/>
                </a:solidFill>
                <a:latin typeface="Roboto"/>
                <a:ea typeface="Roboto"/>
                <a:cs typeface="Roboto"/>
                <a:sym typeface="Roboto"/>
              </a:rPr>
              <a:t>Jobs: Targeting </a:t>
            </a:r>
            <a:r>
              <a:rPr lang="en" sz="1100">
                <a:solidFill>
                  <a:schemeClr val="dk1"/>
                </a:solidFill>
                <a:latin typeface="Roboto"/>
                <a:ea typeface="Roboto"/>
                <a:cs typeface="Roboto"/>
                <a:sym typeface="Roboto"/>
              </a:rPr>
              <a:t>administer (3.3%) </a:t>
            </a:r>
            <a:r>
              <a:rPr lang="en" sz="1100">
                <a:solidFill>
                  <a:schemeClr val="dk2"/>
                </a:solidFill>
                <a:latin typeface="Roboto"/>
                <a:ea typeface="Roboto"/>
                <a:cs typeface="Roboto"/>
                <a:sym typeface="Roboto"/>
              </a:rPr>
              <a:t>and </a:t>
            </a:r>
            <a:r>
              <a:rPr lang="en" sz="1100">
                <a:solidFill>
                  <a:schemeClr val="dk1"/>
                </a:solidFill>
                <a:latin typeface="Roboto"/>
                <a:ea typeface="Roboto"/>
                <a:cs typeface="Roboto"/>
                <a:sym typeface="Roboto"/>
              </a:rPr>
              <a:t>technician (1.8%) clients. </a:t>
            </a:r>
            <a:r>
              <a:rPr lang="en" sz="1100">
                <a:solidFill>
                  <a:schemeClr val="dk2"/>
                </a:solidFill>
                <a:latin typeface="Roboto"/>
                <a:ea typeface="Roboto"/>
                <a:cs typeface="Roboto"/>
                <a:sym typeface="Roboto"/>
              </a:rPr>
              <a:t>Clints with these jobs are most subscribers to the term deposit.</a:t>
            </a:r>
            <a:endParaRPr sz="1100">
              <a:latin typeface="Roboto"/>
              <a:ea typeface="Roboto"/>
              <a:cs typeface="Roboto"/>
              <a:sym typeface="Roboto"/>
            </a:endParaRPr>
          </a:p>
          <a:p>
            <a:pPr marL="0" lvl="0" indent="0" algn="just" rtl="0">
              <a:spcBef>
                <a:spcPts val="0"/>
              </a:spcBef>
              <a:spcAft>
                <a:spcPts val="0"/>
              </a:spcAft>
              <a:buNone/>
            </a:pPr>
            <a:endParaRPr sz="1100">
              <a:latin typeface="Roboto"/>
              <a:ea typeface="Roboto"/>
              <a:cs typeface="Roboto"/>
              <a:sym typeface="Roboto"/>
            </a:endParaRPr>
          </a:p>
        </p:txBody>
      </p:sp>
      <p:pic>
        <p:nvPicPr>
          <p:cNvPr id="138" name="Google Shape;138;p21"/>
          <p:cNvPicPr preferRelativeResize="0"/>
          <p:nvPr/>
        </p:nvPicPr>
        <p:blipFill>
          <a:blip r:embed="rId3">
            <a:alphaModFix/>
          </a:blip>
          <a:stretch>
            <a:fillRect/>
          </a:stretch>
        </p:blipFill>
        <p:spPr>
          <a:xfrm>
            <a:off x="1122475" y="1487838"/>
            <a:ext cx="6601976" cy="2167815"/>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1009</Words>
  <Application>Microsoft Macintosh PowerPoint</Application>
  <PresentationFormat>On-screen Show (16:9)</PresentationFormat>
  <Paragraphs>119</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Roboto</vt:lpstr>
      <vt:lpstr>Montserrat</vt:lpstr>
      <vt:lpstr>Raleway</vt:lpstr>
      <vt:lpstr>Times New Roman</vt:lpstr>
      <vt:lpstr>Arial</vt:lpstr>
      <vt:lpstr>Lato</vt:lpstr>
      <vt:lpstr>Swiss</vt:lpstr>
      <vt:lpstr>EDA Presentation and  Modeling Technique Proposal </vt:lpstr>
      <vt:lpstr>PROJECT SECTION</vt:lpstr>
      <vt:lpstr>Team Introduction </vt:lpstr>
      <vt:lpstr>Problem Description </vt:lpstr>
      <vt:lpstr>GitHub repository </vt:lpstr>
      <vt:lpstr>EDA Presentation for Business Users </vt:lpstr>
      <vt:lpstr>EDA Presentation for Business Users </vt:lpstr>
      <vt:lpstr>EDA Presentation for Business Users </vt:lpstr>
      <vt:lpstr>EDA Presentation for Business Users </vt:lpstr>
      <vt:lpstr>EDA Presentation for Business Users </vt:lpstr>
      <vt:lpstr>EDA Presentation for Business Users </vt:lpstr>
      <vt:lpstr>EDA Presentation for Business Users </vt:lpstr>
      <vt:lpstr>EDA Presentation for Business Users </vt:lpstr>
      <vt:lpstr>EDA Presentation for Business Users </vt:lpstr>
      <vt:lpstr>EDA Presentation for Business Users </vt:lpstr>
      <vt:lpstr>EDA Presentation for Business Users</vt:lpstr>
      <vt:lpstr>Machine Learning Model Recommendation </vt:lpstr>
      <vt:lpstr>Machine Learning Model Recommendation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Presentation and  Modeling Technique Proposal </dc:title>
  <cp:lastModifiedBy>Huu Thien Nguyen</cp:lastModifiedBy>
  <cp:revision>1</cp:revision>
  <dcterms:modified xsi:type="dcterms:W3CDTF">2022-07-16T07:55:59Z</dcterms:modified>
</cp:coreProperties>
</file>