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Lst>
  <p:sldSz cy="5143500" cx="9144000"/>
  <p:notesSz cx="6858000" cy="9144000"/>
  <p:embeddedFontLst>
    <p:embeddedFont>
      <p:font typeface="Raleway"/>
      <p:regular r:id="rId20"/>
      <p:bold r:id="rId21"/>
      <p:italic r:id="rId22"/>
      <p:boldItalic r:id="rId23"/>
    </p:embeddedFont>
    <p:embeddedFont>
      <p:font typeface="Roboto"/>
      <p:regular r:id="rId24"/>
      <p:bold r:id="rId25"/>
      <p:italic r:id="rId26"/>
      <p:boldItalic r:id="rId27"/>
    </p:embeddedFont>
    <p:embeddedFont>
      <p:font typeface="Lato"/>
      <p:regular r:id="rId28"/>
      <p:bold r:id="rId29"/>
      <p:italic r:id="rId30"/>
      <p:boldItalic r:id="rId31"/>
    </p:embeddedFont>
    <p:embeddedFont>
      <p:font typeface="Montserrat"/>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309CFBC-62BD-4DB1-80B0-F8DC64A470EE}">
  <a:tblStyle styleId="{B309CFBC-62BD-4DB1-80B0-F8DC64A470EE}" styleName="Table_0">
    <a:wholeTbl>
      <a:tcTxStyle>
        <a:font>
          <a:latin typeface="Arial"/>
          <a:ea typeface="Arial"/>
          <a:cs typeface="Arial"/>
        </a:font>
        <a:srgbClr val="000000"/>
      </a:tcTxStyle>
      <a:tcStyle>
        <a:tcBdr>
          <a:left>
            <a:ln cap="flat" cmpd="sng" w="9525">
              <a:solidFill>
                <a:srgbClr val="000000"/>
              </a:solidFill>
              <a:prstDash val="solid"/>
              <a:round/>
              <a:headEnd len="sm" w="sm" type="none"/>
              <a:tailEnd len="sm" w="sm" type="none"/>
            </a:ln>
          </a:left>
          <a:right>
            <a:ln cap="flat" cmpd="sng" w="9525">
              <a:solidFill>
                <a:srgbClr val="000000"/>
              </a:solidFill>
              <a:prstDash val="solid"/>
              <a:round/>
              <a:headEnd len="sm" w="sm" type="none"/>
              <a:tailEnd len="sm" w="sm" type="none"/>
            </a:ln>
          </a:right>
          <a:top>
            <a:ln cap="flat" cmpd="sng" w="9525">
              <a:solidFill>
                <a:srgbClr val="000000"/>
              </a:solidFill>
              <a:prstDash val="solid"/>
              <a:round/>
              <a:headEnd len="sm" w="sm" type="none"/>
              <a:tailEnd len="sm" w="sm" type="none"/>
            </a:ln>
          </a:top>
          <a:bottom>
            <a:ln cap="flat" cmpd="sng" w="9525">
              <a:solidFill>
                <a:srgbClr val="000000"/>
              </a:solidFill>
              <a:prstDash val="solid"/>
              <a:round/>
              <a:headEnd len="sm" w="sm" type="none"/>
              <a:tailEnd len="sm" w="sm" type="none"/>
            </a:ln>
          </a:bottom>
          <a:insideH>
            <a:ln cap="flat" cmpd="sng" w="9525">
              <a:solidFill>
                <a:srgbClr val="000000"/>
              </a:solidFill>
              <a:prstDash val="solid"/>
              <a:round/>
              <a:headEnd len="sm" w="sm" type="none"/>
              <a:tailEnd len="sm" w="sm" type="none"/>
            </a:ln>
          </a:insideH>
          <a:insideV>
            <a:ln cap="flat" cmpd="sng" w="9525">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regular.fntdata"/><Relationship Id="rId22" Type="http://schemas.openxmlformats.org/officeDocument/2006/relationships/font" Target="fonts/Raleway-italic.fntdata"/><Relationship Id="rId21" Type="http://schemas.openxmlformats.org/officeDocument/2006/relationships/font" Target="fonts/Raleway-bold.fntdata"/><Relationship Id="rId24" Type="http://schemas.openxmlformats.org/officeDocument/2006/relationships/font" Target="fonts/Roboto-regular.fntdata"/><Relationship Id="rId23" Type="http://schemas.openxmlformats.org/officeDocument/2006/relationships/font" Target="fonts/Raleway-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Roboto-italic.fntdata"/><Relationship Id="rId25" Type="http://schemas.openxmlformats.org/officeDocument/2006/relationships/font" Target="fonts/Roboto-bold.fntdata"/><Relationship Id="rId28" Type="http://schemas.openxmlformats.org/officeDocument/2006/relationships/font" Target="fonts/Lato-regular.fntdata"/><Relationship Id="rId27" Type="http://schemas.openxmlformats.org/officeDocument/2006/relationships/font" Target="fonts/Roboto-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Lato-bold.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Lato-boldItalic.fntdata"/><Relationship Id="rId30" Type="http://schemas.openxmlformats.org/officeDocument/2006/relationships/font" Target="fonts/Lato-italic.fntdata"/><Relationship Id="rId11" Type="http://schemas.openxmlformats.org/officeDocument/2006/relationships/slide" Target="slides/slide5.xml"/><Relationship Id="rId33" Type="http://schemas.openxmlformats.org/officeDocument/2006/relationships/font" Target="fonts/Montserrat-bold.fntdata"/><Relationship Id="rId10" Type="http://schemas.openxmlformats.org/officeDocument/2006/relationships/slide" Target="slides/slide4.xml"/><Relationship Id="rId32" Type="http://schemas.openxmlformats.org/officeDocument/2006/relationships/font" Target="fonts/Montserrat-regular.fntdata"/><Relationship Id="rId13" Type="http://schemas.openxmlformats.org/officeDocument/2006/relationships/slide" Target="slides/slide7.xml"/><Relationship Id="rId35" Type="http://schemas.openxmlformats.org/officeDocument/2006/relationships/font" Target="fonts/Montserrat-boldItalic.fntdata"/><Relationship Id="rId12" Type="http://schemas.openxmlformats.org/officeDocument/2006/relationships/slide" Target="slides/slide6.xml"/><Relationship Id="rId34" Type="http://schemas.openxmlformats.org/officeDocument/2006/relationships/font" Target="fonts/Montserrat-italic.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c6fa3c898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c6fa3c89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3ef1836291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3ef1836291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3ef1836291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3ef1836291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3ef1836291_1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13ef1836291_1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13bc177e1e4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13bc177e1e4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11637082603_0_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11637082603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11637082603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11637082603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13bc177e1e4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13bc177e1e4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13bc177e1e4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13bc177e1e4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3bc177e1e4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13bc177e1e4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3ef1836291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13ef1836291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13bc177e1e4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13bc177e1e4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13fc434a10a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13fc434a10a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p:nvPr>
            <p:ph idx="1" type="body"/>
          </p:nvPr>
        </p:nvSpPr>
        <p:spPr>
          <a:xfrm>
            <a:off x="853950" y="2919450"/>
            <a:ext cx="74361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5" name="Google Shape;65;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4800"/>
              <a:buNone/>
              <a:defRPr sz="4800">
                <a:solidFill>
                  <a:schemeClr val="lt1"/>
                </a:solidFill>
              </a:defRPr>
            </a:lvl1pPr>
            <a:lvl2pPr lvl="1" algn="ctr">
              <a:spcBef>
                <a:spcPts val="0"/>
              </a:spcBef>
              <a:spcAft>
                <a:spcPts val="0"/>
              </a:spcAft>
              <a:buClr>
                <a:schemeClr val="lt1"/>
              </a:buClr>
              <a:buSzPts val="4800"/>
              <a:buNone/>
              <a:defRPr sz="4800">
                <a:solidFill>
                  <a:schemeClr val="lt1"/>
                </a:solidFill>
              </a:defRPr>
            </a:lvl2pPr>
            <a:lvl3pPr lvl="2" algn="ctr">
              <a:spcBef>
                <a:spcPts val="0"/>
              </a:spcBef>
              <a:spcAft>
                <a:spcPts val="0"/>
              </a:spcAft>
              <a:buClr>
                <a:schemeClr val="lt1"/>
              </a:buClr>
              <a:buSzPts val="4800"/>
              <a:buNone/>
              <a:defRPr sz="4800">
                <a:solidFill>
                  <a:schemeClr val="lt1"/>
                </a:solidFill>
              </a:defRPr>
            </a:lvl3pPr>
            <a:lvl4pPr lvl="3" algn="ctr">
              <a:spcBef>
                <a:spcPts val="0"/>
              </a:spcBef>
              <a:spcAft>
                <a:spcPts val="0"/>
              </a:spcAft>
              <a:buClr>
                <a:schemeClr val="lt1"/>
              </a:buClr>
              <a:buSzPts val="4800"/>
              <a:buNone/>
              <a:defRPr sz="4800">
                <a:solidFill>
                  <a:schemeClr val="lt1"/>
                </a:solidFill>
              </a:defRPr>
            </a:lvl4pPr>
            <a:lvl5pPr lvl="4" algn="ctr">
              <a:spcBef>
                <a:spcPts val="0"/>
              </a:spcBef>
              <a:spcAft>
                <a:spcPts val="0"/>
              </a:spcAft>
              <a:buClr>
                <a:schemeClr val="lt1"/>
              </a:buClr>
              <a:buSzPts val="4800"/>
              <a:buNone/>
              <a:defRPr sz="4800">
                <a:solidFill>
                  <a:schemeClr val="lt1"/>
                </a:solidFill>
              </a:defRPr>
            </a:lvl5pPr>
            <a:lvl6pPr lvl="5" algn="ctr">
              <a:spcBef>
                <a:spcPts val="0"/>
              </a:spcBef>
              <a:spcAft>
                <a:spcPts val="0"/>
              </a:spcAft>
              <a:buClr>
                <a:schemeClr val="lt1"/>
              </a:buClr>
              <a:buSzPts val="4800"/>
              <a:buNone/>
              <a:defRPr sz="4800">
                <a:solidFill>
                  <a:schemeClr val="lt1"/>
                </a:solidFill>
              </a:defRPr>
            </a:lvl6pPr>
            <a:lvl7pPr lvl="6" algn="ctr">
              <a:spcBef>
                <a:spcPts val="0"/>
              </a:spcBef>
              <a:spcAft>
                <a:spcPts val="0"/>
              </a:spcAft>
              <a:buClr>
                <a:schemeClr val="lt1"/>
              </a:buClr>
              <a:buSzPts val="4800"/>
              <a:buNone/>
              <a:defRPr sz="4800">
                <a:solidFill>
                  <a:schemeClr val="lt1"/>
                </a:solidFill>
              </a:defRPr>
            </a:lvl7pPr>
            <a:lvl8pPr lvl="7" algn="ctr">
              <a:spcBef>
                <a:spcPts val="0"/>
              </a:spcBef>
              <a:spcAft>
                <a:spcPts val="0"/>
              </a:spcAft>
              <a:buClr>
                <a:schemeClr val="lt1"/>
              </a:buClr>
              <a:buSzPts val="4800"/>
              <a:buNone/>
              <a:defRPr sz="4800">
                <a:solidFill>
                  <a:schemeClr val="lt1"/>
                </a:solidFill>
              </a:defRPr>
            </a:lvl8pPr>
            <a:lvl9pPr lvl="8"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p4"/>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4"/>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7" name="Google Shape;27;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8" name="Google Shape;38;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7"/>
          <p:cNvSpPr txBox="1"/>
          <p:nvPr>
            <p:ph type="title"/>
          </p:nvPr>
        </p:nvSpPr>
        <p:spPr>
          <a:xfrm>
            <a:off x="319500" y="936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2" name="Google Shape;42;p7"/>
          <p:cNvSpPr txBox="1"/>
          <p:nvPr>
            <p:ph idx="1" type="body"/>
          </p:nvPr>
        </p:nvSpPr>
        <p:spPr>
          <a:xfrm>
            <a:off x="319500" y="1846804"/>
            <a:ext cx="2808000" cy="2806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8"/>
          <p:cNvSpPr txBox="1"/>
          <p:nvPr>
            <p:ph type="title"/>
          </p:nvPr>
        </p:nvSpPr>
        <p:spPr>
          <a:xfrm>
            <a:off x="283103" y="712141"/>
            <a:ext cx="6244200" cy="38355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265500" y="1397350"/>
            <a:ext cx="4045200" cy="13182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1"/>
              </a:buClr>
              <a:buSzPts val="3600"/>
              <a:buNone/>
              <a:defRPr sz="3600">
                <a:solidFill>
                  <a:schemeClr val="dk1"/>
                </a:solidFill>
              </a:defRPr>
            </a:lvl1pPr>
            <a:lvl2pPr lvl="1" algn="ctr">
              <a:spcBef>
                <a:spcPts val="0"/>
              </a:spcBef>
              <a:spcAft>
                <a:spcPts val="0"/>
              </a:spcAft>
              <a:buClr>
                <a:schemeClr val="dk1"/>
              </a:buClr>
              <a:buSzPts val="3600"/>
              <a:buNone/>
              <a:defRPr sz="3600">
                <a:solidFill>
                  <a:schemeClr val="dk1"/>
                </a:solidFill>
              </a:defRPr>
            </a:lvl2pPr>
            <a:lvl3pPr lvl="2" algn="ctr">
              <a:spcBef>
                <a:spcPts val="0"/>
              </a:spcBef>
              <a:spcAft>
                <a:spcPts val="0"/>
              </a:spcAft>
              <a:buClr>
                <a:schemeClr val="dk1"/>
              </a:buClr>
              <a:buSzPts val="3600"/>
              <a:buNone/>
              <a:defRPr sz="3600">
                <a:solidFill>
                  <a:schemeClr val="dk1"/>
                </a:solidFill>
              </a:defRPr>
            </a:lvl3pPr>
            <a:lvl4pPr lvl="3" algn="ctr">
              <a:spcBef>
                <a:spcPts val="0"/>
              </a:spcBef>
              <a:spcAft>
                <a:spcPts val="0"/>
              </a:spcAft>
              <a:buClr>
                <a:schemeClr val="dk1"/>
              </a:buClr>
              <a:buSzPts val="3600"/>
              <a:buNone/>
              <a:defRPr sz="3600">
                <a:solidFill>
                  <a:schemeClr val="dk1"/>
                </a:solidFill>
              </a:defRPr>
            </a:lvl4pPr>
            <a:lvl5pPr lvl="4" algn="ctr">
              <a:spcBef>
                <a:spcPts val="0"/>
              </a:spcBef>
              <a:spcAft>
                <a:spcPts val="0"/>
              </a:spcAft>
              <a:buClr>
                <a:schemeClr val="dk1"/>
              </a:buClr>
              <a:buSzPts val="3600"/>
              <a:buNone/>
              <a:defRPr sz="3600">
                <a:solidFill>
                  <a:schemeClr val="dk1"/>
                </a:solidFill>
              </a:defRPr>
            </a:lvl5pPr>
            <a:lvl6pPr lvl="5" algn="ctr">
              <a:spcBef>
                <a:spcPts val="0"/>
              </a:spcBef>
              <a:spcAft>
                <a:spcPts val="0"/>
              </a:spcAft>
              <a:buClr>
                <a:schemeClr val="dk1"/>
              </a:buClr>
              <a:buSzPts val="3600"/>
              <a:buNone/>
              <a:defRPr sz="3600">
                <a:solidFill>
                  <a:schemeClr val="dk1"/>
                </a:solidFill>
              </a:defRPr>
            </a:lvl6pPr>
            <a:lvl7pPr lvl="6" algn="ctr">
              <a:spcBef>
                <a:spcPts val="0"/>
              </a:spcBef>
              <a:spcAft>
                <a:spcPts val="0"/>
              </a:spcAft>
              <a:buClr>
                <a:schemeClr val="dk1"/>
              </a:buClr>
              <a:buSzPts val="3600"/>
              <a:buNone/>
              <a:defRPr sz="3600">
                <a:solidFill>
                  <a:schemeClr val="dk1"/>
                </a:solidFill>
              </a:defRPr>
            </a:lvl7pPr>
            <a:lvl8pPr lvl="7" algn="ctr">
              <a:spcBef>
                <a:spcPts val="0"/>
              </a:spcBef>
              <a:spcAft>
                <a:spcPts val="0"/>
              </a:spcAft>
              <a:buClr>
                <a:schemeClr val="dk1"/>
              </a:buClr>
              <a:buSzPts val="3600"/>
              <a:buNone/>
              <a:defRPr sz="3600">
                <a:solidFill>
                  <a:schemeClr val="dk1"/>
                </a:solidFill>
              </a:defRPr>
            </a:lvl8pPr>
            <a:lvl9pPr lvl="8" algn="ctr">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idx="1" type="subTitle"/>
          </p:nvPr>
        </p:nvSpPr>
        <p:spPr>
          <a:xfrm>
            <a:off x="265500" y="273537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0"/>
          <p:cNvSpPr txBox="1"/>
          <p:nvPr>
            <p:ph idx="1" type="body"/>
          </p:nvPr>
        </p:nvSpPr>
        <p:spPr>
          <a:xfrm>
            <a:off x="328017" y="4226025"/>
            <a:ext cx="8388600" cy="3936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59" name="Google Shape;59;p1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github.com/AndrewNguyen27296/DataGlacier" TargetMode="Externa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3"/>
          <p:cNvSpPr txBox="1"/>
          <p:nvPr>
            <p:ph type="ctrTitle"/>
          </p:nvPr>
        </p:nvSpPr>
        <p:spPr>
          <a:xfrm>
            <a:off x="2371725" y="630225"/>
            <a:ext cx="6331500" cy="890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sz="2250">
                <a:latin typeface="Montserrat"/>
                <a:ea typeface="Montserrat"/>
                <a:cs typeface="Montserrat"/>
                <a:sym typeface="Montserrat"/>
              </a:rPr>
              <a:t>Final Project Report</a:t>
            </a:r>
            <a:endParaRPr sz="1900">
              <a:latin typeface="Montserrat"/>
              <a:ea typeface="Montserrat"/>
              <a:cs typeface="Montserrat"/>
              <a:sym typeface="Montserrat"/>
            </a:endParaRPr>
          </a:p>
        </p:txBody>
      </p:sp>
      <p:sp>
        <p:nvSpPr>
          <p:cNvPr id="73" name="Google Shape;73;p13"/>
          <p:cNvSpPr txBox="1"/>
          <p:nvPr>
            <p:ph idx="1" type="subTitle"/>
          </p:nvPr>
        </p:nvSpPr>
        <p:spPr>
          <a:xfrm>
            <a:off x="2371717" y="3478250"/>
            <a:ext cx="6331500" cy="1241700"/>
          </a:xfrm>
          <a:prstGeom prst="rect">
            <a:avLst/>
          </a:prstGeom>
        </p:spPr>
        <p:txBody>
          <a:bodyPr anchorCtr="0" anchor="b" bIns="91425" lIns="91425" spcFirstLastPara="1" rIns="91425" wrap="square" tIns="91425">
            <a:noAutofit/>
          </a:bodyPr>
          <a:lstStyle/>
          <a:p>
            <a:pPr indent="0" lvl="0" marL="0" rtl="0" algn="l">
              <a:lnSpc>
                <a:spcPct val="115000"/>
              </a:lnSpc>
              <a:spcBef>
                <a:spcPts val="0"/>
              </a:spcBef>
              <a:spcAft>
                <a:spcPts val="0"/>
              </a:spcAft>
              <a:buNone/>
            </a:pPr>
            <a:r>
              <a:rPr lang="en">
                <a:latin typeface="Montserrat"/>
                <a:ea typeface="Montserrat"/>
                <a:cs typeface="Montserrat"/>
                <a:sym typeface="Montserrat"/>
              </a:rPr>
              <a:t>Asmaa Alqurashi</a:t>
            </a:r>
            <a:endParaRPr>
              <a:latin typeface="Montserrat"/>
              <a:ea typeface="Montserrat"/>
              <a:cs typeface="Montserrat"/>
              <a:sym typeface="Montserrat"/>
            </a:endParaRPr>
          </a:p>
          <a:p>
            <a:pPr indent="0" lvl="0" marL="0" rtl="0" algn="l">
              <a:lnSpc>
                <a:spcPct val="115000"/>
              </a:lnSpc>
              <a:spcBef>
                <a:spcPts val="0"/>
              </a:spcBef>
              <a:spcAft>
                <a:spcPts val="0"/>
              </a:spcAft>
              <a:buClr>
                <a:schemeClr val="dk2"/>
              </a:buClr>
              <a:buSzPts val="1100"/>
              <a:buFont typeface="Arial"/>
              <a:buNone/>
            </a:pPr>
            <a:r>
              <a:rPr lang="en">
                <a:latin typeface="Montserrat"/>
                <a:ea typeface="Montserrat"/>
                <a:cs typeface="Montserrat"/>
                <a:sym typeface="Montserrat"/>
              </a:rPr>
              <a:t>Deepak Rawat</a:t>
            </a:r>
            <a:endParaRPr>
              <a:latin typeface="Montserrat"/>
              <a:ea typeface="Montserrat"/>
              <a:cs typeface="Montserrat"/>
              <a:sym typeface="Montserrat"/>
            </a:endParaRPr>
          </a:p>
          <a:p>
            <a:pPr indent="0" lvl="0" marL="0" rtl="0" algn="l">
              <a:spcBef>
                <a:spcPts val="0"/>
              </a:spcBef>
              <a:spcAft>
                <a:spcPts val="0"/>
              </a:spcAft>
              <a:buNone/>
            </a:pPr>
            <a:r>
              <a:rPr lang="en">
                <a:latin typeface="Montserrat"/>
                <a:ea typeface="Montserrat"/>
                <a:cs typeface="Montserrat"/>
                <a:sym typeface="Montserrat"/>
              </a:rPr>
              <a:t>Huu Thien Nguyen</a:t>
            </a:r>
            <a:endParaRPr>
              <a:latin typeface="Montserrat"/>
              <a:ea typeface="Montserrat"/>
              <a:cs typeface="Montserrat"/>
              <a:sym typeface="Montserrat"/>
            </a:endParaRPr>
          </a:p>
        </p:txBody>
      </p:sp>
      <p:sp>
        <p:nvSpPr>
          <p:cNvPr id="74" name="Google Shape;74;p13"/>
          <p:cNvSpPr txBox="1"/>
          <p:nvPr/>
        </p:nvSpPr>
        <p:spPr>
          <a:xfrm>
            <a:off x="2371725" y="3311050"/>
            <a:ext cx="6968400" cy="367800"/>
          </a:xfrm>
          <a:prstGeom prst="rect">
            <a:avLst/>
          </a:prstGeom>
          <a:noFill/>
          <a:ln>
            <a:noFill/>
          </a:ln>
        </p:spPr>
        <p:txBody>
          <a:bodyPr anchorCtr="0" anchor="t" bIns="91425" lIns="91425" spcFirstLastPara="1" rIns="91425" wrap="square" tIns="91425">
            <a:spAutoFit/>
          </a:bodyPr>
          <a:lstStyle/>
          <a:p>
            <a:pPr indent="0" lvl="0" marL="0" rtl="0" algn="l">
              <a:lnSpc>
                <a:spcPct val="70000"/>
              </a:lnSpc>
              <a:spcBef>
                <a:spcPts val="0"/>
              </a:spcBef>
              <a:spcAft>
                <a:spcPts val="0"/>
              </a:spcAft>
              <a:buClr>
                <a:schemeClr val="dk2"/>
              </a:buClr>
              <a:buSzPts val="1100"/>
              <a:buFont typeface="Arial"/>
              <a:buNone/>
            </a:pPr>
            <a:r>
              <a:rPr lang="en" sz="1700">
                <a:solidFill>
                  <a:schemeClr val="lt1"/>
                </a:solidFill>
                <a:latin typeface="Montserrat"/>
                <a:ea typeface="Montserrat"/>
                <a:cs typeface="Montserrat"/>
                <a:sym typeface="Montserrat"/>
              </a:rPr>
              <a:t>Data Glacier - Team Datalux</a:t>
            </a:r>
            <a:endParaRPr sz="800">
              <a:latin typeface="Montserrat"/>
              <a:ea typeface="Montserrat"/>
              <a:cs typeface="Montserrat"/>
              <a:sym typeface="Montserrat"/>
            </a:endParaRPr>
          </a:p>
        </p:txBody>
      </p:sp>
      <p:sp>
        <p:nvSpPr>
          <p:cNvPr id="75" name="Google Shape;75;p13"/>
          <p:cNvSpPr txBox="1"/>
          <p:nvPr/>
        </p:nvSpPr>
        <p:spPr>
          <a:xfrm>
            <a:off x="2371725" y="2222388"/>
            <a:ext cx="6640500" cy="5541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 sz="2400">
                <a:solidFill>
                  <a:schemeClr val="lt1"/>
                </a:solidFill>
                <a:latin typeface="Montserrat"/>
                <a:ea typeface="Montserrat"/>
                <a:cs typeface="Montserrat"/>
                <a:sym typeface="Montserrat"/>
              </a:rPr>
              <a:t>Data Science - Bank Marketing Campaign</a:t>
            </a:r>
            <a:endParaRPr sz="2400">
              <a:solidFill>
                <a:schemeClr val="lt1"/>
              </a:solidFill>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2"/>
          <p:cNvSpPr txBox="1"/>
          <p:nvPr>
            <p:ph type="title"/>
          </p:nvPr>
        </p:nvSpPr>
        <p:spPr>
          <a:xfrm>
            <a:off x="240475" y="463800"/>
            <a:ext cx="8491200" cy="4665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chemeClr val="dk2"/>
              </a:buClr>
              <a:buSzPts val="1800"/>
              <a:buFont typeface="Montserrat"/>
              <a:buAutoNum type="arabicPeriod" startAt="5"/>
            </a:pPr>
            <a:r>
              <a:rPr b="0" lang="en" sz="1800">
                <a:latin typeface="Montserrat"/>
                <a:ea typeface="Montserrat"/>
                <a:cs typeface="Montserrat"/>
                <a:sym typeface="Montserrat"/>
              </a:rPr>
              <a:t>Results</a:t>
            </a:r>
            <a:endParaRPr b="0" sz="1800">
              <a:latin typeface="Montserrat"/>
              <a:ea typeface="Montserrat"/>
              <a:cs typeface="Montserrat"/>
              <a:sym typeface="Montserrat"/>
            </a:endParaRPr>
          </a:p>
          <a:p>
            <a:pPr indent="0" lvl="0" marL="457200" rtl="0" algn="l">
              <a:lnSpc>
                <a:spcPct val="115000"/>
              </a:lnSpc>
              <a:spcBef>
                <a:spcPts val="1600"/>
              </a:spcBef>
              <a:spcAft>
                <a:spcPts val="1600"/>
              </a:spcAft>
              <a:buNone/>
            </a:pPr>
            <a:r>
              <a:t/>
            </a:r>
            <a:endParaRPr sz="1800">
              <a:latin typeface="Roboto"/>
              <a:ea typeface="Roboto"/>
              <a:cs typeface="Roboto"/>
              <a:sym typeface="Roboto"/>
            </a:endParaRPr>
          </a:p>
        </p:txBody>
      </p:sp>
      <p:sp>
        <p:nvSpPr>
          <p:cNvPr id="135" name="Google Shape;135;p22"/>
          <p:cNvSpPr txBox="1"/>
          <p:nvPr/>
        </p:nvSpPr>
        <p:spPr>
          <a:xfrm>
            <a:off x="427975" y="964775"/>
            <a:ext cx="8116200" cy="10512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1200"/>
              </a:spcBef>
              <a:spcAft>
                <a:spcPts val="0"/>
              </a:spcAft>
              <a:buNone/>
            </a:pPr>
            <a:r>
              <a:rPr b="1" lang="en" sz="1100">
                <a:solidFill>
                  <a:schemeClr val="dk2"/>
                </a:solidFill>
                <a:latin typeface="Roboto"/>
                <a:ea typeface="Roboto"/>
                <a:cs typeface="Roboto"/>
                <a:sym typeface="Roboto"/>
              </a:rPr>
              <a:t>Excluding the </a:t>
            </a:r>
            <a:r>
              <a:rPr b="1" lang="en" sz="1100">
                <a:solidFill>
                  <a:schemeClr val="dk2"/>
                </a:solidFill>
                <a:latin typeface="Roboto"/>
                <a:ea typeface="Roboto"/>
                <a:cs typeface="Roboto"/>
                <a:sym typeface="Roboto"/>
              </a:rPr>
              <a:t> “Duration” feature from the model</a:t>
            </a:r>
            <a:endParaRPr b="1" sz="1100">
              <a:solidFill>
                <a:schemeClr val="dk2"/>
              </a:solidFill>
              <a:latin typeface="Roboto"/>
              <a:ea typeface="Roboto"/>
              <a:cs typeface="Roboto"/>
              <a:sym typeface="Roboto"/>
            </a:endParaRPr>
          </a:p>
          <a:p>
            <a:pPr indent="0" lvl="0" marL="0" rtl="0" algn="just">
              <a:lnSpc>
                <a:spcPct val="115000"/>
              </a:lnSpc>
              <a:spcBef>
                <a:spcPts val="1200"/>
              </a:spcBef>
              <a:spcAft>
                <a:spcPts val="0"/>
              </a:spcAft>
              <a:buNone/>
            </a:pPr>
            <a:r>
              <a:rPr lang="en" sz="1100">
                <a:solidFill>
                  <a:schemeClr val="dk2"/>
                </a:solidFill>
                <a:latin typeface="Roboto"/>
                <a:ea typeface="Roboto"/>
                <a:cs typeface="Roboto"/>
                <a:sym typeface="Roboto"/>
              </a:rPr>
              <a:t>The </a:t>
            </a:r>
            <a:r>
              <a:rPr lang="en" sz="1100">
                <a:solidFill>
                  <a:schemeClr val="dk2"/>
                </a:solidFill>
                <a:latin typeface="Roboto"/>
                <a:ea typeface="Roboto"/>
                <a:cs typeface="Roboto"/>
                <a:sym typeface="Roboto"/>
              </a:rPr>
              <a:t>features</a:t>
            </a:r>
            <a:r>
              <a:rPr lang="en" sz="1100">
                <a:solidFill>
                  <a:schemeClr val="dk2"/>
                </a:solidFill>
                <a:latin typeface="Roboto"/>
                <a:ea typeface="Roboto"/>
                <a:cs typeface="Roboto"/>
                <a:sym typeface="Roboto"/>
              </a:rPr>
              <a:t> were </a:t>
            </a:r>
            <a:r>
              <a:rPr lang="en" sz="1100">
                <a:solidFill>
                  <a:schemeClr val="dk2"/>
                </a:solidFill>
                <a:latin typeface="Roboto"/>
                <a:ea typeface="Roboto"/>
                <a:cs typeface="Roboto"/>
                <a:sym typeface="Roboto"/>
              </a:rPr>
              <a:t>engineered</a:t>
            </a:r>
            <a:r>
              <a:rPr lang="en" sz="1100">
                <a:solidFill>
                  <a:schemeClr val="dk2"/>
                </a:solidFill>
                <a:latin typeface="Roboto"/>
                <a:ea typeface="Roboto"/>
                <a:cs typeface="Roboto"/>
                <a:sym typeface="Roboto"/>
              </a:rPr>
              <a:t> and the “Duration” were </a:t>
            </a:r>
            <a:r>
              <a:rPr lang="en" sz="1100">
                <a:solidFill>
                  <a:schemeClr val="dk2"/>
                </a:solidFill>
                <a:latin typeface="Roboto"/>
                <a:ea typeface="Roboto"/>
                <a:cs typeface="Roboto"/>
                <a:sym typeface="Roboto"/>
              </a:rPr>
              <a:t>excluded and the data was split to 70% train, 15% validation, and 15% test.</a:t>
            </a:r>
            <a:endParaRPr sz="1100">
              <a:solidFill>
                <a:schemeClr val="dk2"/>
              </a:solidFill>
              <a:latin typeface="Roboto"/>
              <a:ea typeface="Roboto"/>
              <a:cs typeface="Roboto"/>
              <a:sym typeface="Roboto"/>
            </a:endParaRPr>
          </a:p>
          <a:p>
            <a:pPr indent="0" lvl="0" marL="0" rtl="0" algn="just">
              <a:lnSpc>
                <a:spcPct val="115000"/>
              </a:lnSpc>
              <a:spcBef>
                <a:spcPts val="1200"/>
              </a:spcBef>
              <a:spcAft>
                <a:spcPts val="1200"/>
              </a:spcAft>
              <a:buNone/>
            </a:pPr>
            <a:r>
              <a:rPr lang="en" sz="1100">
                <a:solidFill>
                  <a:schemeClr val="dk2"/>
                </a:solidFill>
                <a:latin typeface="Roboto"/>
                <a:ea typeface="Roboto"/>
                <a:cs typeface="Roboto"/>
                <a:sym typeface="Roboto"/>
              </a:rPr>
              <a:t>First of all, the comparison of the models’ scores in the train and valid sets are represented in the following table:</a:t>
            </a:r>
            <a:endParaRPr sz="1100">
              <a:solidFill>
                <a:schemeClr val="dk2"/>
              </a:solidFill>
              <a:latin typeface="Roboto"/>
              <a:ea typeface="Roboto"/>
              <a:cs typeface="Roboto"/>
              <a:sym typeface="Roboto"/>
            </a:endParaRPr>
          </a:p>
        </p:txBody>
      </p:sp>
      <p:pic>
        <p:nvPicPr>
          <p:cNvPr id="136" name="Google Shape;136;p22"/>
          <p:cNvPicPr preferRelativeResize="0"/>
          <p:nvPr/>
        </p:nvPicPr>
        <p:blipFill>
          <a:blip r:embed="rId3">
            <a:alphaModFix/>
          </a:blip>
          <a:stretch>
            <a:fillRect/>
          </a:stretch>
        </p:blipFill>
        <p:spPr>
          <a:xfrm>
            <a:off x="4772200" y="2164750"/>
            <a:ext cx="3875650" cy="25527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3"/>
          <p:cNvSpPr txBox="1"/>
          <p:nvPr>
            <p:ph type="title"/>
          </p:nvPr>
        </p:nvSpPr>
        <p:spPr>
          <a:xfrm>
            <a:off x="240475" y="463800"/>
            <a:ext cx="8491200" cy="4665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chemeClr val="dk2"/>
              </a:buClr>
              <a:buSzPts val="1800"/>
              <a:buFont typeface="Montserrat"/>
              <a:buAutoNum type="arabicPeriod" startAt="5"/>
            </a:pPr>
            <a:r>
              <a:rPr b="0" lang="en" sz="1800">
                <a:latin typeface="Montserrat"/>
                <a:ea typeface="Montserrat"/>
                <a:cs typeface="Montserrat"/>
                <a:sym typeface="Montserrat"/>
              </a:rPr>
              <a:t>Results</a:t>
            </a:r>
            <a:endParaRPr b="0" sz="1800">
              <a:latin typeface="Montserrat"/>
              <a:ea typeface="Montserrat"/>
              <a:cs typeface="Montserrat"/>
              <a:sym typeface="Montserrat"/>
            </a:endParaRPr>
          </a:p>
          <a:p>
            <a:pPr indent="0" lvl="0" marL="457200" rtl="0" algn="l">
              <a:lnSpc>
                <a:spcPct val="115000"/>
              </a:lnSpc>
              <a:spcBef>
                <a:spcPts val="1600"/>
              </a:spcBef>
              <a:spcAft>
                <a:spcPts val="1600"/>
              </a:spcAft>
              <a:buNone/>
            </a:pPr>
            <a:r>
              <a:t/>
            </a:r>
            <a:endParaRPr sz="1800">
              <a:latin typeface="Roboto"/>
              <a:ea typeface="Roboto"/>
              <a:cs typeface="Roboto"/>
              <a:sym typeface="Roboto"/>
            </a:endParaRPr>
          </a:p>
        </p:txBody>
      </p:sp>
      <p:sp>
        <p:nvSpPr>
          <p:cNvPr id="142" name="Google Shape;142;p23"/>
          <p:cNvSpPr txBox="1"/>
          <p:nvPr/>
        </p:nvSpPr>
        <p:spPr>
          <a:xfrm>
            <a:off x="427975" y="964775"/>
            <a:ext cx="8116200" cy="18300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1200"/>
              </a:spcBef>
              <a:spcAft>
                <a:spcPts val="0"/>
              </a:spcAft>
              <a:buClr>
                <a:schemeClr val="dk2"/>
              </a:buClr>
              <a:buSzPts val="1100"/>
              <a:buFont typeface="Arial"/>
              <a:buNone/>
            </a:pPr>
            <a:r>
              <a:rPr lang="en" sz="1100">
                <a:solidFill>
                  <a:schemeClr val="dk2"/>
                </a:solidFill>
                <a:latin typeface="Roboto"/>
                <a:ea typeface="Roboto"/>
                <a:cs typeface="Roboto"/>
                <a:sym typeface="Roboto"/>
              </a:rPr>
              <a:t>Picking AUC performance indicator over other indicators since it is widely used and an easier metric to compare many models with.</a:t>
            </a:r>
            <a:endParaRPr sz="1100">
              <a:solidFill>
                <a:schemeClr val="dk2"/>
              </a:solidFill>
              <a:latin typeface="Roboto"/>
              <a:ea typeface="Roboto"/>
              <a:cs typeface="Roboto"/>
              <a:sym typeface="Roboto"/>
            </a:endParaRPr>
          </a:p>
          <a:p>
            <a:pPr indent="0" lvl="0" marL="0" rtl="0" algn="just">
              <a:lnSpc>
                <a:spcPct val="115000"/>
              </a:lnSpc>
              <a:spcBef>
                <a:spcPts val="1200"/>
              </a:spcBef>
              <a:spcAft>
                <a:spcPts val="0"/>
              </a:spcAft>
              <a:buClr>
                <a:schemeClr val="dk2"/>
              </a:buClr>
              <a:buSzPts val="1100"/>
              <a:buFont typeface="Arial"/>
              <a:buNone/>
            </a:pPr>
            <a:r>
              <a:rPr lang="en" sz="1100">
                <a:solidFill>
                  <a:schemeClr val="dk2"/>
                </a:solidFill>
                <a:latin typeface="Roboto"/>
                <a:ea typeface="Roboto"/>
                <a:cs typeface="Roboto"/>
                <a:sym typeface="Roboto"/>
              </a:rPr>
              <a:t>All the algorithms have similar training AUC, but the ones that stood out are decision tree (DT) and gradient boosting (GB). Gradient boosting is considered the best metric to use because it has a higher AUC (0.89) than the other algorithms. At a threshold of 0.5, an AUC of 0.89 is good as it signifies that it is more than just a random guess towards a positive class.</a:t>
            </a:r>
            <a:endParaRPr sz="1100">
              <a:solidFill>
                <a:schemeClr val="dk2"/>
              </a:solidFill>
              <a:latin typeface="Roboto"/>
              <a:ea typeface="Roboto"/>
              <a:cs typeface="Roboto"/>
              <a:sym typeface="Roboto"/>
            </a:endParaRPr>
          </a:p>
          <a:p>
            <a:pPr indent="0" lvl="0" marL="0" rtl="0" algn="just">
              <a:lnSpc>
                <a:spcPct val="115000"/>
              </a:lnSpc>
              <a:spcBef>
                <a:spcPts val="1200"/>
              </a:spcBef>
              <a:spcAft>
                <a:spcPts val="1200"/>
              </a:spcAft>
              <a:buNone/>
            </a:pPr>
            <a:r>
              <a:rPr lang="en" sz="1100">
                <a:solidFill>
                  <a:schemeClr val="dk2"/>
                </a:solidFill>
                <a:latin typeface="Roboto"/>
                <a:ea typeface="Roboto"/>
                <a:cs typeface="Roboto"/>
                <a:sym typeface="Roboto"/>
              </a:rPr>
              <a:t>After choosing the high score model let’s specify the features' importance in GB. The following table shows the top 5 most important features in the model.</a:t>
            </a:r>
            <a:endParaRPr sz="1100">
              <a:solidFill>
                <a:schemeClr val="dk2"/>
              </a:solidFill>
              <a:latin typeface="Roboto"/>
              <a:ea typeface="Roboto"/>
              <a:cs typeface="Roboto"/>
              <a:sym typeface="Roboto"/>
            </a:endParaRPr>
          </a:p>
        </p:txBody>
      </p:sp>
      <p:pic>
        <p:nvPicPr>
          <p:cNvPr id="143" name="Google Shape;143;p23"/>
          <p:cNvPicPr preferRelativeResize="0"/>
          <p:nvPr/>
        </p:nvPicPr>
        <p:blipFill>
          <a:blip r:embed="rId3">
            <a:alphaModFix/>
          </a:blip>
          <a:stretch>
            <a:fillRect/>
          </a:stretch>
        </p:blipFill>
        <p:spPr>
          <a:xfrm>
            <a:off x="6423750" y="2829250"/>
            <a:ext cx="1895475" cy="16954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4"/>
          <p:cNvSpPr txBox="1"/>
          <p:nvPr>
            <p:ph type="title"/>
          </p:nvPr>
        </p:nvSpPr>
        <p:spPr>
          <a:xfrm>
            <a:off x="240475" y="463800"/>
            <a:ext cx="8491200" cy="4665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chemeClr val="dk2"/>
              </a:buClr>
              <a:buSzPts val="1800"/>
              <a:buFont typeface="Montserrat"/>
              <a:buAutoNum type="arabicPeriod" startAt="5"/>
            </a:pPr>
            <a:r>
              <a:rPr b="0" lang="en" sz="1800">
                <a:latin typeface="Montserrat"/>
                <a:ea typeface="Montserrat"/>
                <a:cs typeface="Montserrat"/>
                <a:sym typeface="Montserrat"/>
              </a:rPr>
              <a:t>Results</a:t>
            </a:r>
            <a:endParaRPr b="0" sz="1800">
              <a:latin typeface="Montserrat"/>
              <a:ea typeface="Montserrat"/>
              <a:cs typeface="Montserrat"/>
              <a:sym typeface="Montserrat"/>
            </a:endParaRPr>
          </a:p>
          <a:p>
            <a:pPr indent="0" lvl="0" marL="457200" rtl="0" algn="l">
              <a:lnSpc>
                <a:spcPct val="115000"/>
              </a:lnSpc>
              <a:spcBef>
                <a:spcPts val="1600"/>
              </a:spcBef>
              <a:spcAft>
                <a:spcPts val="1600"/>
              </a:spcAft>
              <a:buNone/>
            </a:pPr>
            <a:r>
              <a:t/>
            </a:r>
            <a:endParaRPr sz="1800">
              <a:latin typeface="Roboto"/>
              <a:ea typeface="Roboto"/>
              <a:cs typeface="Roboto"/>
              <a:sym typeface="Roboto"/>
            </a:endParaRPr>
          </a:p>
        </p:txBody>
      </p:sp>
      <p:sp>
        <p:nvSpPr>
          <p:cNvPr id="149" name="Google Shape;149;p24"/>
          <p:cNvSpPr txBox="1"/>
          <p:nvPr/>
        </p:nvSpPr>
        <p:spPr>
          <a:xfrm>
            <a:off x="427975" y="964775"/>
            <a:ext cx="8116200" cy="19434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1200"/>
              </a:spcBef>
              <a:spcAft>
                <a:spcPts val="0"/>
              </a:spcAft>
              <a:buNone/>
            </a:pPr>
            <a:r>
              <a:rPr lang="en" sz="1100">
                <a:solidFill>
                  <a:schemeClr val="dk2"/>
                </a:solidFill>
                <a:latin typeface="Roboto"/>
                <a:ea typeface="Roboto"/>
                <a:cs typeface="Roboto"/>
                <a:sym typeface="Roboto"/>
              </a:rPr>
              <a:t>As we choose Gradient Boosting Classifier as the best scoring model, we use cross validation to optimize the results. </a:t>
            </a:r>
            <a:endParaRPr sz="1100">
              <a:solidFill>
                <a:schemeClr val="dk2"/>
              </a:solidFill>
              <a:latin typeface="Roboto"/>
              <a:ea typeface="Roboto"/>
              <a:cs typeface="Roboto"/>
              <a:sym typeface="Roboto"/>
            </a:endParaRPr>
          </a:p>
          <a:p>
            <a:pPr indent="0" lvl="0" marL="0" rtl="0" algn="l">
              <a:lnSpc>
                <a:spcPct val="115000"/>
              </a:lnSpc>
              <a:spcBef>
                <a:spcPts val="1200"/>
              </a:spcBef>
              <a:spcAft>
                <a:spcPts val="0"/>
              </a:spcAft>
              <a:buNone/>
            </a:pPr>
            <a:r>
              <a:rPr lang="en" sz="1100">
                <a:solidFill>
                  <a:schemeClr val="dk2"/>
                </a:solidFill>
                <a:latin typeface="Roboto"/>
                <a:ea typeface="Roboto"/>
                <a:cs typeface="Roboto"/>
                <a:sym typeface="Roboto"/>
              </a:rPr>
              <a:t>Using RandomizedSearchCV we define the parameters and create an object to build the classifier with optimized hyperparameters</a:t>
            </a:r>
            <a:endParaRPr sz="1100">
              <a:solidFill>
                <a:schemeClr val="dk2"/>
              </a:solidFill>
              <a:latin typeface="Roboto"/>
              <a:ea typeface="Roboto"/>
              <a:cs typeface="Roboto"/>
              <a:sym typeface="Roboto"/>
            </a:endParaRPr>
          </a:p>
          <a:p>
            <a:pPr indent="0" lvl="0" marL="0" rtl="0" algn="just">
              <a:lnSpc>
                <a:spcPct val="115000"/>
              </a:lnSpc>
              <a:spcBef>
                <a:spcPts val="1200"/>
              </a:spcBef>
              <a:spcAft>
                <a:spcPts val="0"/>
              </a:spcAft>
              <a:buNone/>
            </a:pPr>
            <a:r>
              <a:rPr lang="en" sz="1100">
                <a:solidFill>
                  <a:schemeClr val="dk2"/>
                </a:solidFill>
                <a:latin typeface="Roboto"/>
                <a:ea typeface="Roboto"/>
                <a:cs typeface="Roboto"/>
                <a:sym typeface="Roboto"/>
              </a:rPr>
              <a:t>Finally we use the optimized model to evaluate it in the test set. Here is the results:</a:t>
            </a:r>
            <a:endParaRPr sz="1100">
              <a:solidFill>
                <a:schemeClr val="dk2"/>
              </a:solidFill>
              <a:latin typeface="Roboto"/>
              <a:ea typeface="Roboto"/>
              <a:cs typeface="Roboto"/>
              <a:sym typeface="Roboto"/>
            </a:endParaRPr>
          </a:p>
          <a:p>
            <a:pPr indent="0" lvl="0" marL="0" rtl="0" algn="just">
              <a:lnSpc>
                <a:spcPct val="115000"/>
              </a:lnSpc>
              <a:spcBef>
                <a:spcPts val="1200"/>
              </a:spcBef>
              <a:spcAft>
                <a:spcPts val="0"/>
              </a:spcAft>
              <a:buNone/>
            </a:pPr>
            <a:r>
              <a:t/>
            </a:r>
            <a:endParaRPr sz="1100">
              <a:solidFill>
                <a:schemeClr val="dk2"/>
              </a:solidFill>
              <a:latin typeface="Roboto"/>
              <a:ea typeface="Roboto"/>
              <a:cs typeface="Roboto"/>
              <a:sym typeface="Roboto"/>
            </a:endParaRPr>
          </a:p>
          <a:p>
            <a:pPr indent="0" lvl="0" marL="0" rtl="0" algn="just">
              <a:lnSpc>
                <a:spcPct val="115000"/>
              </a:lnSpc>
              <a:spcBef>
                <a:spcPts val="1200"/>
              </a:spcBef>
              <a:spcAft>
                <a:spcPts val="1200"/>
              </a:spcAft>
              <a:buNone/>
            </a:pPr>
            <a:r>
              <a:t/>
            </a:r>
            <a:endParaRPr sz="1100">
              <a:solidFill>
                <a:schemeClr val="dk2"/>
              </a:solidFill>
              <a:latin typeface="Roboto"/>
              <a:ea typeface="Roboto"/>
              <a:cs typeface="Roboto"/>
              <a:sym typeface="Roboto"/>
            </a:endParaRPr>
          </a:p>
        </p:txBody>
      </p:sp>
      <p:pic>
        <p:nvPicPr>
          <p:cNvPr id="150" name="Google Shape;150;p24"/>
          <p:cNvPicPr preferRelativeResize="0"/>
          <p:nvPr/>
        </p:nvPicPr>
        <p:blipFill>
          <a:blip r:embed="rId3">
            <a:alphaModFix/>
          </a:blip>
          <a:stretch>
            <a:fillRect/>
          </a:stretch>
        </p:blipFill>
        <p:spPr>
          <a:xfrm>
            <a:off x="2606400" y="2354100"/>
            <a:ext cx="4191000" cy="14859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5"/>
          <p:cNvSpPr txBox="1"/>
          <p:nvPr>
            <p:ph type="title"/>
          </p:nvPr>
        </p:nvSpPr>
        <p:spPr>
          <a:xfrm>
            <a:off x="240475" y="463800"/>
            <a:ext cx="8491200" cy="4665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chemeClr val="dk2"/>
              </a:buClr>
              <a:buSzPts val="1800"/>
              <a:buFont typeface="Montserrat"/>
              <a:buAutoNum type="arabicPeriod" startAt="6"/>
            </a:pPr>
            <a:r>
              <a:rPr b="0" lang="en" sz="1800">
                <a:latin typeface="Montserrat"/>
                <a:ea typeface="Montserrat"/>
                <a:cs typeface="Montserrat"/>
                <a:sym typeface="Montserrat"/>
              </a:rPr>
              <a:t>Discussion</a:t>
            </a:r>
            <a:endParaRPr b="0" sz="1800">
              <a:latin typeface="Montserrat"/>
              <a:ea typeface="Montserrat"/>
              <a:cs typeface="Montserrat"/>
              <a:sym typeface="Montserrat"/>
            </a:endParaRPr>
          </a:p>
          <a:p>
            <a:pPr indent="0" lvl="0" marL="457200" rtl="0" algn="l">
              <a:lnSpc>
                <a:spcPct val="115000"/>
              </a:lnSpc>
              <a:spcBef>
                <a:spcPts val="1600"/>
              </a:spcBef>
              <a:spcAft>
                <a:spcPts val="1600"/>
              </a:spcAft>
              <a:buNone/>
            </a:pPr>
            <a:r>
              <a:t/>
            </a:r>
            <a:endParaRPr sz="1800">
              <a:latin typeface="Roboto"/>
              <a:ea typeface="Roboto"/>
              <a:cs typeface="Roboto"/>
              <a:sym typeface="Roboto"/>
            </a:endParaRPr>
          </a:p>
        </p:txBody>
      </p:sp>
      <p:sp>
        <p:nvSpPr>
          <p:cNvPr id="156" name="Google Shape;156;p25"/>
          <p:cNvSpPr txBox="1"/>
          <p:nvPr/>
        </p:nvSpPr>
        <p:spPr>
          <a:xfrm>
            <a:off x="427975" y="1079075"/>
            <a:ext cx="8116200" cy="27399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1200"/>
              </a:spcBef>
              <a:spcAft>
                <a:spcPts val="0"/>
              </a:spcAft>
              <a:buNone/>
            </a:pPr>
            <a:r>
              <a:rPr lang="en" sz="1100">
                <a:solidFill>
                  <a:schemeClr val="dk2"/>
                </a:solidFill>
                <a:latin typeface="Roboto"/>
                <a:ea typeface="Roboto"/>
                <a:cs typeface="Roboto"/>
                <a:sym typeface="Roboto"/>
              </a:rPr>
              <a:t>Overall, this is an excellent project to help understand the whole cycle of a data science project, from collecting the data, preprocessing, modelling, and evaluating results.</a:t>
            </a:r>
            <a:endParaRPr sz="1100">
              <a:solidFill>
                <a:schemeClr val="dk2"/>
              </a:solidFill>
              <a:latin typeface="Roboto"/>
              <a:ea typeface="Roboto"/>
              <a:cs typeface="Roboto"/>
              <a:sym typeface="Roboto"/>
            </a:endParaRPr>
          </a:p>
          <a:p>
            <a:pPr indent="0" lvl="0" marL="0" rtl="0" algn="just">
              <a:lnSpc>
                <a:spcPct val="115000"/>
              </a:lnSpc>
              <a:spcBef>
                <a:spcPts val="1200"/>
              </a:spcBef>
              <a:spcAft>
                <a:spcPts val="0"/>
              </a:spcAft>
              <a:buNone/>
            </a:pPr>
            <a:r>
              <a:rPr lang="en" sz="1100">
                <a:solidFill>
                  <a:schemeClr val="dk2"/>
                </a:solidFill>
                <a:latin typeface="Roboto"/>
                <a:ea typeface="Roboto"/>
                <a:cs typeface="Roboto"/>
                <a:sym typeface="Roboto"/>
              </a:rPr>
              <a:t>Despite the project's progress in implementing interpretation methods, it faced several challenges. </a:t>
            </a:r>
            <a:endParaRPr sz="1100">
              <a:solidFill>
                <a:schemeClr val="dk2"/>
              </a:solidFill>
              <a:latin typeface="Roboto"/>
              <a:ea typeface="Roboto"/>
              <a:cs typeface="Roboto"/>
              <a:sym typeface="Roboto"/>
            </a:endParaRPr>
          </a:p>
          <a:p>
            <a:pPr indent="0" lvl="0" marL="0" rtl="0" algn="just">
              <a:lnSpc>
                <a:spcPct val="115000"/>
              </a:lnSpc>
              <a:spcBef>
                <a:spcPts val="1200"/>
              </a:spcBef>
              <a:spcAft>
                <a:spcPts val="0"/>
              </a:spcAft>
              <a:buNone/>
            </a:pPr>
            <a:r>
              <a:rPr lang="en" sz="1100">
                <a:solidFill>
                  <a:schemeClr val="dk2"/>
                </a:solidFill>
                <a:latin typeface="Roboto"/>
                <a:ea typeface="Roboto"/>
                <a:cs typeface="Roboto"/>
                <a:sym typeface="Roboto"/>
              </a:rPr>
              <a:t>As mentioned in the data exploration step, domain knowledge of banking is required because the data contain several features that need to be fully understood to make a feature engineering. </a:t>
            </a:r>
            <a:endParaRPr sz="1100">
              <a:solidFill>
                <a:schemeClr val="dk2"/>
              </a:solidFill>
              <a:latin typeface="Roboto"/>
              <a:ea typeface="Roboto"/>
              <a:cs typeface="Roboto"/>
              <a:sym typeface="Roboto"/>
            </a:endParaRPr>
          </a:p>
          <a:p>
            <a:pPr indent="0" lvl="0" marL="0" rtl="0" algn="just">
              <a:lnSpc>
                <a:spcPct val="115000"/>
              </a:lnSpc>
              <a:spcBef>
                <a:spcPts val="1200"/>
              </a:spcBef>
              <a:spcAft>
                <a:spcPts val="0"/>
              </a:spcAft>
              <a:buClr>
                <a:schemeClr val="dk2"/>
              </a:buClr>
              <a:buSzPts val="1100"/>
              <a:buFont typeface="Arial"/>
              <a:buNone/>
            </a:pPr>
            <a:r>
              <a:rPr lang="en" sz="1100">
                <a:solidFill>
                  <a:schemeClr val="dk2"/>
                </a:solidFill>
                <a:latin typeface="Roboto"/>
                <a:ea typeface="Roboto"/>
                <a:cs typeface="Roboto"/>
                <a:sym typeface="Roboto"/>
              </a:rPr>
              <a:t>If a more experienced analyst analysed the outcome, some interesting insights could be obtained to aid the business decision. For instance, deploying marketing campaign on primary client segment (subscribed term deposit customers), which are married/single, non-existent poutcome, and do not have loans</a:t>
            </a:r>
            <a:r>
              <a:rPr lang="en" sz="1200">
                <a:solidFill>
                  <a:schemeClr val="dk2"/>
                </a:solidFill>
                <a:latin typeface="Roboto"/>
                <a:ea typeface="Roboto"/>
                <a:cs typeface="Roboto"/>
                <a:sym typeface="Roboto"/>
              </a:rPr>
              <a:t>.</a:t>
            </a:r>
            <a:endParaRPr sz="1200">
              <a:solidFill>
                <a:schemeClr val="dk2"/>
              </a:solidFill>
              <a:latin typeface="Roboto"/>
              <a:ea typeface="Roboto"/>
              <a:cs typeface="Roboto"/>
              <a:sym typeface="Roboto"/>
            </a:endParaRPr>
          </a:p>
          <a:p>
            <a:pPr indent="0" lvl="0" marL="0" rtl="0" algn="just">
              <a:lnSpc>
                <a:spcPct val="115000"/>
              </a:lnSpc>
              <a:spcBef>
                <a:spcPts val="1200"/>
              </a:spcBef>
              <a:spcAft>
                <a:spcPts val="1200"/>
              </a:spcAft>
              <a:buClr>
                <a:schemeClr val="dk2"/>
              </a:buClr>
              <a:buSzPts val="1100"/>
              <a:buFont typeface="Arial"/>
              <a:buNone/>
            </a:pPr>
            <a:r>
              <a:rPr lang="en" sz="1100">
                <a:solidFill>
                  <a:schemeClr val="dk2"/>
                </a:solidFill>
                <a:latin typeface="Roboto"/>
                <a:ea typeface="Roboto"/>
                <a:cs typeface="Roboto"/>
                <a:sym typeface="Roboto"/>
              </a:rPr>
              <a:t>Aloso, </a:t>
            </a:r>
            <a:r>
              <a:rPr lang="en" sz="1100">
                <a:solidFill>
                  <a:schemeClr val="dk2"/>
                </a:solidFill>
                <a:latin typeface="Roboto"/>
                <a:ea typeface="Roboto"/>
                <a:cs typeface="Roboto"/>
                <a:sym typeface="Roboto"/>
              </a:rPr>
              <a:t>Excluding</a:t>
            </a:r>
            <a:r>
              <a:rPr lang="en" sz="1100">
                <a:solidFill>
                  <a:schemeClr val="dk2"/>
                </a:solidFill>
                <a:latin typeface="Roboto"/>
                <a:ea typeface="Roboto"/>
                <a:cs typeface="Roboto"/>
                <a:sym typeface="Roboto"/>
              </a:rPr>
              <a:t> the “duration” feature had a big </a:t>
            </a:r>
            <a:r>
              <a:rPr lang="en" sz="1100">
                <a:solidFill>
                  <a:schemeClr val="dk2"/>
                </a:solidFill>
                <a:latin typeface="Roboto"/>
                <a:ea typeface="Roboto"/>
                <a:cs typeface="Roboto"/>
                <a:sym typeface="Roboto"/>
              </a:rPr>
              <a:t>impact</a:t>
            </a:r>
            <a:r>
              <a:rPr lang="en" sz="1100">
                <a:solidFill>
                  <a:schemeClr val="dk2"/>
                </a:solidFill>
                <a:latin typeface="Roboto"/>
                <a:ea typeface="Roboto"/>
                <a:cs typeface="Roboto"/>
                <a:sym typeface="Roboto"/>
              </a:rPr>
              <a:t> on the </a:t>
            </a:r>
            <a:r>
              <a:rPr lang="en" sz="1100">
                <a:solidFill>
                  <a:schemeClr val="dk2"/>
                </a:solidFill>
                <a:latin typeface="Roboto"/>
                <a:ea typeface="Roboto"/>
                <a:cs typeface="Roboto"/>
                <a:sym typeface="Roboto"/>
              </a:rPr>
              <a:t>model</a:t>
            </a:r>
            <a:r>
              <a:rPr lang="en" sz="1100">
                <a:solidFill>
                  <a:schemeClr val="dk2"/>
                </a:solidFill>
                <a:latin typeface="Roboto"/>
                <a:ea typeface="Roboto"/>
                <a:cs typeface="Roboto"/>
                <a:sym typeface="Roboto"/>
              </a:rPr>
              <a:t> score but the model can be improved to give a better result without the feature by training it in more data and </a:t>
            </a:r>
            <a:r>
              <a:rPr lang="en" sz="1100">
                <a:solidFill>
                  <a:schemeClr val="dk2"/>
                </a:solidFill>
                <a:latin typeface="Roboto"/>
                <a:ea typeface="Roboto"/>
                <a:cs typeface="Roboto"/>
                <a:sym typeface="Roboto"/>
              </a:rPr>
              <a:t>focusing</a:t>
            </a:r>
            <a:r>
              <a:rPr lang="en" sz="1100">
                <a:solidFill>
                  <a:schemeClr val="dk2"/>
                </a:solidFill>
                <a:latin typeface="Roboto"/>
                <a:ea typeface="Roboto"/>
                <a:cs typeface="Roboto"/>
                <a:sym typeface="Roboto"/>
              </a:rPr>
              <a:t> on the most important features.</a:t>
            </a:r>
            <a:endParaRPr sz="1200">
              <a:solidFill>
                <a:schemeClr val="dk2"/>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4"/>
          <p:cNvSpPr txBox="1"/>
          <p:nvPr>
            <p:ph type="title"/>
          </p:nvPr>
        </p:nvSpPr>
        <p:spPr>
          <a:xfrm>
            <a:off x="265500" y="1912650"/>
            <a:ext cx="4045200" cy="131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400"/>
              <a:t>PROJECT SECTION</a:t>
            </a:r>
            <a:endParaRPr sz="3400"/>
          </a:p>
        </p:txBody>
      </p:sp>
      <p:sp>
        <p:nvSpPr>
          <p:cNvPr id="81" name="Google Shape;81;p14"/>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342900" lvl="0" marL="457200" rtl="0" algn="l">
              <a:spcBef>
                <a:spcPts val="0"/>
              </a:spcBef>
              <a:spcAft>
                <a:spcPts val="0"/>
              </a:spcAft>
              <a:buSzPts val="1800"/>
              <a:buFont typeface="Montserrat"/>
              <a:buAutoNum type="arabicPeriod"/>
            </a:pPr>
            <a:r>
              <a:rPr lang="en">
                <a:latin typeface="Montserrat"/>
                <a:ea typeface="Montserrat"/>
                <a:cs typeface="Montserrat"/>
                <a:sym typeface="Montserrat"/>
              </a:rPr>
              <a:t>Group Information</a:t>
            </a:r>
            <a:endParaRPr>
              <a:latin typeface="Montserrat"/>
              <a:ea typeface="Montserrat"/>
              <a:cs typeface="Montserrat"/>
              <a:sym typeface="Montserrat"/>
            </a:endParaRPr>
          </a:p>
          <a:p>
            <a:pPr indent="-342900" lvl="0" marL="457200" rtl="0" algn="l">
              <a:spcBef>
                <a:spcPts val="1600"/>
              </a:spcBef>
              <a:spcAft>
                <a:spcPts val="0"/>
              </a:spcAft>
              <a:buSzPts val="1800"/>
              <a:buFont typeface="Montserrat"/>
              <a:buAutoNum type="arabicPeriod"/>
            </a:pPr>
            <a:r>
              <a:rPr lang="en">
                <a:latin typeface="Montserrat"/>
                <a:ea typeface="Montserrat"/>
                <a:cs typeface="Montserrat"/>
                <a:sym typeface="Montserrat"/>
              </a:rPr>
              <a:t>Problem Description</a:t>
            </a:r>
            <a:endParaRPr>
              <a:latin typeface="Montserrat"/>
              <a:ea typeface="Montserrat"/>
              <a:cs typeface="Montserrat"/>
              <a:sym typeface="Montserrat"/>
            </a:endParaRPr>
          </a:p>
          <a:p>
            <a:pPr indent="-342900" lvl="0" marL="457200" rtl="0" algn="l">
              <a:spcBef>
                <a:spcPts val="1600"/>
              </a:spcBef>
              <a:spcAft>
                <a:spcPts val="0"/>
              </a:spcAft>
              <a:buSzPts val="1800"/>
              <a:buFont typeface="Montserrat"/>
              <a:buAutoNum type="arabicPeriod"/>
            </a:pPr>
            <a:r>
              <a:rPr lang="en">
                <a:latin typeface="Montserrat"/>
                <a:ea typeface="Montserrat"/>
                <a:cs typeface="Montserrat"/>
                <a:sym typeface="Montserrat"/>
              </a:rPr>
              <a:t>GitHub Repository</a:t>
            </a:r>
            <a:endParaRPr>
              <a:latin typeface="Montserrat"/>
              <a:ea typeface="Montserrat"/>
              <a:cs typeface="Montserrat"/>
              <a:sym typeface="Montserrat"/>
            </a:endParaRPr>
          </a:p>
          <a:p>
            <a:pPr indent="-342900" lvl="0" marL="457200" rtl="0" algn="l">
              <a:spcBef>
                <a:spcPts val="1600"/>
              </a:spcBef>
              <a:spcAft>
                <a:spcPts val="0"/>
              </a:spcAft>
              <a:buSzPts val="1800"/>
              <a:buFont typeface="Montserrat"/>
              <a:buAutoNum type="arabicPeriod"/>
            </a:pPr>
            <a:r>
              <a:rPr lang="en">
                <a:latin typeface="Montserrat"/>
                <a:ea typeface="Montserrat"/>
                <a:cs typeface="Montserrat"/>
                <a:sym typeface="Montserrat"/>
              </a:rPr>
              <a:t>Methods</a:t>
            </a:r>
            <a:endParaRPr>
              <a:latin typeface="Montserrat"/>
              <a:ea typeface="Montserrat"/>
              <a:cs typeface="Montserrat"/>
              <a:sym typeface="Montserrat"/>
            </a:endParaRPr>
          </a:p>
          <a:p>
            <a:pPr indent="-342900" lvl="0" marL="457200" rtl="0" algn="l">
              <a:spcBef>
                <a:spcPts val="1600"/>
              </a:spcBef>
              <a:spcAft>
                <a:spcPts val="0"/>
              </a:spcAft>
              <a:buSzPts val="1800"/>
              <a:buFont typeface="Montserrat"/>
              <a:buAutoNum type="arabicPeriod"/>
            </a:pPr>
            <a:r>
              <a:rPr lang="en">
                <a:latin typeface="Montserrat"/>
                <a:ea typeface="Montserrat"/>
                <a:cs typeface="Montserrat"/>
                <a:sym typeface="Montserrat"/>
              </a:rPr>
              <a:t>Results</a:t>
            </a:r>
            <a:endParaRPr>
              <a:latin typeface="Montserrat"/>
              <a:ea typeface="Montserrat"/>
              <a:cs typeface="Montserrat"/>
              <a:sym typeface="Montserrat"/>
            </a:endParaRPr>
          </a:p>
          <a:p>
            <a:pPr indent="-342900" lvl="0" marL="457200" rtl="0" algn="l">
              <a:spcBef>
                <a:spcPts val="1600"/>
              </a:spcBef>
              <a:spcAft>
                <a:spcPts val="1600"/>
              </a:spcAft>
              <a:buSzPts val="1800"/>
              <a:buFont typeface="Montserrat"/>
              <a:buAutoNum type="arabicPeriod"/>
            </a:pPr>
            <a:r>
              <a:rPr lang="en">
                <a:latin typeface="Montserrat"/>
                <a:ea typeface="Montserrat"/>
                <a:cs typeface="Montserrat"/>
                <a:sym typeface="Montserrat"/>
              </a:rPr>
              <a:t>Discussion</a:t>
            </a:r>
            <a:endParaRPr>
              <a:latin typeface="Montserrat"/>
              <a:ea typeface="Montserrat"/>
              <a:cs typeface="Montserrat"/>
              <a:sym typeface="Montserrat"/>
            </a:endParaRPr>
          </a:p>
        </p:txBody>
      </p:sp>
      <p:pic>
        <p:nvPicPr>
          <p:cNvPr id="82" name="Google Shape;82;p14"/>
          <p:cNvPicPr preferRelativeResize="0"/>
          <p:nvPr/>
        </p:nvPicPr>
        <p:blipFill>
          <a:blip r:embed="rId3">
            <a:alphaModFix/>
          </a:blip>
          <a:stretch>
            <a:fillRect/>
          </a:stretch>
        </p:blipFill>
        <p:spPr>
          <a:xfrm>
            <a:off x="927725" y="3421525"/>
            <a:ext cx="2588462" cy="16078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5"/>
          <p:cNvSpPr txBox="1"/>
          <p:nvPr>
            <p:ph type="title"/>
          </p:nvPr>
        </p:nvSpPr>
        <p:spPr>
          <a:xfrm>
            <a:off x="240475" y="463800"/>
            <a:ext cx="8491200" cy="4665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chemeClr val="dk2"/>
              </a:buClr>
              <a:buSzPts val="1800"/>
              <a:buFont typeface="Montserrat"/>
              <a:buAutoNum type="arabicPeriod"/>
            </a:pPr>
            <a:r>
              <a:rPr b="0" lang="en" sz="1800">
                <a:latin typeface="Montserrat"/>
                <a:ea typeface="Montserrat"/>
                <a:cs typeface="Montserrat"/>
                <a:sym typeface="Montserrat"/>
              </a:rPr>
              <a:t>Team Introduction</a:t>
            </a:r>
            <a:endParaRPr b="0" sz="1800">
              <a:latin typeface="Montserrat"/>
              <a:ea typeface="Montserrat"/>
              <a:cs typeface="Montserrat"/>
              <a:sym typeface="Montserrat"/>
            </a:endParaRPr>
          </a:p>
          <a:p>
            <a:pPr indent="0" lvl="0" marL="457200" rtl="0" algn="l">
              <a:lnSpc>
                <a:spcPct val="115000"/>
              </a:lnSpc>
              <a:spcBef>
                <a:spcPts val="1600"/>
              </a:spcBef>
              <a:spcAft>
                <a:spcPts val="1600"/>
              </a:spcAft>
              <a:buNone/>
            </a:pPr>
            <a:r>
              <a:t/>
            </a:r>
            <a:endParaRPr sz="1800">
              <a:latin typeface="Roboto"/>
              <a:ea typeface="Roboto"/>
              <a:cs typeface="Roboto"/>
              <a:sym typeface="Roboto"/>
            </a:endParaRPr>
          </a:p>
        </p:txBody>
      </p:sp>
      <p:sp>
        <p:nvSpPr>
          <p:cNvPr id="88" name="Google Shape;88;p15"/>
          <p:cNvSpPr txBox="1"/>
          <p:nvPr>
            <p:ph idx="1" type="body"/>
          </p:nvPr>
        </p:nvSpPr>
        <p:spPr>
          <a:xfrm>
            <a:off x="806025" y="930300"/>
            <a:ext cx="8183400" cy="37656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2"/>
              </a:buClr>
              <a:buSzPts val="1100"/>
              <a:buFont typeface="Arial"/>
              <a:buNone/>
            </a:pPr>
            <a:r>
              <a:rPr lang="en" sz="1100">
                <a:latin typeface="Roboto"/>
                <a:ea typeface="Roboto"/>
                <a:cs typeface="Roboto"/>
                <a:sym typeface="Roboto"/>
              </a:rPr>
              <a:t>Group Name: Datalux</a:t>
            </a:r>
            <a:endParaRPr sz="1100">
              <a:latin typeface="Roboto"/>
              <a:ea typeface="Roboto"/>
              <a:cs typeface="Roboto"/>
              <a:sym typeface="Roboto"/>
            </a:endParaRPr>
          </a:p>
          <a:p>
            <a:pPr indent="0" lvl="0" marL="0" rtl="0" algn="l">
              <a:lnSpc>
                <a:spcPct val="115000"/>
              </a:lnSpc>
              <a:spcBef>
                <a:spcPts val="0"/>
              </a:spcBef>
              <a:spcAft>
                <a:spcPts val="0"/>
              </a:spcAft>
              <a:buClr>
                <a:schemeClr val="dk2"/>
              </a:buClr>
              <a:buSzPts val="1100"/>
              <a:buFont typeface="Arial"/>
              <a:buNone/>
            </a:pPr>
            <a:r>
              <a:rPr lang="en" sz="1100">
                <a:latin typeface="Roboto"/>
                <a:ea typeface="Roboto"/>
                <a:cs typeface="Roboto"/>
                <a:sym typeface="Roboto"/>
              </a:rPr>
              <a:t>Group Members: 3</a:t>
            </a:r>
            <a:endParaRPr sz="1100">
              <a:latin typeface="Roboto"/>
              <a:ea typeface="Roboto"/>
              <a:cs typeface="Roboto"/>
              <a:sym typeface="Roboto"/>
            </a:endParaRPr>
          </a:p>
          <a:p>
            <a:pPr indent="0" lvl="0" marL="0" rtl="0" algn="l">
              <a:lnSpc>
                <a:spcPct val="115000"/>
              </a:lnSpc>
              <a:spcBef>
                <a:spcPts val="0"/>
              </a:spcBef>
              <a:spcAft>
                <a:spcPts val="0"/>
              </a:spcAft>
              <a:buClr>
                <a:schemeClr val="dk2"/>
              </a:buClr>
              <a:buSzPts val="1100"/>
              <a:buFont typeface="Arial"/>
              <a:buNone/>
            </a:pPr>
            <a:r>
              <a:t/>
            </a:r>
            <a:endParaRPr sz="1100">
              <a:latin typeface="Roboto"/>
              <a:ea typeface="Roboto"/>
              <a:cs typeface="Roboto"/>
              <a:sym typeface="Roboto"/>
            </a:endParaRPr>
          </a:p>
          <a:p>
            <a:pPr indent="0" lvl="0" marL="0" rtl="0" algn="l">
              <a:lnSpc>
                <a:spcPct val="115000"/>
              </a:lnSpc>
              <a:spcBef>
                <a:spcPts val="0"/>
              </a:spcBef>
              <a:spcAft>
                <a:spcPts val="0"/>
              </a:spcAft>
              <a:buClr>
                <a:schemeClr val="dk2"/>
              </a:buClr>
              <a:buSzPts val="1100"/>
              <a:buFont typeface="Arial"/>
              <a:buNone/>
            </a:pPr>
            <a:r>
              <a:t/>
            </a:r>
            <a:endParaRPr sz="1100">
              <a:latin typeface="Roboto"/>
              <a:ea typeface="Roboto"/>
              <a:cs typeface="Roboto"/>
              <a:sym typeface="Roboto"/>
            </a:endParaRPr>
          </a:p>
          <a:p>
            <a:pPr indent="0" lvl="0" marL="0" rtl="0" algn="l">
              <a:lnSpc>
                <a:spcPct val="115000"/>
              </a:lnSpc>
              <a:spcBef>
                <a:spcPts val="0"/>
              </a:spcBef>
              <a:spcAft>
                <a:spcPts val="0"/>
              </a:spcAft>
              <a:buClr>
                <a:schemeClr val="dk2"/>
              </a:buClr>
              <a:buSzPts val="1100"/>
              <a:buFont typeface="Arial"/>
              <a:buNone/>
            </a:pPr>
            <a:r>
              <a:t/>
            </a:r>
            <a:endParaRPr sz="1100">
              <a:latin typeface="Roboto"/>
              <a:ea typeface="Roboto"/>
              <a:cs typeface="Roboto"/>
              <a:sym typeface="Roboto"/>
            </a:endParaRPr>
          </a:p>
          <a:p>
            <a:pPr indent="0" lvl="0" marL="0" rtl="0" algn="l">
              <a:lnSpc>
                <a:spcPct val="115000"/>
              </a:lnSpc>
              <a:spcBef>
                <a:spcPts val="0"/>
              </a:spcBef>
              <a:spcAft>
                <a:spcPts val="0"/>
              </a:spcAft>
              <a:buClr>
                <a:schemeClr val="dk2"/>
              </a:buClr>
              <a:buSzPts val="1100"/>
              <a:buFont typeface="Arial"/>
              <a:buNone/>
            </a:pPr>
            <a:r>
              <a:t/>
            </a:r>
            <a:endParaRPr sz="1100">
              <a:latin typeface="Roboto"/>
              <a:ea typeface="Roboto"/>
              <a:cs typeface="Roboto"/>
              <a:sym typeface="Roboto"/>
            </a:endParaRPr>
          </a:p>
          <a:p>
            <a:pPr indent="0" lvl="0" marL="0" rtl="0" algn="l">
              <a:lnSpc>
                <a:spcPct val="115000"/>
              </a:lnSpc>
              <a:spcBef>
                <a:spcPts val="0"/>
              </a:spcBef>
              <a:spcAft>
                <a:spcPts val="0"/>
              </a:spcAft>
              <a:buClr>
                <a:schemeClr val="dk2"/>
              </a:buClr>
              <a:buSzPts val="1100"/>
              <a:buFont typeface="Arial"/>
              <a:buNone/>
            </a:pPr>
            <a:r>
              <a:t/>
            </a:r>
            <a:endParaRPr sz="1100">
              <a:latin typeface="Roboto"/>
              <a:ea typeface="Roboto"/>
              <a:cs typeface="Roboto"/>
              <a:sym typeface="Roboto"/>
            </a:endParaRPr>
          </a:p>
          <a:p>
            <a:pPr indent="0" lvl="0" marL="0" rtl="0" algn="l">
              <a:lnSpc>
                <a:spcPct val="115000"/>
              </a:lnSpc>
              <a:spcBef>
                <a:spcPts val="0"/>
              </a:spcBef>
              <a:spcAft>
                <a:spcPts val="0"/>
              </a:spcAft>
              <a:buClr>
                <a:schemeClr val="dk2"/>
              </a:buClr>
              <a:buSzPts val="1100"/>
              <a:buFont typeface="Arial"/>
              <a:buNone/>
            </a:pPr>
            <a:r>
              <a:t/>
            </a:r>
            <a:endParaRPr sz="1100">
              <a:latin typeface="Roboto"/>
              <a:ea typeface="Roboto"/>
              <a:cs typeface="Roboto"/>
              <a:sym typeface="Roboto"/>
            </a:endParaRPr>
          </a:p>
          <a:p>
            <a:pPr indent="0" lvl="0" marL="0" rtl="0" algn="l">
              <a:lnSpc>
                <a:spcPct val="115000"/>
              </a:lnSpc>
              <a:spcBef>
                <a:spcPts val="0"/>
              </a:spcBef>
              <a:spcAft>
                <a:spcPts val="0"/>
              </a:spcAft>
              <a:buClr>
                <a:schemeClr val="dk2"/>
              </a:buClr>
              <a:buSzPts val="1100"/>
              <a:buFont typeface="Arial"/>
              <a:buNone/>
            </a:pPr>
            <a:r>
              <a:t/>
            </a:r>
            <a:endParaRPr sz="1100">
              <a:latin typeface="Roboto"/>
              <a:ea typeface="Roboto"/>
              <a:cs typeface="Roboto"/>
              <a:sym typeface="Roboto"/>
            </a:endParaRPr>
          </a:p>
          <a:p>
            <a:pPr indent="0" lvl="0" marL="0" rtl="0" algn="l">
              <a:lnSpc>
                <a:spcPct val="115000"/>
              </a:lnSpc>
              <a:spcBef>
                <a:spcPts val="0"/>
              </a:spcBef>
              <a:spcAft>
                <a:spcPts val="0"/>
              </a:spcAft>
              <a:buClr>
                <a:schemeClr val="dk2"/>
              </a:buClr>
              <a:buSzPts val="1100"/>
              <a:buFont typeface="Arial"/>
              <a:buNone/>
            </a:pPr>
            <a:r>
              <a:t/>
            </a:r>
            <a:endParaRPr sz="1100">
              <a:latin typeface="Roboto"/>
              <a:ea typeface="Roboto"/>
              <a:cs typeface="Roboto"/>
              <a:sym typeface="Roboto"/>
            </a:endParaRPr>
          </a:p>
          <a:p>
            <a:pPr indent="0" lvl="0" marL="0" rtl="0" algn="l">
              <a:lnSpc>
                <a:spcPct val="115000"/>
              </a:lnSpc>
              <a:spcBef>
                <a:spcPts val="0"/>
              </a:spcBef>
              <a:spcAft>
                <a:spcPts val="0"/>
              </a:spcAft>
              <a:buClr>
                <a:schemeClr val="dk2"/>
              </a:buClr>
              <a:buSzPts val="1100"/>
              <a:buFont typeface="Arial"/>
              <a:buNone/>
            </a:pPr>
            <a:r>
              <a:t/>
            </a:r>
            <a:endParaRPr sz="1100">
              <a:latin typeface="Roboto"/>
              <a:ea typeface="Roboto"/>
              <a:cs typeface="Roboto"/>
              <a:sym typeface="Roboto"/>
            </a:endParaRPr>
          </a:p>
          <a:p>
            <a:pPr indent="0" lvl="0" marL="0" rtl="0" algn="l">
              <a:lnSpc>
                <a:spcPct val="115000"/>
              </a:lnSpc>
              <a:spcBef>
                <a:spcPts val="0"/>
              </a:spcBef>
              <a:spcAft>
                <a:spcPts val="0"/>
              </a:spcAft>
              <a:buClr>
                <a:schemeClr val="dk2"/>
              </a:buClr>
              <a:buSzPts val="1100"/>
              <a:buFont typeface="Arial"/>
              <a:buNone/>
            </a:pPr>
            <a:r>
              <a:t/>
            </a:r>
            <a:endParaRPr sz="1100">
              <a:latin typeface="Roboto"/>
              <a:ea typeface="Roboto"/>
              <a:cs typeface="Roboto"/>
              <a:sym typeface="Roboto"/>
            </a:endParaRPr>
          </a:p>
          <a:p>
            <a:pPr indent="0" lvl="0" marL="0" rtl="0" algn="l">
              <a:lnSpc>
                <a:spcPct val="115000"/>
              </a:lnSpc>
              <a:spcBef>
                <a:spcPts val="0"/>
              </a:spcBef>
              <a:spcAft>
                <a:spcPts val="0"/>
              </a:spcAft>
              <a:buClr>
                <a:schemeClr val="dk2"/>
              </a:buClr>
              <a:buSzPts val="1100"/>
              <a:buFont typeface="Arial"/>
              <a:buNone/>
            </a:pPr>
            <a:r>
              <a:t/>
            </a:r>
            <a:endParaRPr sz="1100">
              <a:latin typeface="Roboto"/>
              <a:ea typeface="Roboto"/>
              <a:cs typeface="Roboto"/>
              <a:sym typeface="Roboto"/>
            </a:endParaRPr>
          </a:p>
          <a:p>
            <a:pPr indent="0" lvl="0" marL="0" rtl="0" algn="l">
              <a:lnSpc>
                <a:spcPct val="115000"/>
              </a:lnSpc>
              <a:spcBef>
                <a:spcPts val="0"/>
              </a:spcBef>
              <a:spcAft>
                <a:spcPts val="0"/>
              </a:spcAft>
              <a:buClr>
                <a:schemeClr val="dk2"/>
              </a:buClr>
              <a:buSzPts val="1100"/>
              <a:buFont typeface="Arial"/>
              <a:buNone/>
            </a:pPr>
            <a:r>
              <a:rPr lang="en" sz="1100">
                <a:latin typeface="Roboto"/>
                <a:ea typeface="Roboto"/>
                <a:cs typeface="Roboto"/>
                <a:sym typeface="Roboto"/>
              </a:rPr>
              <a:t>Specialisation: Data Science</a:t>
            </a:r>
            <a:endParaRPr sz="1100">
              <a:latin typeface="Roboto"/>
              <a:ea typeface="Roboto"/>
              <a:cs typeface="Roboto"/>
              <a:sym typeface="Roboto"/>
            </a:endParaRPr>
          </a:p>
          <a:p>
            <a:pPr indent="0" lvl="0" marL="0" rtl="0" algn="l">
              <a:lnSpc>
                <a:spcPct val="115000"/>
              </a:lnSpc>
              <a:spcBef>
                <a:spcPts val="0"/>
              </a:spcBef>
              <a:spcAft>
                <a:spcPts val="0"/>
              </a:spcAft>
              <a:buClr>
                <a:schemeClr val="dk2"/>
              </a:buClr>
              <a:buSzPts val="1100"/>
              <a:buFont typeface="Arial"/>
              <a:buNone/>
            </a:pPr>
            <a:r>
              <a:rPr lang="en" sz="1100">
                <a:latin typeface="Roboto"/>
                <a:ea typeface="Roboto"/>
                <a:cs typeface="Roboto"/>
                <a:sym typeface="Roboto"/>
              </a:rPr>
              <a:t>Submitted to: Data Glacier canvas platform</a:t>
            </a:r>
            <a:endParaRPr sz="1100">
              <a:latin typeface="Roboto"/>
              <a:ea typeface="Roboto"/>
              <a:cs typeface="Roboto"/>
              <a:sym typeface="Roboto"/>
            </a:endParaRPr>
          </a:p>
          <a:p>
            <a:pPr indent="0" lvl="0" marL="0" rtl="0" algn="l">
              <a:lnSpc>
                <a:spcPct val="115000"/>
              </a:lnSpc>
              <a:spcBef>
                <a:spcPts val="0"/>
              </a:spcBef>
              <a:spcAft>
                <a:spcPts val="0"/>
              </a:spcAft>
              <a:buClr>
                <a:schemeClr val="dk2"/>
              </a:buClr>
              <a:buSzPts val="1100"/>
              <a:buFont typeface="Arial"/>
              <a:buNone/>
            </a:pPr>
            <a:r>
              <a:rPr lang="en" sz="1100">
                <a:latin typeface="Roboto"/>
                <a:ea typeface="Roboto"/>
                <a:cs typeface="Roboto"/>
                <a:sym typeface="Roboto"/>
              </a:rPr>
              <a:t>Internship Batch: LISUM09</a:t>
            </a:r>
            <a:endParaRPr sz="1100">
              <a:latin typeface="Roboto"/>
              <a:ea typeface="Roboto"/>
              <a:cs typeface="Roboto"/>
              <a:sym typeface="Roboto"/>
            </a:endParaRPr>
          </a:p>
          <a:p>
            <a:pPr indent="0" lvl="0" marL="0" rtl="0" algn="l">
              <a:lnSpc>
                <a:spcPct val="115000"/>
              </a:lnSpc>
              <a:spcBef>
                <a:spcPts val="0"/>
              </a:spcBef>
              <a:spcAft>
                <a:spcPts val="0"/>
              </a:spcAft>
              <a:buClr>
                <a:schemeClr val="dk2"/>
              </a:buClr>
              <a:buSzPts val="1100"/>
              <a:buFont typeface="Arial"/>
              <a:buNone/>
            </a:pPr>
            <a:r>
              <a:t/>
            </a:r>
            <a:endParaRPr sz="1100">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2"/>
              </a:buClr>
              <a:buSzPts val="1100"/>
              <a:buFont typeface="Arial"/>
              <a:buNone/>
            </a:pPr>
            <a:r>
              <a:t/>
            </a:r>
            <a:endParaRPr sz="1100">
              <a:latin typeface="Times New Roman"/>
              <a:ea typeface="Times New Roman"/>
              <a:cs typeface="Times New Roman"/>
              <a:sym typeface="Times New Roman"/>
            </a:endParaRPr>
          </a:p>
        </p:txBody>
      </p:sp>
      <p:graphicFrame>
        <p:nvGraphicFramePr>
          <p:cNvPr id="89" name="Google Shape;89;p15"/>
          <p:cNvGraphicFramePr/>
          <p:nvPr/>
        </p:nvGraphicFramePr>
        <p:xfrm>
          <a:off x="1523800" y="1559175"/>
          <a:ext cx="3000000" cy="3000000"/>
        </p:xfrm>
        <a:graphic>
          <a:graphicData uri="http://schemas.openxmlformats.org/drawingml/2006/table">
            <a:tbl>
              <a:tblPr>
                <a:noFill/>
                <a:tableStyleId>{B309CFBC-62BD-4DB1-80B0-F8DC64A470EE}</a:tableStyleId>
              </a:tblPr>
              <a:tblGrid>
                <a:gridCol w="1200150"/>
                <a:gridCol w="2038350"/>
                <a:gridCol w="962025"/>
                <a:gridCol w="1724025"/>
              </a:tblGrid>
              <a:tr h="295275">
                <a:tc>
                  <a:txBody>
                    <a:bodyPr/>
                    <a:lstStyle/>
                    <a:p>
                      <a:pPr indent="0" lvl="0" marL="0" rtl="0" algn="l">
                        <a:lnSpc>
                          <a:spcPct val="115000"/>
                        </a:lnSpc>
                        <a:spcBef>
                          <a:spcPts val="0"/>
                        </a:spcBef>
                        <a:spcAft>
                          <a:spcPts val="0"/>
                        </a:spcAft>
                        <a:buNone/>
                      </a:pPr>
                      <a:r>
                        <a:rPr lang="en" sz="1100">
                          <a:latin typeface="Roboto"/>
                          <a:ea typeface="Roboto"/>
                          <a:cs typeface="Roboto"/>
                          <a:sym typeface="Roboto"/>
                        </a:rPr>
                        <a:t>Name</a:t>
                      </a:r>
                      <a:endParaRPr sz="1100">
                        <a:latin typeface="Roboto"/>
                        <a:ea typeface="Roboto"/>
                        <a:cs typeface="Roboto"/>
                        <a:sym typeface="Roboto"/>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100">
                          <a:latin typeface="Roboto"/>
                          <a:ea typeface="Roboto"/>
                          <a:cs typeface="Roboto"/>
                          <a:sym typeface="Roboto"/>
                        </a:rPr>
                        <a:t>Email</a:t>
                      </a:r>
                      <a:endParaRPr sz="1100">
                        <a:latin typeface="Roboto"/>
                        <a:ea typeface="Roboto"/>
                        <a:cs typeface="Roboto"/>
                        <a:sym typeface="Roboto"/>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100">
                          <a:latin typeface="Roboto"/>
                          <a:ea typeface="Roboto"/>
                          <a:cs typeface="Roboto"/>
                          <a:sym typeface="Roboto"/>
                        </a:rPr>
                        <a:t>Country</a:t>
                      </a:r>
                      <a:endParaRPr sz="1100">
                        <a:latin typeface="Roboto"/>
                        <a:ea typeface="Roboto"/>
                        <a:cs typeface="Roboto"/>
                        <a:sym typeface="Roboto"/>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100">
                          <a:latin typeface="Roboto"/>
                          <a:ea typeface="Roboto"/>
                          <a:cs typeface="Roboto"/>
                          <a:sym typeface="Roboto"/>
                        </a:rPr>
                        <a:t>Uni/Company</a:t>
                      </a:r>
                      <a:endParaRPr sz="1100">
                        <a:latin typeface="Roboto"/>
                        <a:ea typeface="Roboto"/>
                        <a:cs typeface="Roboto"/>
                        <a:sym typeface="Roboto"/>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95275">
                <a:tc>
                  <a:txBody>
                    <a:bodyPr/>
                    <a:lstStyle/>
                    <a:p>
                      <a:pPr indent="0" lvl="0" marL="0" rtl="0" algn="l">
                        <a:lnSpc>
                          <a:spcPct val="115000"/>
                        </a:lnSpc>
                        <a:spcBef>
                          <a:spcPts val="0"/>
                        </a:spcBef>
                        <a:spcAft>
                          <a:spcPts val="0"/>
                        </a:spcAft>
                        <a:buNone/>
                      </a:pPr>
                      <a:r>
                        <a:rPr lang="en" sz="1100">
                          <a:latin typeface="Roboto"/>
                          <a:ea typeface="Roboto"/>
                          <a:cs typeface="Roboto"/>
                          <a:sym typeface="Roboto"/>
                        </a:rPr>
                        <a:t>Huu Thien Nguyen</a:t>
                      </a:r>
                      <a:endParaRPr sz="1100">
                        <a:latin typeface="Roboto"/>
                        <a:ea typeface="Roboto"/>
                        <a:cs typeface="Roboto"/>
                        <a:sym typeface="Roboto"/>
                      </a:endParaRPr>
                    </a:p>
                  </a:txBody>
                  <a:tcPr marT="63500" marB="63500" marR="63500" marL="63500">
                    <a:lnL cap="flat" cmpd="sng" w="12700">
                      <a:solidFill>
                        <a:srgbClr val="000000"/>
                      </a:solidFill>
                      <a:prstDash val="solid"/>
                      <a:round/>
                      <a:headEnd len="sm" w="sm" type="none"/>
                      <a:tailEnd len="sm" w="sm" type="none"/>
                    </a:lnL>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100">
                          <a:latin typeface="Roboto"/>
                          <a:ea typeface="Roboto"/>
                          <a:cs typeface="Roboto"/>
                          <a:sym typeface="Roboto"/>
                        </a:rPr>
                        <a:t>nguyenhuuthien27296@gmail.com</a:t>
                      </a:r>
                      <a:endParaRPr sz="1100">
                        <a:latin typeface="Roboto"/>
                        <a:ea typeface="Roboto"/>
                        <a:cs typeface="Roboto"/>
                        <a:sym typeface="Roboto"/>
                      </a:endParaRPr>
                    </a:p>
                  </a:txBody>
                  <a:tcPr marT="63500" marB="63500" marR="63500" marL="63500">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100">
                          <a:latin typeface="Roboto"/>
                          <a:ea typeface="Roboto"/>
                          <a:cs typeface="Roboto"/>
                          <a:sym typeface="Roboto"/>
                        </a:rPr>
                        <a:t>Sweden</a:t>
                      </a:r>
                      <a:endParaRPr sz="1100">
                        <a:latin typeface="Roboto"/>
                        <a:ea typeface="Roboto"/>
                        <a:cs typeface="Roboto"/>
                        <a:sym typeface="Roboto"/>
                      </a:endParaRPr>
                    </a:p>
                  </a:txBody>
                  <a:tcPr marT="63500" marB="63500" marR="63500" marL="63500">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100">
                          <a:latin typeface="Roboto"/>
                          <a:ea typeface="Roboto"/>
                          <a:cs typeface="Roboto"/>
                          <a:sym typeface="Roboto"/>
                        </a:rPr>
                        <a:t>Skövde University</a:t>
                      </a:r>
                      <a:endParaRPr sz="1100">
                        <a:latin typeface="Roboto"/>
                        <a:ea typeface="Roboto"/>
                        <a:cs typeface="Roboto"/>
                        <a:sym typeface="Roboto"/>
                      </a:endParaRPr>
                    </a:p>
                  </a:txBody>
                  <a:tcPr marT="63500" marB="63500" marR="63500" marL="63500">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95275">
                <a:tc>
                  <a:txBody>
                    <a:bodyPr/>
                    <a:lstStyle/>
                    <a:p>
                      <a:pPr indent="0" lvl="0" marL="0" rtl="0" algn="l">
                        <a:lnSpc>
                          <a:spcPct val="115000"/>
                        </a:lnSpc>
                        <a:spcBef>
                          <a:spcPts val="0"/>
                        </a:spcBef>
                        <a:spcAft>
                          <a:spcPts val="0"/>
                        </a:spcAft>
                        <a:buNone/>
                      </a:pPr>
                      <a:r>
                        <a:rPr lang="en" sz="1100">
                          <a:latin typeface="Roboto"/>
                          <a:ea typeface="Roboto"/>
                          <a:cs typeface="Roboto"/>
                          <a:sym typeface="Roboto"/>
                        </a:rPr>
                        <a:t>Asmaa Alqurashi</a:t>
                      </a:r>
                      <a:endParaRPr sz="1100">
                        <a:latin typeface="Roboto"/>
                        <a:ea typeface="Roboto"/>
                        <a:cs typeface="Roboto"/>
                        <a:sym typeface="Roboto"/>
                      </a:endParaRPr>
                    </a:p>
                  </a:txBody>
                  <a:tcPr marT="63500" marB="63500" marR="63500" marL="63500">
                    <a:lnL cap="flat" cmpd="sng" w="12700">
                      <a:solidFill>
                        <a:srgbClr val="000000"/>
                      </a:solidFill>
                      <a:prstDash val="solid"/>
                      <a:round/>
                      <a:headEnd len="sm" w="sm" type="none"/>
                      <a:tailEnd len="sm" w="sm" type="none"/>
                    </a:lnL>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100">
                          <a:latin typeface="Roboto"/>
                          <a:ea typeface="Roboto"/>
                          <a:cs typeface="Roboto"/>
                          <a:sym typeface="Roboto"/>
                        </a:rPr>
                        <a:t>asmaa.idk@gmail.com</a:t>
                      </a:r>
                      <a:endParaRPr sz="1100">
                        <a:latin typeface="Roboto"/>
                        <a:ea typeface="Roboto"/>
                        <a:cs typeface="Roboto"/>
                        <a:sym typeface="Roboto"/>
                      </a:endParaRPr>
                    </a:p>
                  </a:txBody>
                  <a:tcPr marT="63500" marB="63500" marR="63500" marL="63500">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100">
                          <a:latin typeface="Roboto"/>
                          <a:ea typeface="Roboto"/>
                          <a:cs typeface="Roboto"/>
                          <a:sym typeface="Roboto"/>
                        </a:rPr>
                        <a:t>Saudi Arabia</a:t>
                      </a:r>
                      <a:endParaRPr sz="1100">
                        <a:latin typeface="Roboto"/>
                        <a:ea typeface="Roboto"/>
                        <a:cs typeface="Roboto"/>
                        <a:sym typeface="Roboto"/>
                      </a:endParaRPr>
                    </a:p>
                  </a:txBody>
                  <a:tcPr marT="63500" marB="63500" marR="63500" marL="63500">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100">
                          <a:latin typeface="Roboto"/>
                          <a:ea typeface="Roboto"/>
                          <a:cs typeface="Roboto"/>
                          <a:sym typeface="Roboto"/>
                        </a:rPr>
                        <a:t>Taif University</a:t>
                      </a:r>
                      <a:endParaRPr sz="1100">
                        <a:latin typeface="Roboto"/>
                        <a:ea typeface="Roboto"/>
                        <a:cs typeface="Roboto"/>
                        <a:sym typeface="Roboto"/>
                      </a:endParaRPr>
                    </a:p>
                  </a:txBody>
                  <a:tcPr marT="63500" marB="63500" marR="63500" marL="63500">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95275">
                <a:tc>
                  <a:txBody>
                    <a:bodyPr/>
                    <a:lstStyle/>
                    <a:p>
                      <a:pPr indent="0" lvl="0" marL="0" rtl="0" algn="l">
                        <a:lnSpc>
                          <a:spcPct val="115000"/>
                        </a:lnSpc>
                        <a:spcBef>
                          <a:spcPts val="0"/>
                        </a:spcBef>
                        <a:spcAft>
                          <a:spcPts val="0"/>
                        </a:spcAft>
                        <a:buNone/>
                      </a:pPr>
                      <a:r>
                        <a:rPr lang="en" sz="1100">
                          <a:latin typeface="Roboto"/>
                          <a:ea typeface="Roboto"/>
                          <a:cs typeface="Roboto"/>
                          <a:sym typeface="Roboto"/>
                        </a:rPr>
                        <a:t>Deepak Rawat</a:t>
                      </a:r>
                      <a:endParaRPr sz="1100">
                        <a:latin typeface="Roboto"/>
                        <a:ea typeface="Roboto"/>
                        <a:cs typeface="Roboto"/>
                        <a:sym typeface="Roboto"/>
                      </a:endParaRPr>
                    </a:p>
                  </a:txBody>
                  <a:tcPr marT="63500" marB="63500" marR="63500" marL="63500">
                    <a:lnL cap="flat" cmpd="sng" w="12700">
                      <a:solidFill>
                        <a:srgbClr val="000000"/>
                      </a:solidFill>
                      <a:prstDash val="solid"/>
                      <a:round/>
                      <a:headEnd len="sm" w="sm" type="none"/>
                      <a:tailEnd len="sm" w="sm" type="none"/>
                    </a:lnL>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100">
                          <a:latin typeface="Roboto"/>
                          <a:ea typeface="Roboto"/>
                          <a:cs typeface="Roboto"/>
                          <a:sym typeface="Roboto"/>
                        </a:rPr>
                        <a:t>deepakrawat68@gmail.com</a:t>
                      </a:r>
                      <a:endParaRPr sz="1100">
                        <a:latin typeface="Roboto"/>
                        <a:ea typeface="Roboto"/>
                        <a:cs typeface="Roboto"/>
                        <a:sym typeface="Roboto"/>
                      </a:endParaRPr>
                    </a:p>
                  </a:txBody>
                  <a:tcPr marT="63500" marB="63500" marR="63500" marL="63500">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100">
                          <a:latin typeface="Roboto"/>
                          <a:ea typeface="Roboto"/>
                          <a:cs typeface="Roboto"/>
                          <a:sym typeface="Roboto"/>
                        </a:rPr>
                        <a:t>Ireland</a:t>
                      </a:r>
                      <a:endParaRPr sz="1100">
                        <a:latin typeface="Roboto"/>
                        <a:ea typeface="Roboto"/>
                        <a:cs typeface="Roboto"/>
                        <a:sym typeface="Roboto"/>
                      </a:endParaRPr>
                    </a:p>
                  </a:txBody>
                  <a:tcPr marT="63500" marB="63500" marR="63500" marL="63500">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100">
                          <a:latin typeface="Roboto"/>
                          <a:ea typeface="Roboto"/>
                          <a:cs typeface="Roboto"/>
                          <a:sym typeface="Roboto"/>
                        </a:rPr>
                        <a:t>Dublin Business School</a:t>
                      </a:r>
                      <a:endParaRPr sz="1100">
                        <a:latin typeface="Roboto"/>
                        <a:ea typeface="Roboto"/>
                        <a:cs typeface="Roboto"/>
                        <a:sym typeface="Roboto"/>
                      </a:endParaRPr>
                    </a:p>
                  </a:txBody>
                  <a:tcPr marT="63500" marB="63500" marR="63500" marL="63500">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
        <p:nvSpPr>
          <p:cNvPr id="90" name="Google Shape;90;p15"/>
          <p:cNvSpPr txBox="1"/>
          <p:nvPr/>
        </p:nvSpPr>
        <p:spPr>
          <a:xfrm>
            <a:off x="304800" y="304800"/>
            <a:ext cx="3000000" cy="625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100">
                <a:latin typeface="Times New Roman"/>
                <a:ea typeface="Times New Roman"/>
                <a:cs typeface="Times New Roman"/>
                <a:sym typeface="Times New Roman"/>
              </a:rPr>
              <a:t>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6"/>
          <p:cNvSpPr txBox="1"/>
          <p:nvPr>
            <p:ph type="title"/>
          </p:nvPr>
        </p:nvSpPr>
        <p:spPr>
          <a:xfrm>
            <a:off x="240475" y="463800"/>
            <a:ext cx="8491200" cy="4665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chemeClr val="dk2"/>
              </a:buClr>
              <a:buSzPts val="1800"/>
              <a:buFont typeface="Montserrat"/>
              <a:buAutoNum type="arabicPeriod" startAt="2"/>
            </a:pPr>
            <a:r>
              <a:rPr b="0" lang="en" sz="1800">
                <a:latin typeface="Montserrat"/>
                <a:ea typeface="Montserrat"/>
                <a:cs typeface="Montserrat"/>
                <a:sym typeface="Montserrat"/>
              </a:rPr>
              <a:t>Problem Description</a:t>
            </a:r>
            <a:endParaRPr b="0" sz="1800">
              <a:latin typeface="Montserrat"/>
              <a:ea typeface="Montserrat"/>
              <a:cs typeface="Montserrat"/>
              <a:sym typeface="Montserrat"/>
            </a:endParaRPr>
          </a:p>
          <a:p>
            <a:pPr indent="0" lvl="0" marL="457200" rtl="0" algn="l">
              <a:lnSpc>
                <a:spcPct val="115000"/>
              </a:lnSpc>
              <a:spcBef>
                <a:spcPts val="1600"/>
              </a:spcBef>
              <a:spcAft>
                <a:spcPts val="1600"/>
              </a:spcAft>
              <a:buNone/>
            </a:pPr>
            <a:r>
              <a:t/>
            </a:r>
            <a:endParaRPr sz="1800">
              <a:latin typeface="Roboto"/>
              <a:ea typeface="Roboto"/>
              <a:cs typeface="Roboto"/>
              <a:sym typeface="Roboto"/>
            </a:endParaRPr>
          </a:p>
        </p:txBody>
      </p:sp>
      <p:sp>
        <p:nvSpPr>
          <p:cNvPr id="96" name="Google Shape;96;p16"/>
          <p:cNvSpPr txBox="1"/>
          <p:nvPr/>
        </p:nvSpPr>
        <p:spPr>
          <a:xfrm>
            <a:off x="791300" y="1697550"/>
            <a:ext cx="7879800" cy="17484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1200"/>
              </a:spcBef>
              <a:spcAft>
                <a:spcPts val="0"/>
              </a:spcAft>
              <a:buNone/>
            </a:pPr>
            <a:r>
              <a:rPr lang="en" sz="1100">
                <a:solidFill>
                  <a:schemeClr val="dk2"/>
                </a:solidFill>
                <a:latin typeface="Roboto"/>
                <a:ea typeface="Roboto"/>
                <a:cs typeface="Roboto"/>
                <a:sym typeface="Roboto"/>
              </a:rPr>
              <a:t>The ABC Bank wants to market its term deposit product to clients in this project.</a:t>
            </a:r>
            <a:endParaRPr sz="1100">
              <a:solidFill>
                <a:schemeClr val="dk2"/>
              </a:solidFill>
              <a:latin typeface="Roboto"/>
              <a:ea typeface="Roboto"/>
              <a:cs typeface="Roboto"/>
              <a:sym typeface="Roboto"/>
            </a:endParaRPr>
          </a:p>
          <a:p>
            <a:pPr indent="0" lvl="0" marL="0" rtl="0" algn="just">
              <a:lnSpc>
                <a:spcPct val="115000"/>
              </a:lnSpc>
              <a:spcBef>
                <a:spcPts val="1200"/>
              </a:spcBef>
              <a:spcAft>
                <a:spcPts val="0"/>
              </a:spcAft>
              <a:buNone/>
            </a:pPr>
            <a:r>
              <a:t/>
            </a:r>
            <a:endParaRPr sz="1100">
              <a:solidFill>
                <a:schemeClr val="dk2"/>
              </a:solidFill>
              <a:latin typeface="Roboto"/>
              <a:ea typeface="Roboto"/>
              <a:cs typeface="Roboto"/>
              <a:sym typeface="Roboto"/>
            </a:endParaRPr>
          </a:p>
          <a:p>
            <a:pPr indent="0" lvl="0" marL="0" rtl="0" algn="just">
              <a:lnSpc>
                <a:spcPct val="115000"/>
              </a:lnSpc>
              <a:spcBef>
                <a:spcPts val="1200"/>
              </a:spcBef>
              <a:spcAft>
                <a:spcPts val="0"/>
              </a:spcAft>
              <a:buNone/>
            </a:pPr>
            <a:r>
              <a:rPr lang="en" sz="1100">
                <a:solidFill>
                  <a:schemeClr val="dk2"/>
                </a:solidFill>
                <a:latin typeface="Roboto"/>
                <a:ea typeface="Roboto"/>
                <a:cs typeface="Roboto"/>
                <a:sym typeface="Roboto"/>
              </a:rPr>
              <a:t>A</a:t>
            </a:r>
            <a:r>
              <a:rPr lang="en" sz="1100">
                <a:solidFill>
                  <a:schemeClr val="dk2"/>
                </a:solidFill>
                <a:latin typeface="Roboto"/>
                <a:ea typeface="Roboto"/>
                <a:cs typeface="Roboto"/>
                <a:sym typeface="Roboto"/>
              </a:rPr>
              <a:t> machine learning model that will assist them in determining whether a particular consumer would buy their product.</a:t>
            </a:r>
            <a:endParaRPr sz="1100">
              <a:solidFill>
                <a:schemeClr val="dk2"/>
              </a:solidFill>
              <a:latin typeface="Roboto"/>
              <a:ea typeface="Roboto"/>
              <a:cs typeface="Roboto"/>
              <a:sym typeface="Roboto"/>
            </a:endParaRPr>
          </a:p>
          <a:p>
            <a:pPr indent="0" lvl="0" marL="0" rtl="0" algn="just">
              <a:lnSpc>
                <a:spcPct val="115000"/>
              </a:lnSpc>
              <a:spcBef>
                <a:spcPts val="1200"/>
              </a:spcBef>
              <a:spcAft>
                <a:spcPts val="0"/>
              </a:spcAft>
              <a:buNone/>
            </a:pPr>
            <a:r>
              <a:t/>
            </a:r>
            <a:endParaRPr sz="1100">
              <a:solidFill>
                <a:schemeClr val="dk2"/>
              </a:solidFill>
              <a:latin typeface="Roboto"/>
              <a:ea typeface="Roboto"/>
              <a:cs typeface="Roboto"/>
              <a:sym typeface="Roboto"/>
            </a:endParaRPr>
          </a:p>
          <a:p>
            <a:pPr indent="0" lvl="0" marL="0" rtl="0" algn="just">
              <a:lnSpc>
                <a:spcPct val="115000"/>
              </a:lnSpc>
              <a:spcBef>
                <a:spcPts val="1200"/>
              </a:spcBef>
              <a:spcAft>
                <a:spcPts val="1200"/>
              </a:spcAft>
              <a:buNone/>
            </a:pPr>
            <a:r>
              <a:rPr lang="en" sz="1100">
                <a:solidFill>
                  <a:schemeClr val="dk2"/>
                </a:solidFill>
                <a:latin typeface="Roboto"/>
                <a:ea typeface="Roboto"/>
                <a:cs typeface="Roboto"/>
                <a:sym typeface="Roboto"/>
              </a:rPr>
              <a:t>Goal:  Save the time and resources and finally leads to optimised cost for this campaign.</a:t>
            </a:r>
            <a:endParaRPr sz="1100">
              <a:solidFill>
                <a:schemeClr val="dk2"/>
              </a:solidFill>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7"/>
          <p:cNvSpPr txBox="1"/>
          <p:nvPr>
            <p:ph type="title"/>
          </p:nvPr>
        </p:nvSpPr>
        <p:spPr>
          <a:xfrm>
            <a:off x="240475" y="463800"/>
            <a:ext cx="8491200" cy="4665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chemeClr val="dk2"/>
              </a:buClr>
              <a:buSzPts val="1800"/>
              <a:buFont typeface="Montserrat"/>
              <a:buAutoNum type="arabicPeriod" startAt="3"/>
            </a:pPr>
            <a:r>
              <a:rPr b="0" lang="en" sz="1800">
                <a:latin typeface="Montserrat"/>
                <a:ea typeface="Montserrat"/>
                <a:cs typeface="Montserrat"/>
                <a:sym typeface="Montserrat"/>
              </a:rPr>
              <a:t>GitHub repository</a:t>
            </a:r>
            <a:endParaRPr b="0" sz="1800">
              <a:latin typeface="Montserrat"/>
              <a:ea typeface="Montserrat"/>
              <a:cs typeface="Montserrat"/>
              <a:sym typeface="Montserrat"/>
            </a:endParaRPr>
          </a:p>
          <a:p>
            <a:pPr indent="0" lvl="0" marL="457200" rtl="0" algn="l">
              <a:lnSpc>
                <a:spcPct val="115000"/>
              </a:lnSpc>
              <a:spcBef>
                <a:spcPts val="1600"/>
              </a:spcBef>
              <a:spcAft>
                <a:spcPts val="1600"/>
              </a:spcAft>
              <a:buNone/>
            </a:pPr>
            <a:r>
              <a:t/>
            </a:r>
            <a:endParaRPr sz="1800">
              <a:latin typeface="Roboto"/>
              <a:ea typeface="Roboto"/>
              <a:cs typeface="Roboto"/>
              <a:sym typeface="Roboto"/>
            </a:endParaRPr>
          </a:p>
        </p:txBody>
      </p:sp>
      <p:sp>
        <p:nvSpPr>
          <p:cNvPr id="102" name="Google Shape;102;p17"/>
          <p:cNvSpPr txBox="1"/>
          <p:nvPr/>
        </p:nvSpPr>
        <p:spPr>
          <a:xfrm>
            <a:off x="2508550" y="1697550"/>
            <a:ext cx="6162300" cy="354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rPr lang="en" sz="1100">
                <a:solidFill>
                  <a:schemeClr val="dk2"/>
                </a:solidFill>
                <a:latin typeface="Roboto"/>
                <a:ea typeface="Roboto"/>
                <a:cs typeface="Roboto"/>
                <a:sym typeface="Roboto"/>
              </a:rPr>
              <a:t>The link for GitHub: </a:t>
            </a:r>
            <a:r>
              <a:rPr lang="en" sz="1100" u="sng">
                <a:solidFill>
                  <a:srgbClr val="1155CC"/>
                </a:solidFill>
                <a:latin typeface="Roboto"/>
                <a:ea typeface="Roboto"/>
                <a:cs typeface="Roboto"/>
                <a:sym typeface="Roboto"/>
                <a:hlinkClick r:id="rId3">
                  <a:extLst>
                    <a:ext uri="{A12FA001-AC4F-418D-AE19-62706E023703}">
                      <ahyp:hlinkClr val="tx"/>
                    </a:ext>
                  </a:extLst>
                </a:hlinkClick>
              </a:rPr>
              <a:t>https://github.com/AndrewNguyen27296/DataGlacier</a:t>
            </a:r>
            <a:endParaRPr sz="1100">
              <a:solidFill>
                <a:schemeClr val="dk2"/>
              </a:solidFill>
              <a:latin typeface="Roboto"/>
              <a:ea typeface="Roboto"/>
              <a:cs typeface="Roboto"/>
              <a:sym typeface="Roboto"/>
            </a:endParaRPr>
          </a:p>
        </p:txBody>
      </p:sp>
      <p:pic>
        <p:nvPicPr>
          <p:cNvPr id="103" name="Google Shape;103;p17"/>
          <p:cNvPicPr preferRelativeResize="0"/>
          <p:nvPr/>
        </p:nvPicPr>
        <p:blipFill>
          <a:blip r:embed="rId4">
            <a:alphaModFix/>
          </a:blip>
          <a:stretch>
            <a:fillRect/>
          </a:stretch>
        </p:blipFill>
        <p:spPr>
          <a:xfrm>
            <a:off x="1573475" y="1429700"/>
            <a:ext cx="889702" cy="889702"/>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8"/>
          <p:cNvSpPr txBox="1"/>
          <p:nvPr>
            <p:ph type="title"/>
          </p:nvPr>
        </p:nvSpPr>
        <p:spPr>
          <a:xfrm>
            <a:off x="240475" y="463800"/>
            <a:ext cx="8491200" cy="4665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chemeClr val="dk2"/>
              </a:buClr>
              <a:buSzPts val="1800"/>
              <a:buFont typeface="Montserrat"/>
              <a:buAutoNum type="arabicPeriod" startAt="4"/>
            </a:pPr>
            <a:r>
              <a:rPr b="0" lang="en" sz="1800">
                <a:latin typeface="Montserrat"/>
                <a:ea typeface="Montserrat"/>
                <a:cs typeface="Montserrat"/>
                <a:sym typeface="Montserrat"/>
              </a:rPr>
              <a:t>Methods</a:t>
            </a:r>
            <a:endParaRPr b="0" sz="1800">
              <a:latin typeface="Montserrat"/>
              <a:ea typeface="Montserrat"/>
              <a:cs typeface="Montserrat"/>
              <a:sym typeface="Montserrat"/>
            </a:endParaRPr>
          </a:p>
          <a:p>
            <a:pPr indent="0" lvl="0" marL="457200" rtl="0" algn="l">
              <a:lnSpc>
                <a:spcPct val="115000"/>
              </a:lnSpc>
              <a:spcBef>
                <a:spcPts val="1600"/>
              </a:spcBef>
              <a:spcAft>
                <a:spcPts val="1600"/>
              </a:spcAft>
              <a:buNone/>
            </a:pPr>
            <a:r>
              <a:t/>
            </a:r>
            <a:endParaRPr sz="1800">
              <a:latin typeface="Roboto"/>
              <a:ea typeface="Roboto"/>
              <a:cs typeface="Roboto"/>
              <a:sym typeface="Roboto"/>
            </a:endParaRPr>
          </a:p>
        </p:txBody>
      </p:sp>
      <p:sp>
        <p:nvSpPr>
          <p:cNvPr id="109" name="Google Shape;109;p18"/>
          <p:cNvSpPr txBox="1"/>
          <p:nvPr/>
        </p:nvSpPr>
        <p:spPr>
          <a:xfrm>
            <a:off x="704875" y="930300"/>
            <a:ext cx="8026800" cy="25275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1200"/>
              </a:spcBef>
              <a:spcAft>
                <a:spcPts val="0"/>
              </a:spcAft>
              <a:buNone/>
            </a:pPr>
            <a:r>
              <a:rPr lang="en" sz="1100">
                <a:solidFill>
                  <a:schemeClr val="dk2"/>
                </a:solidFill>
                <a:latin typeface="Roboto"/>
                <a:ea typeface="Roboto"/>
                <a:cs typeface="Roboto"/>
                <a:sym typeface="Roboto"/>
              </a:rPr>
              <a:t>A list of white-box ML models (logistic regression, a simple decision tree, and a Naive Bayes algorithm) and black-box ML models (ridge classifier, SVC, k neighbours classifier, gradient boosting, random forest, and neural network) was implemented to compare which model performs the best on this particular dataset.</a:t>
            </a:r>
            <a:endParaRPr sz="1100">
              <a:solidFill>
                <a:schemeClr val="dk2"/>
              </a:solidFill>
              <a:latin typeface="Roboto"/>
              <a:ea typeface="Roboto"/>
              <a:cs typeface="Roboto"/>
              <a:sym typeface="Roboto"/>
            </a:endParaRPr>
          </a:p>
          <a:p>
            <a:pPr indent="0" lvl="0" marL="0" rtl="0" algn="just">
              <a:lnSpc>
                <a:spcPct val="115000"/>
              </a:lnSpc>
              <a:spcBef>
                <a:spcPts val="1200"/>
              </a:spcBef>
              <a:spcAft>
                <a:spcPts val="0"/>
              </a:spcAft>
              <a:buNone/>
            </a:pPr>
            <a:r>
              <a:t/>
            </a:r>
            <a:endParaRPr sz="1100">
              <a:solidFill>
                <a:schemeClr val="dk2"/>
              </a:solidFill>
              <a:latin typeface="Roboto"/>
              <a:ea typeface="Roboto"/>
              <a:cs typeface="Roboto"/>
              <a:sym typeface="Roboto"/>
            </a:endParaRPr>
          </a:p>
          <a:p>
            <a:pPr indent="0" lvl="0" marL="0" rtl="0" algn="just">
              <a:lnSpc>
                <a:spcPct val="115000"/>
              </a:lnSpc>
              <a:spcBef>
                <a:spcPts val="1200"/>
              </a:spcBef>
              <a:spcAft>
                <a:spcPts val="0"/>
              </a:spcAft>
              <a:buNone/>
            </a:pPr>
            <a:r>
              <a:rPr lang="en" sz="1100">
                <a:solidFill>
                  <a:schemeClr val="dk2"/>
                </a:solidFill>
                <a:latin typeface="Roboto"/>
                <a:ea typeface="Roboto"/>
                <a:cs typeface="Roboto"/>
                <a:sym typeface="Roboto"/>
              </a:rPr>
              <a:t>Multiple classification metrics were utilised to examine the model. It included accuracy, recall, and ROC-AUC. F1 scores were also included.</a:t>
            </a:r>
            <a:endParaRPr sz="1100">
              <a:solidFill>
                <a:schemeClr val="dk2"/>
              </a:solidFill>
              <a:latin typeface="Roboto"/>
              <a:ea typeface="Roboto"/>
              <a:cs typeface="Roboto"/>
              <a:sym typeface="Roboto"/>
            </a:endParaRPr>
          </a:p>
          <a:p>
            <a:pPr indent="0" lvl="0" marL="0" rtl="0" algn="just">
              <a:lnSpc>
                <a:spcPct val="115000"/>
              </a:lnSpc>
              <a:spcBef>
                <a:spcPts val="1200"/>
              </a:spcBef>
              <a:spcAft>
                <a:spcPts val="0"/>
              </a:spcAft>
              <a:buNone/>
            </a:pPr>
            <a:r>
              <a:t/>
            </a:r>
            <a:endParaRPr sz="1100">
              <a:solidFill>
                <a:schemeClr val="dk2"/>
              </a:solidFill>
              <a:latin typeface="Roboto"/>
              <a:ea typeface="Roboto"/>
              <a:cs typeface="Roboto"/>
              <a:sym typeface="Roboto"/>
            </a:endParaRPr>
          </a:p>
          <a:p>
            <a:pPr indent="0" lvl="0" marL="0" rtl="0" algn="just">
              <a:lnSpc>
                <a:spcPct val="115000"/>
              </a:lnSpc>
              <a:spcBef>
                <a:spcPts val="1200"/>
              </a:spcBef>
              <a:spcAft>
                <a:spcPts val="1200"/>
              </a:spcAft>
              <a:buClr>
                <a:schemeClr val="dk2"/>
              </a:buClr>
              <a:buSzPts val="1100"/>
              <a:buFont typeface="Arial"/>
              <a:buNone/>
            </a:pPr>
            <a:r>
              <a:rPr lang="en" sz="1100">
                <a:solidFill>
                  <a:schemeClr val="dk2"/>
                </a:solidFill>
                <a:latin typeface="Roboto"/>
                <a:ea typeface="Roboto"/>
                <a:cs typeface="Roboto"/>
                <a:sym typeface="Roboto"/>
              </a:rPr>
              <a:t>Since the data has an imbalance output, the technique of under-sampling</a:t>
            </a:r>
            <a:r>
              <a:rPr lang="en" sz="1100">
                <a:solidFill>
                  <a:srgbClr val="FF0000"/>
                </a:solidFill>
                <a:latin typeface="Roboto"/>
                <a:ea typeface="Roboto"/>
                <a:cs typeface="Roboto"/>
                <a:sym typeface="Roboto"/>
              </a:rPr>
              <a:t> </a:t>
            </a:r>
            <a:r>
              <a:rPr lang="en" sz="1100">
                <a:solidFill>
                  <a:schemeClr val="dk2"/>
                </a:solidFill>
                <a:latin typeface="Roboto"/>
                <a:ea typeface="Roboto"/>
                <a:cs typeface="Roboto"/>
                <a:sym typeface="Roboto"/>
              </a:rPr>
              <a:t>was implemented to provide a robust classification model.</a:t>
            </a:r>
            <a:endParaRPr sz="1100">
              <a:solidFill>
                <a:schemeClr val="dk2"/>
              </a:solidFill>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9"/>
          <p:cNvSpPr txBox="1"/>
          <p:nvPr>
            <p:ph type="title"/>
          </p:nvPr>
        </p:nvSpPr>
        <p:spPr>
          <a:xfrm>
            <a:off x="240475" y="463800"/>
            <a:ext cx="8491200" cy="4665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chemeClr val="dk2"/>
              </a:buClr>
              <a:buSzPts val="1800"/>
              <a:buFont typeface="Montserrat"/>
              <a:buAutoNum type="arabicPeriod" startAt="4"/>
            </a:pPr>
            <a:r>
              <a:rPr b="0" lang="en" sz="1800">
                <a:latin typeface="Montserrat"/>
                <a:ea typeface="Montserrat"/>
                <a:cs typeface="Montserrat"/>
                <a:sym typeface="Montserrat"/>
              </a:rPr>
              <a:t>Methods</a:t>
            </a:r>
            <a:endParaRPr b="0" sz="1800">
              <a:latin typeface="Montserrat"/>
              <a:ea typeface="Montserrat"/>
              <a:cs typeface="Montserrat"/>
              <a:sym typeface="Montserrat"/>
            </a:endParaRPr>
          </a:p>
          <a:p>
            <a:pPr indent="0" lvl="0" marL="457200" rtl="0" algn="l">
              <a:lnSpc>
                <a:spcPct val="115000"/>
              </a:lnSpc>
              <a:spcBef>
                <a:spcPts val="1600"/>
              </a:spcBef>
              <a:spcAft>
                <a:spcPts val="1600"/>
              </a:spcAft>
              <a:buNone/>
            </a:pPr>
            <a:r>
              <a:t/>
            </a:r>
            <a:endParaRPr sz="1800">
              <a:latin typeface="Roboto"/>
              <a:ea typeface="Roboto"/>
              <a:cs typeface="Roboto"/>
              <a:sym typeface="Roboto"/>
            </a:endParaRPr>
          </a:p>
        </p:txBody>
      </p:sp>
      <p:sp>
        <p:nvSpPr>
          <p:cNvPr id="115" name="Google Shape;115;p19"/>
          <p:cNvSpPr txBox="1"/>
          <p:nvPr/>
        </p:nvSpPr>
        <p:spPr>
          <a:xfrm>
            <a:off x="704875" y="930300"/>
            <a:ext cx="8026800" cy="17892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1200"/>
              </a:spcBef>
              <a:spcAft>
                <a:spcPts val="0"/>
              </a:spcAft>
              <a:buNone/>
            </a:pPr>
            <a:r>
              <a:rPr lang="en" sz="1100">
                <a:solidFill>
                  <a:schemeClr val="dk2"/>
                </a:solidFill>
                <a:latin typeface="Roboto"/>
                <a:ea typeface="Roboto"/>
                <a:cs typeface="Roboto"/>
                <a:sym typeface="Roboto"/>
              </a:rPr>
              <a:t>One of the methods was splitting the data to train-valid-test to evaluate the chosen models and prevent data lake by training the model and evaluate it using the training and validating sets.</a:t>
            </a:r>
            <a:endParaRPr sz="1100">
              <a:solidFill>
                <a:schemeClr val="dk2"/>
              </a:solidFill>
              <a:latin typeface="Roboto"/>
              <a:ea typeface="Roboto"/>
              <a:cs typeface="Roboto"/>
              <a:sym typeface="Roboto"/>
            </a:endParaRPr>
          </a:p>
          <a:p>
            <a:pPr indent="0" lvl="0" marL="0" rtl="0" algn="just">
              <a:lnSpc>
                <a:spcPct val="115000"/>
              </a:lnSpc>
              <a:spcBef>
                <a:spcPts val="1200"/>
              </a:spcBef>
              <a:spcAft>
                <a:spcPts val="0"/>
              </a:spcAft>
              <a:buNone/>
            </a:pPr>
            <a:r>
              <a:t/>
            </a:r>
            <a:endParaRPr sz="1100">
              <a:solidFill>
                <a:schemeClr val="dk2"/>
              </a:solidFill>
              <a:latin typeface="Roboto"/>
              <a:ea typeface="Roboto"/>
              <a:cs typeface="Roboto"/>
              <a:sym typeface="Roboto"/>
            </a:endParaRPr>
          </a:p>
          <a:p>
            <a:pPr indent="0" lvl="0" marL="0" rtl="0" algn="just">
              <a:lnSpc>
                <a:spcPct val="115000"/>
              </a:lnSpc>
              <a:spcBef>
                <a:spcPts val="1200"/>
              </a:spcBef>
              <a:spcAft>
                <a:spcPts val="0"/>
              </a:spcAft>
              <a:buNone/>
            </a:pPr>
            <a:r>
              <a:rPr lang="en" sz="1100">
                <a:solidFill>
                  <a:schemeClr val="dk2"/>
                </a:solidFill>
                <a:latin typeface="Roboto"/>
                <a:ea typeface="Roboto"/>
                <a:cs typeface="Roboto"/>
                <a:sym typeface="Roboto"/>
              </a:rPr>
              <a:t>Cross validation was used to evaluating the model, or hyperparameter, the model has to be trained from scratch, each time, without reusing the training result from previous attempts. The result of the cross validation give us the optimized model.</a:t>
            </a:r>
            <a:endParaRPr sz="1100">
              <a:solidFill>
                <a:schemeClr val="dk2"/>
              </a:solidFill>
              <a:latin typeface="Roboto"/>
              <a:ea typeface="Roboto"/>
              <a:cs typeface="Roboto"/>
              <a:sym typeface="Roboto"/>
            </a:endParaRPr>
          </a:p>
          <a:p>
            <a:pPr indent="0" lvl="0" marL="0" rtl="0" algn="just">
              <a:lnSpc>
                <a:spcPct val="115000"/>
              </a:lnSpc>
              <a:spcBef>
                <a:spcPts val="1200"/>
              </a:spcBef>
              <a:spcAft>
                <a:spcPts val="1200"/>
              </a:spcAft>
              <a:buClr>
                <a:schemeClr val="dk2"/>
              </a:buClr>
              <a:buSzPts val="1100"/>
              <a:buFont typeface="Arial"/>
              <a:buNone/>
            </a:pPr>
            <a:r>
              <a:t/>
            </a:r>
            <a:endParaRPr sz="1100">
              <a:solidFill>
                <a:schemeClr val="dk2"/>
              </a:solidFill>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0"/>
          <p:cNvSpPr txBox="1"/>
          <p:nvPr>
            <p:ph type="title"/>
          </p:nvPr>
        </p:nvSpPr>
        <p:spPr>
          <a:xfrm>
            <a:off x="240475" y="463800"/>
            <a:ext cx="8491200" cy="4665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chemeClr val="dk2"/>
              </a:buClr>
              <a:buSzPts val="1800"/>
              <a:buFont typeface="Montserrat"/>
              <a:buAutoNum type="arabicPeriod" startAt="5"/>
            </a:pPr>
            <a:r>
              <a:rPr b="0" lang="en" sz="1800">
                <a:latin typeface="Montserrat"/>
                <a:ea typeface="Montserrat"/>
                <a:cs typeface="Montserrat"/>
                <a:sym typeface="Montserrat"/>
              </a:rPr>
              <a:t>Results</a:t>
            </a:r>
            <a:endParaRPr b="0" sz="1800">
              <a:latin typeface="Montserrat"/>
              <a:ea typeface="Montserrat"/>
              <a:cs typeface="Montserrat"/>
              <a:sym typeface="Montserrat"/>
            </a:endParaRPr>
          </a:p>
          <a:p>
            <a:pPr indent="0" lvl="0" marL="457200" rtl="0" algn="l">
              <a:lnSpc>
                <a:spcPct val="115000"/>
              </a:lnSpc>
              <a:spcBef>
                <a:spcPts val="1600"/>
              </a:spcBef>
              <a:spcAft>
                <a:spcPts val="1600"/>
              </a:spcAft>
              <a:buNone/>
            </a:pPr>
            <a:r>
              <a:t/>
            </a:r>
            <a:endParaRPr sz="1800">
              <a:latin typeface="Roboto"/>
              <a:ea typeface="Roboto"/>
              <a:cs typeface="Roboto"/>
              <a:sym typeface="Roboto"/>
            </a:endParaRPr>
          </a:p>
        </p:txBody>
      </p:sp>
      <p:sp>
        <p:nvSpPr>
          <p:cNvPr id="121" name="Google Shape;121;p20"/>
          <p:cNvSpPr txBox="1"/>
          <p:nvPr/>
        </p:nvSpPr>
        <p:spPr>
          <a:xfrm>
            <a:off x="427975" y="964775"/>
            <a:ext cx="8116200" cy="7434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600"/>
              </a:spcBef>
              <a:spcAft>
                <a:spcPts val="1200"/>
              </a:spcAft>
              <a:buClr>
                <a:schemeClr val="dk2"/>
              </a:buClr>
              <a:buSzPts val="1100"/>
              <a:buFont typeface="Arial"/>
              <a:buNone/>
            </a:pPr>
            <a:r>
              <a:rPr lang="en" sz="1100">
                <a:solidFill>
                  <a:schemeClr val="dk2"/>
                </a:solidFill>
                <a:latin typeface="Roboto"/>
                <a:ea typeface="Roboto"/>
                <a:cs typeface="Roboto"/>
                <a:sym typeface="Roboto"/>
              </a:rPr>
              <a:t>The detailed metrics of white-box and black-box models are shown in the table below, in which the AUC_test is sorted in decreasing order. The black box functioned similarly to the white box in this case. However, it has a critical flaw: the core algorithm is incomprehensible. The inputs were undersampled to balance out the dependent variable.</a:t>
            </a:r>
            <a:endParaRPr sz="1200">
              <a:solidFill>
                <a:schemeClr val="dk2"/>
              </a:solidFill>
              <a:latin typeface="Roboto"/>
              <a:ea typeface="Roboto"/>
              <a:cs typeface="Roboto"/>
              <a:sym typeface="Roboto"/>
            </a:endParaRPr>
          </a:p>
        </p:txBody>
      </p:sp>
      <p:pic>
        <p:nvPicPr>
          <p:cNvPr id="122" name="Google Shape;122;p20"/>
          <p:cNvPicPr preferRelativeResize="0"/>
          <p:nvPr/>
        </p:nvPicPr>
        <p:blipFill>
          <a:blip r:embed="rId3">
            <a:alphaModFix/>
          </a:blip>
          <a:stretch>
            <a:fillRect/>
          </a:stretch>
        </p:blipFill>
        <p:spPr>
          <a:xfrm>
            <a:off x="2631275" y="1848900"/>
            <a:ext cx="5943600" cy="21717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1"/>
          <p:cNvSpPr txBox="1"/>
          <p:nvPr>
            <p:ph type="title"/>
          </p:nvPr>
        </p:nvSpPr>
        <p:spPr>
          <a:xfrm>
            <a:off x="240475" y="463800"/>
            <a:ext cx="8491200" cy="4665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chemeClr val="dk2"/>
              </a:buClr>
              <a:buSzPts val="1800"/>
              <a:buFont typeface="Montserrat"/>
              <a:buAutoNum type="arabicPeriod" startAt="5"/>
            </a:pPr>
            <a:r>
              <a:rPr b="0" lang="en" sz="1800">
                <a:latin typeface="Montserrat"/>
                <a:ea typeface="Montserrat"/>
                <a:cs typeface="Montserrat"/>
                <a:sym typeface="Montserrat"/>
              </a:rPr>
              <a:t>Results</a:t>
            </a:r>
            <a:endParaRPr b="0" sz="1800">
              <a:latin typeface="Montserrat"/>
              <a:ea typeface="Montserrat"/>
              <a:cs typeface="Montserrat"/>
              <a:sym typeface="Montserrat"/>
            </a:endParaRPr>
          </a:p>
          <a:p>
            <a:pPr indent="0" lvl="0" marL="457200" rtl="0" algn="l">
              <a:lnSpc>
                <a:spcPct val="115000"/>
              </a:lnSpc>
              <a:spcBef>
                <a:spcPts val="1600"/>
              </a:spcBef>
              <a:spcAft>
                <a:spcPts val="1600"/>
              </a:spcAft>
              <a:buNone/>
            </a:pPr>
            <a:r>
              <a:t/>
            </a:r>
            <a:endParaRPr sz="1800">
              <a:latin typeface="Roboto"/>
              <a:ea typeface="Roboto"/>
              <a:cs typeface="Roboto"/>
              <a:sym typeface="Roboto"/>
            </a:endParaRPr>
          </a:p>
        </p:txBody>
      </p:sp>
      <p:sp>
        <p:nvSpPr>
          <p:cNvPr id="128" name="Google Shape;128;p21"/>
          <p:cNvSpPr txBox="1"/>
          <p:nvPr/>
        </p:nvSpPr>
        <p:spPr>
          <a:xfrm>
            <a:off x="427975" y="964775"/>
            <a:ext cx="8116200" cy="9381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1200"/>
              </a:spcBef>
              <a:spcAft>
                <a:spcPts val="1200"/>
              </a:spcAft>
              <a:buNone/>
            </a:pPr>
            <a:r>
              <a:rPr lang="en" sz="1100">
                <a:solidFill>
                  <a:schemeClr val="dk2"/>
                </a:solidFill>
                <a:latin typeface="Roboto"/>
                <a:ea typeface="Roboto"/>
                <a:cs typeface="Roboto"/>
                <a:sym typeface="Roboto"/>
              </a:rPr>
              <a:t>In order to evaluate the influence of each feature on the classification model. The bar chart below was created to depict the feature important. The euribor3m, poutcome, and marital showed a highly effective score. The model was evaluated with all independent features without pre-processing. Therefore, with the appropriate feature engineering by using domain knowledge, a more powerful classification can be made for this project.</a:t>
            </a:r>
            <a:endParaRPr sz="1200">
              <a:solidFill>
                <a:schemeClr val="dk2"/>
              </a:solidFill>
              <a:latin typeface="Roboto"/>
              <a:ea typeface="Roboto"/>
              <a:cs typeface="Roboto"/>
              <a:sym typeface="Roboto"/>
            </a:endParaRPr>
          </a:p>
        </p:txBody>
      </p:sp>
      <p:pic>
        <p:nvPicPr>
          <p:cNvPr id="129" name="Google Shape;129;p21"/>
          <p:cNvPicPr preferRelativeResize="0"/>
          <p:nvPr/>
        </p:nvPicPr>
        <p:blipFill>
          <a:blip r:embed="rId3">
            <a:alphaModFix/>
          </a:blip>
          <a:stretch>
            <a:fillRect/>
          </a:stretch>
        </p:blipFill>
        <p:spPr>
          <a:xfrm>
            <a:off x="4096500" y="2090025"/>
            <a:ext cx="4566501" cy="25759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