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3" r:id="rId18"/>
    <p:sldId id="275" r:id="rId19"/>
    <p:sldId id="274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 autoAdjust="0"/>
    <p:restoredTop sz="94662" autoAdjust="0"/>
  </p:normalViewPr>
  <p:slideViewPr>
    <p:cSldViewPr>
      <p:cViewPr varScale="1">
        <p:scale>
          <a:sx n="153" d="100"/>
          <a:sy n="153" d="100"/>
        </p:scale>
        <p:origin x="22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DC3CDDF-FB01-C245-92DD-D93C7F769D3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430626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04A43-372E-A14C-89F5-F263D97E65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281116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FF45-00F2-0048-A6A3-CA815BD1D4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5649624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663F7-3902-F549-984B-CC98143030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08971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EB95256A-F511-9B49-BD78-F41A7AB6A55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196954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5D1C0-47C2-244F-A0B9-C18A970D55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00614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2C38-6972-004D-81CF-1ABE1457974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27851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B146-45E4-FB40-8362-C8F8732CA64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265438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6AC5-55CD-E14E-ABF7-7B0D8C5AE1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3203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4B5AA-FD70-D941-A677-F7E9981C360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793266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3397-4040-3945-B30E-580799C30B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0739337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F51EC10-88D2-374F-B7F1-89FC20AB765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51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6013B33-BB46-6547-BA46-9483662DC4B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Appendix A:</a:t>
            </a:r>
            <a:br>
              <a:rPr lang="en-US" altLang="en-US" sz="4800"/>
            </a:br>
            <a:r>
              <a:rPr lang="en-US" altLang="en-US" sz="4800"/>
              <a:t>Regular Expressions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B430B72-4560-804B-A642-19A08E4D6A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It’s All Greek to Me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896A01C-CB5F-E342-B1BE-971B2DA79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Plus Signs and Question Marks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A9A1EC0-D938-4848-A59E-2CED4C1A3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Very similar to asterisks, depend on previous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+</a:t>
            </a:r>
            <a:r>
              <a:rPr lang="en-US" altLang="en-US"/>
              <a:t> matches one or more occurrences (not 0)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?</a:t>
            </a:r>
            <a:r>
              <a:rPr lang="en-US" altLang="en-US"/>
              <a:t> Matches zero or one occurrence (no more)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/2+4?/</a:t>
            </a:r>
            <a:r>
              <a:rPr lang="en-US" altLang="en-US"/>
              <a:t> matches one or more 2’s followed by either zero or one 4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22224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2</a:t>
            </a:r>
            <a:r>
              <a:rPr lang="en-US" altLang="en-US"/>
              <a:t> match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4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244</a:t>
            </a:r>
            <a:r>
              <a:rPr lang="en-US" altLang="en-US"/>
              <a:t> do not</a:t>
            </a:r>
          </a:p>
          <a:p>
            <a:pPr eaLnBrk="1" hangingPunct="1"/>
            <a:r>
              <a:rPr lang="en-US" altLang="en-US"/>
              <a:t>Part of the class of </a:t>
            </a:r>
            <a:r>
              <a:rPr lang="en-US" altLang="en-US" i="1"/>
              <a:t>extended</a:t>
            </a:r>
            <a:r>
              <a:rPr lang="en-US" altLang="en-US"/>
              <a:t> R.E.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0314A28-F7F0-F64E-870D-578D70155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Carets &amp; Dollar Signs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3B116AC-38E7-114A-BF0C-66D7F7CE6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 regular expression starts with a </a:t>
            </a:r>
            <a:r>
              <a:rPr lang="en-US" altLang="en-US">
                <a:latin typeface="Courier New" panose="02070309020205020404" pitchFamily="49" charset="0"/>
              </a:rPr>
              <a:t>^</a:t>
            </a:r>
            <a:r>
              <a:rPr lang="en-US" altLang="en-US"/>
              <a:t>, the string must be at the beginning of a line</a:t>
            </a:r>
          </a:p>
          <a:p>
            <a:pPr eaLnBrk="1" hangingPunct="1"/>
            <a:r>
              <a:rPr lang="en-US" altLang="en-US"/>
              <a:t>If a regular expression ends with a </a:t>
            </a:r>
            <a:r>
              <a:rPr lang="en-US" altLang="en-US">
                <a:latin typeface="Courier New" panose="02070309020205020404" pitchFamily="49" charset="0"/>
              </a:rPr>
              <a:t>$</a:t>
            </a:r>
            <a:r>
              <a:rPr lang="en-US" altLang="en-US"/>
              <a:t>, the string must be at the end of a line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/>
              <a:t> are referred to as anchors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/^T.*T$/</a:t>
            </a:r>
            <a:r>
              <a:rPr lang="en-US" altLang="en-US"/>
              <a:t> matches any line that starts and ends with T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3FF1A7-6900-DD4E-AC06-F62A81413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Quoting Special Characters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914E3B9-8137-D04A-BA4A-4D5730288B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you want to use a special character literally, put a backslash in front of it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/and\/or/</a:t>
            </a:r>
            <a:r>
              <a:rPr lang="en-US" altLang="en-US"/>
              <a:t> matches </a:t>
            </a:r>
            <a:r>
              <a:rPr lang="en-US" altLang="en-US">
                <a:latin typeface="Courier New" panose="02070309020205020404" pitchFamily="49" charset="0"/>
              </a:rPr>
              <a:t>and/or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/\\/</a:t>
            </a:r>
            <a:r>
              <a:rPr lang="en-US" altLang="en-US"/>
              <a:t> matches </a:t>
            </a:r>
            <a:r>
              <a:rPr lang="en-US" altLang="en-US">
                <a:latin typeface="Courier New" panose="02070309020205020404" pitchFamily="49" charset="0"/>
              </a:rPr>
              <a:t>\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/\**/</a:t>
            </a:r>
            <a:r>
              <a:rPr lang="en-US" altLang="en-US"/>
              <a:t> matches any number of asterisks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DEB477-A41E-6E44-9367-2A9F7DC18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Longest Match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4E46851-F3DD-F74C-8963-5551DBEE18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 match the longest string possible in a line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I (Justin) like coffee (lots).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/(.*)/</a:t>
            </a:r>
          </a:p>
          <a:p>
            <a:pPr lvl="1" eaLnBrk="1" hangingPunct="1"/>
            <a:r>
              <a:rPr lang="en-US" altLang="en-US"/>
              <a:t>Matches </a:t>
            </a:r>
            <a:r>
              <a:rPr lang="en-US" altLang="en-US">
                <a:latin typeface="Courier New" panose="02070309020205020404" pitchFamily="49" charset="0"/>
              </a:rPr>
              <a:t>(Justin) like coffee (lots)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/([^)]*)/</a:t>
            </a:r>
          </a:p>
          <a:p>
            <a:pPr lvl="1" eaLnBrk="1" hangingPunct="1"/>
            <a:r>
              <a:rPr lang="en-US" altLang="en-US"/>
              <a:t>Matches </a:t>
            </a:r>
            <a:r>
              <a:rPr lang="en-US" altLang="en-US">
                <a:latin typeface="Courier New" panose="02070309020205020404" pitchFamily="49" charset="0"/>
              </a:rPr>
              <a:t>(Justin)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000EA28-0A0F-8D4D-BE0A-31CAB37CD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Boolean OR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C3CF19B-C252-DD47-9614-EDBF6C942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pattern match for two distinct strings using OR (the pipe)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/CAT|DOG/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Matches exactly CAT and exactly DOG</a:t>
            </a:r>
          </a:p>
          <a:p>
            <a:pPr eaLnBrk="1" hangingPunct="1"/>
            <a:r>
              <a:rPr lang="en-US" altLang="en-US"/>
              <a:t>Simplier expressions can be written just using a character class</a:t>
            </a:r>
          </a:p>
          <a:p>
            <a:pPr lvl="1" eaLnBrk="1" hangingPunct="1"/>
            <a:r>
              <a:rPr lang="en-US" altLang="en-US"/>
              <a:t>I.E. </a:t>
            </a:r>
            <a:r>
              <a:rPr lang="en-US" altLang="en-US">
                <a:latin typeface="Courier New" panose="02070309020205020404" pitchFamily="49" charset="0"/>
              </a:rPr>
              <a:t>/a[bc]/</a:t>
            </a:r>
            <a:r>
              <a:rPr lang="en-US" altLang="en-US"/>
              <a:t> instead of </a:t>
            </a:r>
            <a:r>
              <a:rPr lang="en-US" altLang="en-US">
                <a:latin typeface="Courier New" panose="02070309020205020404" pitchFamily="49" charset="0"/>
              </a:rPr>
              <a:t>/ab|ac/</a:t>
            </a:r>
          </a:p>
          <a:p>
            <a:pPr eaLnBrk="1" hangingPunct="1"/>
            <a:r>
              <a:rPr lang="en-US" altLang="en-US"/>
              <a:t>Also part of extended R.E.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7077943-C69A-7944-9934-9ED8F7D0B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75B06D7-6225-FB48-A10F-46C2F5BBD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apply special characters to groups of characters in parenthesis</a:t>
            </a:r>
          </a:p>
          <a:p>
            <a:pPr eaLnBrk="1" hangingPunct="1"/>
            <a:r>
              <a:rPr lang="en-US" altLang="en-US"/>
              <a:t>Also called bracketing</a:t>
            </a:r>
          </a:p>
          <a:p>
            <a:pPr eaLnBrk="1" hangingPunct="1"/>
            <a:r>
              <a:rPr lang="en-US" altLang="en-US"/>
              <a:t>Matches same as unbracketed expression</a:t>
            </a:r>
          </a:p>
          <a:p>
            <a:pPr eaLnBrk="1" hangingPunct="1"/>
            <a:r>
              <a:rPr lang="en-US" altLang="en-US"/>
              <a:t>But can use modifiers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/\(duck\)*|\(goose\)/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40A3425-77E5-9945-ABF4-7822812FE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with vim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A252571-D46B-A945-9309-D7B793A44B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regular expressions for searching and substituting</a:t>
            </a:r>
          </a:p>
          <a:p>
            <a:pPr eaLnBrk="1" hangingPunct="1"/>
            <a:r>
              <a:rPr lang="en-US" altLang="en-US"/>
              <a:t>Searching: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or ?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Substituting: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:</a:t>
            </a:r>
            <a:r>
              <a:rPr lang="en-US" altLang="en-US" sz="2400" i="1">
                <a:latin typeface="Courier New" panose="02070309020205020404" pitchFamily="49" charset="0"/>
              </a:rPr>
              <a:t>[g][address]s/string/replace[/g]</a:t>
            </a:r>
          </a:p>
          <a:p>
            <a:pPr lvl="1" eaLnBrk="1" hangingPunct="1"/>
            <a:r>
              <a:rPr lang="en-US" altLang="en-US" sz="2400" i="1">
                <a:latin typeface="Courier New" panose="02070309020205020404" pitchFamily="49" charset="0"/>
              </a:rPr>
              <a:t>g </a:t>
            </a:r>
            <a:r>
              <a:rPr lang="en-US" altLang="en-US" sz="2400" i="1"/>
              <a:t>: </a:t>
            </a:r>
            <a:r>
              <a:rPr lang="en-US" altLang="en-US" sz="2400"/>
              <a:t>global; substitute all lines</a:t>
            </a:r>
          </a:p>
          <a:p>
            <a:pPr lvl="1" eaLnBrk="1" hangingPunct="1"/>
            <a:r>
              <a:rPr lang="en-US" altLang="en-US" sz="2400" i="1">
                <a:latin typeface="Courier New" panose="02070309020205020404" pitchFamily="49" charset="0"/>
              </a:rPr>
              <a:t>string </a:t>
            </a:r>
            <a:r>
              <a:rPr lang="en-US" altLang="en-US" sz="2400"/>
              <a:t>and</a:t>
            </a:r>
            <a:r>
              <a:rPr lang="en-US" altLang="en-US" sz="2400" i="1">
                <a:latin typeface="Courier New" panose="02070309020205020404" pitchFamily="49" charset="0"/>
              </a:rPr>
              <a:t> replace </a:t>
            </a:r>
            <a:r>
              <a:rPr lang="en-US" altLang="en-US" sz="2400"/>
              <a:t>can be R.E.</a:t>
            </a:r>
          </a:p>
          <a:p>
            <a:pPr lvl="1" eaLnBrk="1" hangingPunct="1"/>
            <a:r>
              <a:rPr lang="en-US" altLang="en-US" sz="2400" i="1">
                <a:latin typeface="Courier New" panose="02070309020205020404" pitchFamily="49" charset="0"/>
              </a:rPr>
              <a:t>/g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/>
              <a:t>: global; replace all occurrences in the line</a:t>
            </a:r>
            <a:endParaRPr lang="en-US" altLang="en-US" sz="2400" i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10D5CB2-5A6F-014C-BFB5-833F660E8C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with vim con’t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74A66DC-6470-784B-9F80-98EB017F8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>
                <a:latin typeface="Courier New" panose="02070309020205020404" pitchFamily="49" charset="0"/>
              </a:rPr>
              <a:t>[address]</a:t>
            </a:r>
          </a:p>
          <a:p>
            <a:pPr lvl="1" eaLnBrk="1" hangingPunct="1"/>
            <a:r>
              <a:rPr lang="en-US" altLang="en-US" sz="2400" i="1">
                <a:latin typeface="Courier New" panose="02070309020205020404" pitchFamily="49" charset="0"/>
              </a:rPr>
              <a:t>n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/>
              <a:t>: line number</a:t>
            </a:r>
          </a:p>
          <a:p>
            <a:pPr lvl="1" eaLnBrk="1" hangingPunct="1"/>
            <a:r>
              <a:rPr lang="en-US" altLang="en-US" sz="2400" i="1">
                <a:latin typeface="Courier New" panose="02070309020205020404" pitchFamily="49" charset="0"/>
              </a:rPr>
              <a:t>n[+/-]x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/>
              <a:t>: line number plus </a:t>
            </a:r>
            <a:r>
              <a:rPr lang="en-US" altLang="en-US" sz="2400" i="1">
                <a:latin typeface="Courier New" panose="02070309020205020404" pitchFamily="49" charset="0"/>
              </a:rPr>
              <a:t>x</a:t>
            </a:r>
            <a:r>
              <a:rPr lang="en-US" altLang="en-US" sz="2400"/>
              <a:t> lines before or after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n1,n2 </a:t>
            </a:r>
            <a:r>
              <a:rPr lang="en-US" altLang="en-US" sz="2400"/>
              <a:t>: from line </a:t>
            </a:r>
            <a:r>
              <a:rPr lang="en-US" altLang="en-US" sz="2400">
                <a:latin typeface="Courier New" panose="02070309020205020404" pitchFamily="49" charset="0"/>
              </a:rPr>
              <a:t>n1</a:t>
            </a:r>
            <a:r>
              <a:rPr lang="en-US" altLang="en-US" sz="2400"/>
              <a:t> to </a:t>
            </a:r>
            <a:r>
              <a:rPr lang="en-US" altLang="en-US" sz="2400">
                <a:latin typeface="Courier New" panose="02070309020205020404" pitchFamily="49" charset="0"/>
              </a:rPr>
              <a:t>n2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. </a:t>
            </a:r>
            <a:r>
              <a:rPr lang="en-US" altLang="en-US" sz="2400"/>
              <a:t>: alias for current line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$ </a:t>
            </a:r>
            <a:r>
              <a:rPr lang="en-US" altLang="en-US" sz="2400"/>
              <a:t>: alias for last line in work buffer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%</a:t>
            </a:r>
            <a:r>
              <a:rPr lang="en-US" altLang="en-US" sz="2400"/>
              <a:t> : alias for entire work buffer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0887002C-694B-3749-A777-1E499371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vim examples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33ABFC5-0E85-7549-96B8-D2428FEB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/^if(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/end\.$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:%s/[Jj]ustin/Mr\. Awesome/g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956586C-2C06-B44B-9C44-72C4A386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with vim con’t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2D38BEF-39FC-8543-AD4F-755D834DB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Ampersand (&amp;)</a:t>
            </a:r>
          </a:p>
          <a:p>
            <a:pPr lvl="1" eaLnBrk="1" hangingPunct="1"/>
            <a:r>
              <a:rPr lang="en-US" altLang="en-US"/>
              <a:t>Alias for matched string when substituting</a:t>
            </a:r>
          </a:p>
          <a:p>
            <a:pPr lvl="1"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/[A-Z][0-9]/_&amp;_/</a:t>
            </a:r>
          </a:p>
          <a:p>
            <a:pPr eaLnBrk="1" hangingPunct="1"/>
            <a:r>
              <a:rPr lang="en-US" altLang="en-US"/>
              <a:t>Quoted digit (\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Used with R.E. with multiple quoted parts </a:t>
            </a:r>
          </a:p>
          <a:p>
            <a:pPr lvl="1" eaLnBrk="1" hangingPunct="1"/>
            <a:r>
              <a:rPr lang="en-US" altLang="en-US"/>
              <a:t>Can be used to rearrange columns</a:t>
            </a:r>
          </a:p>
          <a:p>
            <a:pPr lvl="1"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/\([^,]*\), \(.*\)/\2 \1/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4DF630-2C79-824F-B360-9A04777C1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Regular Expressions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02C1703-2EA3-C243-B288-28880D528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pattern that matches a set of one or more strings</a:t>
            </a:r>
          </a:p>
          <a:p>
            <a:pPr eaLnBrk="1" hangingPunct="1"/>
            <a:r>
              <a:rPr lang="en-US" altLang="en-US"/>
              <a:t>May be a simple string, or contain wildcard characters or modifiers</a:t>
            </a:r>
          </a:p>
          <a:p>
            <a:pPr eaLnBrk="1" hangingPunct="1"/>
            <a:r>
              <a:rPr lang="en-US" altLang="en-US"/>
              <a:t>Used by programs such as </a:t>
            </a:r>
            <a:r>
              <a:rPr lang="en-US" altLang="en-US">
                <a:latin typeface="Courier New" panose="02070309020205020404" pitchFamily="49" charset="0"/>
              </a:rPr>
              <a:t>vim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grep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awk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sed</a:t>
            </a:r>
          </a:p>
          <a:p>
            <a:pPr eaLnBrk="1" hangingPunct="1"/>
            <a:r>
              <a:rPr lang="en-US" altLang="en-US"/>
              <a:t>Not the same as shell expansion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C1B5FC9-E60F-9442-A8A8-D984D073D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with grep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42CEEBD-0F85-894E-941E-A6FC0D0FE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take advantage of extended regular expressions, use </a:t>
            </a:r>
            <a:r>
              <a:rPr lang="en-US" altLang="en-US">
                <a:latin typeface="Courier New" panose="02070309020205020404" pitchFamily="49" charset="0"/>
              </a:rPr>
              <a:t>egrep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grep -E</a:t>
            </a:r>
            <a:r>
              <a:rPr lang="en-US" altLang="en-US"/>
              <a:t> instead</a:t>
            </a:r>
          </a:p>
          <a:p>
            <a:pPr eaLnBrk="1" hangingPunct="1"/>
            <a:r>
              <a:rPr lang="en-US" altLang="en-US"/>
              <a:t>Use single quote as delimiter</a:t>
            </a:r>
          </a:p>
          <a:p>
            <a:pPr eaLnBrk="1" hangingPunct="1"/>
            <a:r>
              <a:rPr lang="en-US" altLang="en-US"/>
              <a:t>Ex: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egrep ’^T.*T$’ myfile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/>
              <a:t>Lists all lines in myfile that begin &amp; end with T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9B4EC7B-605C-D34E-9C61-EF354B994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Components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57F1AE-DB31-C54E-9BD6-59286A01C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Characters</a:t>
            </a:r>
          </a:p>
          <a:p>
            <a:pPr lvl="1" eaLnBrk="1" hangingPunct="1"/>
            <a:r>
              <a:rPr lang="en-US" altLang="en-US"/>
              <a:t>Literals</a:t>
            </a:r>
          </a:p>
          <a:p>
            <a:pPr lvl="1" eaLnBrk="1" hangingPunct="1"/>
            <a:r>
              <a:rPr lang="en-US" altLang="en-US"/>
              <a:t>Special Characters</a:t>
            </a:r>
          </a:p>
          <a:p>
            <a:pPr eaLnBrk="1" hangingPunct="1"/>
            <a:r>
              <a:rPr lang="en-US" altLang="en-US"/>
              <a:t>Delimiters</a:t>
            </a:r>
          </a:p>
          <a:p>
            <a:pPr lvl="1" eaLnBrk="1" hangingPunct="1"/>
            <a:r>
              <a:rPr lang="en-US" altLang="en-US"/>
              <a:t>Mark beginning end of regular expressions</a:t>
            </a:r>
          </a:p>
          <a:p>
            <a:pPr lvl="1" eaLnBrk="1" hangingPunct="1"/>
            <a:r>
              <a:rPr lang="en-US" altLang="en-US"/>
              <a:t>Usually </a:t>
            </a:r>
            <a:r>
              <a:rPr lang="en-US" altLang="en-US">
                <a:latin typeface="Courier New" panose="02070309020205020404" pitchFamily="49" charset="0"/>
              </a:rPr>
              <a:t>/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’ </a:t>
            </a:r>
            <a:r>
              <a:rPr lang="en-US" altLang="en-US"/>
              <a:t>(but not really)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FFC568-A2B9-4F43-9EF8-6840CBC1B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Strings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ACDFCA0-1B97-B848-81A4-408268E95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 no special characters</a:t>
            </a:r>
          </a:p>
          <a:p>
            <a:pPr eaLnBrk="1" hangingPunct="1"/>
            <a:r>
              <a:rPr lang="en-US" altLang="en-US"/>
              <a:t>Matches only the string</a:t>
            </a:r>
          </a:p>
          <a:p>
            <a:pPr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</a:rPr>
              <a:t>/foo/</a:t>
            </a:r>
            <a:r>
              <a:rPr lang="en-US" altLang="en-US"/>
              <a:t> matches: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</a:rPr>
              <a:t>foo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tom</a:t>
            </a:r>
            <a:r>
              <a:rPr lang="en-US" altLang="en-US" u="sng">
                <a:latin typeface="Courier New" panose="02070309020205020404" pitchFamily="49" charset="0"/>
              </a:rPr>
              <a:t>foo</a:t>
            </a:r>
            <a:r>
              <a:rPr lang="en-US" altLang="en-US">
                <a:latin typeface="Courier New" panose="02070309020205020404" pitchFamily="49" charset="0"/>
              </a:rPr>
              <a:t>lery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bar.</a:t>
            </a:r>
            <a:r>
              <a:rPr lang="en-US" altLang="en-US" u="sng">
                <a:latin typeface="Courier New" panose="02070309020205020404" pitchFamily="49" charset="0"/>
              </a:rPr>
              <a:t>foo</a:t>
            </a:r>
            <a:r>
              <a:rPr lang="en-US" altLang="en-US">
                <a:latin typeface="Courier New" panose="02070309020205020404" pitchFamily="49" charset="0"/>
              </a:rPr>
              <a:t>.com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E8B6EFE-CD36-6D49-BBF7-314752044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Characters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5329116-887E-7B49-8D6A-E0A2E99F3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match multiple strings</a:t>
            </a:r>
          </a:p>
          <a:p>
            <a:pPr eaLnBrk="1" hangingPunct="1"/>
            <a:r>
              <a:rPr lang="en-US" altLang="en-US"/>
              <a:t>Represent zero or more characters</a:t>
            </a:r>
          </a:p>
          <a:p>
            <a:pPr eaLnBrk="1" hangingPunct="1"/>
            <a:r>
              <a:rPr lang="en-US" altLang="en-US"/>
              <a:t>Always match the longest possible string (we’ll see examples in a bit)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AC6FF25-FB00-324C-8115-B77B82B94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Periods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D1299AA-24B6-7446-85F2-BBB360B39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Matches any single character</a:t>
            </a:r>
          </a:p>
          <a:p>
            <a:pPr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</a:rPr>
              <a:t>/.ing/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I was tal</a:t>
            </a:r>
            <a:r>
              <a:rPr lang="en-US" altLang="en-US" u="sng">
                <a:latin typeface="Courier New" panose="02070309020205020404" pitchFamily="49" charset="0"/>
              </a:rPr>
              <a:t>king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b</a:t>
            </a:r>
            <a:r>
              <a:rPr lang="en-US" altLang="en-US" i="1">
                <a:latin typeface="Courier New" panose="02070309020205020404" pitchFamily="49" charset="0"/>
              </a:rPr>
              <a:t>ling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he called</a:t>
            </a:r>
            <a:r>
              <a:rPr lang="en-US" altLang="en-US" u="sng">
                <a:latin typeface="Courier New" panose="02070309020205020404" pitchFamily="49" charset="0"/>
              </a:rPr>
              <a:t> ing</a:t>
            </a:r>
            <a:r>
              <a:rPr lang="en-US" altLang="en-US">
                <a:latin typeface="Courier New" panose="02070309020205020404" pitchFamily="49" charset="0"/>
              </a:rPr>
              <a:t>red</a:t>
            </a:r>
          </a:p>
          <a:p>
            <a:pPr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</a:rPr>
              <a:t>/spar.ing/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</a:rPr>
              <a:t>sparring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</a:rPr>
              <a:t>sparking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8888C55-76CF-0A42-A9FA-5F6501A80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Brackets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3D09CE0-8E37-7249-A05D-745EFAB888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 a character class</a:t>
            </a:r>
          </a:p>
          <a:p>
            <a:pPr eaLnBrk="1" hangingPunct="1"/>
            <a:r>
              <a:rPr lang="en-US" altLang="en-US"/>
              <a:t>Match any one character in the class</a:t>
            </a:r>
          </a:p>
          <a:p>
            <a:pPr eaLnBrk="1" hangingPunct="1"/>
            <a:r>
              <a:rPr lang="en-US" altLang="en-US"/>
              <a:t>If a carat (</a:t>
            </a:r>
            <a:r>
              <a:rPr lang="en-US" altLang="en-US">
                <a:latin typeface="Courier New" panose="02070309020205020404" pitchFamily="49" charset="0"/>
              </a:rPr>
              <a:t>^</a:t>
            </a:r>
            <a:r>
              <a:rPr lang="en-US" altLang="en-US"/>
              <a:t>) is first character in class, character class matches any character not in class</a:t>
            </a:r>
          </a:p>
          <a:p>
            <a:pPr eaLnBrk="1" hangingPunct="1"/>
            <a:r>
              <a:rPr lang="en-US" altLang="en-US"/>
              <a:t>Other special characters in class lose meaning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817F95D-374B-BA46-8FEB-7CC36B8CA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Brackets con’t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17F52C9-3FB2-ED48-AEB5-0DAE8AE40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/[jJ]ustin/</a:t>
            </a:r>
            <a:r>
              <a:rPr lang="en-US" altLang="en-US"/>
              <a:t> matches justin and Justin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/[A-Za-z]/</a:t>
            </a:r>
            <a:r>
              <a:rPr lang="en-US" altLang="en-US"/>
              <a:t> matches any letter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/[0-9]/</a:t>
            </a:r>
            <a:r>
              <a:rPr lang="en-US" altLang="en-US"/>
              <a:t> matches any number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/[^a-z]/</a:t>
            </a:r>
            <a:r>
              <a:rPr lang="en-US" altLang="en-US"/>
              <a:t> matches anything but lowercase letters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DD12A99-7946-6E4A-AED1-C318C6653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Asterisks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CA33DFF-3E0C-AB46-81A2-52AA5EFC5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Zero or more occurrences of the previous character</a:t>
            </a:r>
          </a:p>
          <a:p>
            <a:pPr eaLnBrk="1" hangingPunct="1"/>
            <a:r>
              <a:rPr lang="en-US" altLang="en-US"/>
              <a:t>So match any number of characters would be /.*/</a:t>
            </a:r>
          </a:p>
          <a:p>
            <a:pPr eaLnBrk="1" hangingPunct="1"/>
            <a:r>
              <a:rPr lang="en-US" altLang="en-US"/>
              <a:t>Ex. </a:t>
            </a:r>
            <a:r>
              <a:rPr lang="en-US" altLang="en-US">
                <a:latin typeface="Courier New" panose="02070309020205020404" pitchFamily="49" charset="0"/>
              </a:rPr>
              <a:t>/t.*ing/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</a:rPr>
              <a:t>thing</a:t>
            </a:r>
          </a:p>
          <a:p>
            <a:pPr lvl="1" eaLnBrk="1" hangingPunct="1"/>
            <a:r>
              <a:rPr lang="en-US" altLang="en-US" u="sng">
                <a:latin typeface="Courier New" panose="02070309020205020404" pitchFamily="49" charset="0"/>
              </a:rPr>
              <a:t>this is really annoying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2139</TotalTime>
  <Words>790</Words>
  <Application>Microsoft Macintosh PowerPoint</Application>
  <PresentationFormat>On-screen Show (4:3)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Wood Type</vt:lpstr>
      <vt:lpstr>Appendix A: Regular Expressions</vt:lpstr>
      <vt:lpstr>Regular Expressions</vt:lpstr>
      <vt:lpstr>Components</vt:lpstr>
      <vt:lpstr>Simple Strings</vt:lpstr>
      <vt:lpstr>Special Characters</vt:lpstr>
      <vt:lpstr>Periods</vt:lpstr>
      <vt:lpstr>Brackets</vt:lpstr>
      <vt:lpstr>Brackets con’t</vt:lpstr>
      <vt:lpstr>Asterisks</vt:lpstr>
      <vt:lpstr>Plus Signs and Question Marks</vt:lpstr>
      <vt:lpstr>Carets &amp; Dollar Signs</vt:lpstr>
      <vt:lpstr>Quoting Special Characters</vt:lpstr>
      <vt:lpstr>Longest Match</vt:lpstr>
      <vt:lpstr>Boolean OR</vt:lpstr>
      <vt:lpstr>Grouping</vt:lpstr>
      <vt:lpstr>Using with vim</vt:lpstr>
      <vt:lpstr>Using with vim con’t</vt:lpstr>
      <vt:lpstr>vim examples</vt:lpstr>
      <vt:lpstr>Using with vim con’t</vt:lpstr>
      <vt:lpstr>Using with grep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166</cp:revision>
  <cp:lastPrinted>1601-01-01T00:00:00Z</cp:lastPrinted>
  <dcterms:created xsi:type="dcterms:W3CDTF">2005-08-07T01:45:11Z</dcterms:created>
  <dcterms:modified xsi:type="dcterms:W3CDTF">2021-08-15T16:10:02Z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