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708" r:id="rId1"/>
  </p:sldMasterIdLst>
  <p:sldIdLst>
    <p:sldId id="256" r:id="rId2"/>
    <p:sldId id="276" r:id="rId3"/>
    <p:sldId id="257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99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AE19D999-55D9-C341-8460-A952CC8C2D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8574863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0D710-E255-6940-AC04-B08364C689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170534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B86D7-F3BC-F04E-A745-CFF8556027C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738674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BD2A5-4176-054D-A86C-891B427F7DB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240780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0156F2FA-B7CC-E543-97F9-DCF69E9D06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500313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23295-F645-2B4A-AE20-F1C4EE4C025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930397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D2DAD-2933-B249-A372-8A5218CF5A29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274602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472C-C199-EB4C-9A8C-C889304A57A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9376759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3F8D-CDDF-C74E-9259-65D4DE9ED62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745115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9C76-EC6F-F24F-AA5F-AB2700A97A0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176394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DA243-DCB2-3D4C-BF25-63A9925EA0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071841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D8A752F-793B-C849-B370-009C21B9E1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707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B341715-96A6-CD4C-9B4D-7CDD647782D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Old Chapter 10:</a:t>
            </a:r>
            <a:br>
              <a:rPr lang="en-US" altLang="en-US" sz="4800"/>
            </a:br>
            <a:r>
              <a:rPr lang="en-US" altLang="en-US" sz="4800"/>
              <a:t>Programming Tools</a:t>
            </a:r>
            <a:endParaRPr lang="en-US" altLang="en-US" sz="44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9568BF3-E873-B442-A0FA-2A72C176450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Developer’s Candy Store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7243D10-2C77-B149-8D7A-3EF2E5812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Linker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939AE7F-D1EB-0B43-A3FF-D361FC2AA5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last step is to combine all the object code into one executable</a:t>
            </a:r>
          </a:p>
          <a:p>
            <a:pPr eaLnBrk="1" hangingPunct="1"/>
            <a:r>
              <a:rPr lang="en-US" altLang="en-US"/>
              <a:t>Combines with system libraries with common function calls – system specific</a:t>
            </a:r>
          </a:p>
          <a:p>
            <a:pPr eaLnBrk="1" hangingPunct="1"/>
            <a:r>
              <a:rPr lang="en-US" altLang="en-US"/>
              <a:t>Executables are in Executable and Linking Format (ELF) – standardized</a:t>
            </a:r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18F01D0-2425-D741-85D8-EA04B745F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Shared Libraries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85D231A-384D-E74E-8664-79E5CA11F7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Most systems contain a collection of standard shared libraries</a:t>
            </a:r>
          </a:p>
          <a:p>
            <a:pPr eaLnBrk="1" hangingPunct="1"/>
            <a:r>
              <a:rPr lang="en-US" altLang="en-US"/>
              <a:t>Contain standard defined functions, written for the specific OS and machine architecture</a:t>
            </a:r>
          </a:p>
          <a:p>
            <a:pPr eaLnBrk="1" hangingPunct="1"/>
            <a:r>
              <a:rPr lang="en-US" altLang="en-US"/>
              <a:t>Most often found in </a:t>
            </a:r>
            <a:r>
              <a:rPr lang="en-US" altLang="en-US">
                <a:latin typeface="Courier New" panose="02070309020205020404" pitchFamily="49" charset="0"/>
              </a:rPr>
              <a:t>/lib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/usr/lib</a:t>
            </a:r>
          </a:p>
          <a:p>
            <a:pPr eaLnBrk="1" hangingPunct="1"/>
            <a:r>
              <a:rPr lang="en-US" altLang="en-US"/>
              <a:t>If you’ve got a 64-bit system – also have </a:t>
            </a:r>
            <a:r>
              <a:rPr lang="en-US" altLang="en-US">
                <a:latin typeface="Courier New" panose="02070309020205020404" pitchFamily="49" charset="0"/>
              </a:rPr>
              <a:t>/lib64</a:t>
            </a:r>
            <a:r>
              <a:rPr lang="en-US" altLang="en-US"/>
              <a:t> and </a:t>
            </a:r>
            <a:r>
              <a:rPr lang="en-US" altLang="en-US">
                <a:latin typeface="Courier New" panose="02070309020205020404" pitchFamily="49" charset="0"/>
              </a:rPr>
              <a:t>/usr/lib64</a:t>
            </a:r>
          </a:p>
          <a:p>
            <a:pPr eaLnBrk="1" hangingPunct="1"/>
            <a:r>
              <a:rPr lang="en-US" altLang="en-US"/>
              <a:t>Also </a:t>
            </a:r>
            <a:r>
              <a:rPr lang="en-US" altLang="en-US">
                <a:latin typeface="Courier New" panose="02070309020205020404" pitchFamily="49" charset="0"/>
              </a:rPr>
              <a:t>/usr/X11R6/lib</a:t>
            </a:r>
            <a:r>
              <a:rPr lang="en-US" altLang="en-US"/>
              <a:t> for X Windows apps</a:t>
            </a: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19F9259-63FD-7740-88B1-93CBA5D9E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Shared Libraries, con’t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A571297-5475-4349-829A-0A74BEB90F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types of shared libraries</a:t>
            </a:r>
          </a:p>
          <a:p>
            <a:pPr eaLnBrk="1" hangingPunct="1"/>
            <a:r>
              <a:rPr lang="en-US" altLang="en-US"/>
              <a:t>Dynamic – not linked when compiled, called upon execution</a:t>
            </a:r>
          </a:p>
          <a:p>
            <a:pPr eaLnBrk="1" hangingPunct="1"/>
            <a:r>
              <a:rPr lang="en-US" altLang="en-US"/>
              <a:t>Static – linked when compiled, any changes to library forces recompilation of program</a:t>
            </a:r>
          </a:p>
          <a:p>
            <a:pPr eaLnBrk="1" hangingPunct="1"/>
            <a:r>
              <a:rPr lang="en-US" altLang="en-US"/>
              <a:t>To see what libraries a program uses, use </a:t>
            </a:r>
            <a:r>
              <a:rPr lang="en-US" altLang="en-US">
                <a:latin typeface="Courier New" panose="02070309020205020404" pitchFamily="49" charset="0"/>
              </a:rPr>
              <a:t>ldd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76A5088-9F0E-6E4A-905B-837A26591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B8303B2-FF72-654B-9B56-FED80F76B4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you change a source file that is referenced by other files, you have to recompile your program</a:t>
            </a:r>
          </a:p>
          <a:p>
            <a:pPr eaLnBrk="1" hangingPunct="1"/>
            <a:r>
              <a:rPr lang="en-US" altLang="en-US"/>
              <a:t>If your program has a great deal of source files, it can be hard to remember what is dependent on what</a:t>
            </a:r>
          </a:p>
          <a:p>
            <a:pPr eaLnBrk="1" hangingPunct="1"/>
            <a:r>
              <a:rPr lang="en-US" altLang="en-US"/>
              <a:t>Enter make</a:t>
            </a: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EDD7675-A216-504F-9A6E-8FF10380E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make con’t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473FE43-1936-7741-8051-0C5E8322BD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make will only recompile files that it needs to</a:t>
            </a:r>
          </a:p>
          <a:p>
            <a:pPr eaLnBrk="1" hangingPunct="1"/>
            <a:r>
              <a:rPr lang="en-US" altLang="en-US"/>
              <a:t>Checks modification dates to see if any dependent files need to be recompiled</a:t>
            </a:r>
          </a:p>
          <a:p>
            <a:pPr eaLnBrk="1" hangingPunct="1"/>
            <a:r>
              <a:rPr lang="en-US" altLang="en-US"/>
              <a:t>Uses a file called a Makefile to keep track of the dependencies</a:t>
            </a:r>
          </a:p>
          <a:p>
            <a:pPr eaLnBrk="1" hangingPunct="1"/>
            <a:r>
              <a:rPr lang="en-US" altLang="en-US"/>
              <a:t>Saves time and is convenient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C41E673-6FE8-9345-84DD-597ACDD5F7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Makefile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9EB038F-C95D-6741-B809-FD53CECD5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Format:</a:t>
            </a:r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 i="1">
                <a:latin typeface="Courier New" panose="02070309020205020404" pitchFamily="49" charset="0"/>
              </a:rPr>
              <a:t>target: prerequisite-list</a:t>
            </a:r>
          </a:p>
          <a:p>
            <a:pPr eaLnBrk="1" hangingPunct="1">
              <a:buFontTx/>
              <a:buNone/>
            </a:pPr>
            <a:r>
              <a:rPr lang="en-US" altLang="en-US" i="1">
                <a:latin typeface="Courier New" panose="02070309020205020404" pitchFamily="49" charset="0"/>
              </a:rPr>
              <a:t>		construction-commands</a:t>
            </a:r>
            <a:endParaRPr lang="en-US" altLang="en-US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First line lists files that are needed to create target – if one changes, we need to recompile</a:t>
            </a:r>
          </a:p>
          <a:p>
            <a:pPr eaLnBrk="1" hangingPunct="1"/>
            <a:r>
              <a:rPr lang="en-US" altLang="en-US"/>
              <a:t>Second line MUST start with a tab, contains the command to compile/link/etc</a:t>
            </a:r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3AFF653-67EC-0348-8243-1B532E1B18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Makefile example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ADA1BC2-DCCF-9F40-81E0-FF615D5E54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form: size.o length.o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gcc –o form size.o length.o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size.o: size.c form.h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gcc –c size.c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length.o: length.c form.h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gcc –c length.c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form.h: num.h table.h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cat num.h table.h &gt; form.h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clean: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rm *.o *core*</a:t>
            </a:r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6B5F9EC-0E35-0241-80D3-5E16F0BD1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make con’t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B167F51-4A15-A84A-AA69-F110A12316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you run make without arguments, it will attempt to build the first target in the file</a:t>
            </a:r>
          </a:p>
          <a:p>
            <a:pPr eaLnBrk="1" hangingPunct="1"/>
            <a:r>
              <a:rPr lang="en-US" altLang="en-US"/>
              <a:t>So the end result (complete program) should be the first line</a:t>
            </a:r>
          </a:p>
          <a:p>
            <a:pPr eaLnBrk="1" hangingPunct="1"/>
            <a:r>
              <a:rPr lang="en-US" altLang="en-US"/>
              <a:t>You can force make to build any target by issuing it as an argument</a:t>
            </a:r>
          </a:p>
          <a:p>
            <a:pPr lvl="1" eaLnBrk="1" hangingPunct="1"/>
            <a:r>
              <a:rPr lang="en-US" altLang="en-US"/>
              <a:t>Ex: </a:t>
            </a:r>
            <a:r>
              <a:rPr lang="en-US" altLang="en-US">
                <a:latin typeface="Courier New" panose="02070309020205020404" pitchFamily="49" charset="0"/>
              </a:rPr>
              <a:t>make clean</a:t>
            </a: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28AB2C9-AFE2-4C47-ADC7-078136911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Advanced Makefiles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BDD76EF-47D3-C248-98F8-DDB29F50E4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complex Makefiles contain macros, which are like variables</a:t>
            </a:r>
          </a:p>
          <a:p>
            <a:pPr eaLnBrk="1" hangingPunct="1"/>
            <a:r>
              <a:rPr lang="en-US" altLang="en-US"/>
              <a:t>Referenced via $(</a:t>
            </a:r>
            <a:r>
              <a:rPr lang="en-US" altLang="en-US" i="1"/>
              <a:t>macro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/>
              <a:t>CC – compiler</a:t>
            </a:r>
          </a:p>
          <a:p>
            <a:pPr eaLnBrk="1" hangingPunct="1"/>
            <a:r>
              <a:rPr lang="en-US" altLang="en-US"/>
              <a:t>CFLAGS – C compiler flags</a:t>
            </a:r>
          </a:p>
          <a:p>
            <a:pPr eaLnBrk="1" hangingPunct="1"/>
            <a:r>
              <a:rPr lang="en-US" altLang="en-US"/>
              <a:t>CPPFLAGS – C++ compiler flags</a:t>
            </a:r>
          </a:p>
          <a:p>
            <a:pPr eaLnBrk="1" hangingPunct="1"/>
            <a:r>
              <a:rPr lang="en-US" altLang="en-US"/>
              <a:t>COMPILE.c – translates to:</a:t>
            </a:r>
          </a:p>
          <a:p>
            <a:pPr eaLnBrk="1" hangingPunct="1">
              <a:buFontTx/>
              <a:buNone/>
            </a:pPr>
            <a:r>
              <a:rPr lang="en-US" altLang="en-US"/>
              <a:t>	$(CC) –c $(CFLAGS) $(CPPFLAGS)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8654D033-AD2B-E845-9340-5D5A1A477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Advanced Makefiles con’t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5DE1A29-2587-B64E-9871-E3552CBDE3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LDFLAGS – linker flags</a:t>
            </a:r>
          </a:p>
          <a:p>
            <a:pPr eaLnBrk="1" hangingPunct="1"/>
            <a:r>
              <a:rPr lang="en-US" altLang="en-US"/>
              <a:t>LINK.c – translates to:</a:t>
            </a:r>
          </a:p>
          <a:p>
            <a:pPr eaLnBrk="1" hangingPunct="1">
              <a:buFontTx/>
              <a:buNone/>
            </a:pPr>
            <a:r>
              <a:rPr lang="en-US" altLang="en-US"/>
              <a:t>	</a:t>
            </a:r>
            <a:r>
              <a:rPr lang="en-US" altLang="en-US" sz="2800"/>
              <a:t>$(CC) $(CFLAGS) $(CPPFLAGS) $(LDFLAGS)</a:t>
            </a:r>
          </a:p>
          <a:p>
            <a:pPr eaLnBrk="1" hangingPunct="1"/>
            <a:r>
              <a:rPr lang="en-US" altLang="en-US"/>
              <a:t>FILES – list of source files</a:t>
            </a:r>
          </a:p>
          <a:p>
            <a:pPr eaLnBrk="1" hangingPunct="1"/>
            <a:r>
              <a:rPr lang="en-US" altLang="en-US"/>
              <a:t>HEADERS – list of header files</a:t>
            </a:r>
          </a:p>
          <a:p>
            <a:pPr eaLnBrk="1" hangingPunct="1"/>
            <a:r>
              <a:rPr lang="en-US" altLang="en-US"/>
              <a:t>OBJECTS – list of object files</a:t>
            </a: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C8E115C-E9B4-8747-B749-13EDDDDED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In this chapter …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7F67C4A-8A3D-A84A-8E78-597495A4BB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Overview</a:t>
            </a:r>
          </a:p>
          <a:p>
            <a:pPr eaLnBrk="1" hangingPunct="1"/>
            <a:r>
              <a:rPr lang="en-US" altLang="en-US"/>
              <a:t>Shared Libraries</a:t>
            </a:r>
          </a:p>
          <a:p>
            <a:pPr eaLnBrk="1" hangingPunct="1"/>
            <a:r>
              <a:rPr lang="en-US" altLang="en-US"/>
              <a:t>make</a:t>
            </a:r>
          </a:p>
          <a:p>
            <a:pPr eaLnBrk="1" hangingPunct="1"/>
            <a:r>
              <a:rPr lang="en-US" altLang="en-US"/>
              <a:t>System calls</a:t>
            </a:r>
          </a:p>
          <a:p>
            <a:pPr eaLnBrk="1" hangingPunct="1"/>
            <a:r>
              <a:rPr lang="en-US" altLang="en-US"/>
              <a:t>CVS</a:t>
            </a:r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E609823-6B33-2944-8F78-E8906EA9D2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Debugging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A1661F1-B8D8-FA4C-BBA7-053292A884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First level of debugging is simply putting breaks and print statements in your code</a:t>
            </a:r>
          </a:p>
          <a:p>
            <a:pPr eaLnBrk="1" hangingPunct="1"/>
            <a:r>
              <a:rPr lang="en-US" altLang="en-US"/>
              <a:t>Can be time consuming</a:t>
            </a:r>
          </a:p>
          <a:p>
            <a:pPr eaLnBrk="1" hangingPunct="1"/>
            <a:r>
              <a:rPr lang="en-US" altLang="en-US"/>
              <a:t>To help prevent problems tell compiler to show warnings about common mistakes</a:t>
            </a:r>
          </a:p>
          <a:p>
            <a:pPr eaLnBrk="1" hangingPunct="1"/>
            <a:r>
              <a:rPr lang="en-US" altLang="en-US"/>
              <a:t>gcc –Wall will show all warnings</a:t>
            </a:r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1442592-5360-2645-A197-6A5CAE424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Debugging con’t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B4E2FB0-6BDA-A047-B1F2-2E117F76E2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Bigger problems require the use of a symbolic debugger</a:t>
            </a:r>
          </a:p>
          <a:p>
            <a:pPr eaLnBrk="1" hangingPunct="1"/>
            <a:r>
              <a:rPr lang="en-US" altLang="en-US"/>
              <a:t>Allows execution to be monitored and controlled</a:t>
            </a:r>
          </a:p>
          <a:p>
            <a:pPr eaLnBrk="1" hangingPunct="1"/>
            <a:r>
              <a:rPr lang="en-US" altLang="en-US"/>
              <a:t>Allows setting of break points and display of variable contents</a:t>
            </a:r>
          </a:p>
          <a:p>
            <a:pPr eaLnBrk="1" hangingPunct="1"/>
            <a:r>
              <a:rPr lang="en-US" altLang="en-US"/>
              <a:t>Lets you trace through memory dumps to see where run time errors occur</a:t>
            </a:r>
          </a:p>
        </p:txBody>
      </p:sp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DF4C703-1DD1-5E45-91AF-01766E5AC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gdb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C0FA6D4-E4F6-D744-BF96-C5170E4F5F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GNU gdb symbolic debugger</a:t>
            </a:r>
          </a:p>
          <a:p>
            <a:pPr eaLnBrk="1" hangingPunct="1"/>
            <a:r>
              <a:rPr lang="en-US" altLang="en-US"/>
              <a:t>Compile programs with –g to allow debugging</a:t>
            </a:r>
          </a:p>
          <a:p>
            <a:pPr eaLnBrk="1" hangingPunct="1"/>
            <a:r>
              <a:rPr lang="en-US" altLang="en-US"/>
              <a:t>This adds debugging information to program, a list of symbols that relate to variables and functions</a:t>
            </a:r>
          </a:p>
          <a:p>
            <a:pPr eaLnBrk="1" hangingPunct="1"/>
            <a:r>
              <a:rPr lang="en-US" altLang="en-US"/>
              <a:t>Also allows you to associate system calls in executable to lines in source file</a:t>
            </a:r>
          </a:p>
        </p:txBody>
      </p:sp>
    </p:spTree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83EC314-8527-8842-ADB8-F43D0FE50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gdb con’t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5F33798-3D02-4348-ACA1-E4157244CE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gdb is very robust and complex, lots of commands and options</a:t>
            </a:r>
          </a:p>
          <a:p>
            <a:pPr eaLnBrk="1" hangingPunct="1"/>
            <a:r>
              <a:rPr lang="en-US" altLang="en-US"/>
              <a:t>Other graphic front ends are available, but at the command line your best bet is probably going to be gdb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C674A56-1460-EC4D-8068-6FE9EA62B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System Calls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13FD4C6C-DB73-2F4A-AA50-6C48A1F60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Kernel is responsible for process control, filesystem management, and operation of peripheral devices</a:t>
            </a:r>
          </a:p>
          <a:p>
            <a:pPr eaLnBrk="1" hangingPunct="1"/>
            <a:r>
              <a:rPr lang="en-US" altLang="en-US"/>
              <a:t>We have access to these kernel abilities via system calls</a:t>
            </a:r>
          </a:p>
          <a:p>
            <a:pPr eaLnBrk="1" hangingPunct="1"/>
            <a:r>
              <a:rPr lang="en-US" altLang="en-US"/>
              <a:t>The system works directly on our behalf</a:t>
            </a:r>
          </a:p>
          <a:p>
            <a:pPr eaLnBrk="1" hangingPunct="1"/>
            <a:r>
              <a:rPr lang="en-US" altLang="en-US"/>
              <a:t>Depending on the operation you may need elevated privileges </a:t>
            </a:r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73FB3D1-C761-9C4F-97BD-B8F2E3C428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Important system calls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C7F2357-3922-4948-B4DA-F313EB3350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fork() – create new process</a:t>
            </a:r>
          </a:p>
          <a:p>
            <a:pPr eaLnBrk="1" hangingPunct="1"/>
            <a:r>
              <a:rPr lang="en-US" altLang="en-US"/>
              <a:t>exec() – runs program in memory</a:t>
            </a:r>
          </a:p>
          <a:p>
            <a:pPr eaLnBrk="1" hangingPunct="1"/>
            <a:r>
              <a:rPr lang="en-US" altLang="en-US"/>
              <a:t>getpid() – get a process ID</a:t>
            </a:r>
          </a:p>
          <a:p>
            <a:pPr eaLnBrk="1" hangingPunct="1"/>
            <a:r>
              <a:rPr lang="en-US" altLang="en-US"/>
              <a:t>kill() – terminates a process</a:t>
            </a:r>
          </a:p>
          <a:p>
            <a:pPr eaLnBrk="1" hangingPunct="1"/>
            <a:r>
              <a:rPr lang="en-US" altLang="en-US"/>
              <a:t>open() – open a file</a:t>
            </a:r>
          </a:p>
          <a:p>
            <a:pPr eaLnBrk="1" hangingPunct="1"/>
            <a:r>
              <a:rPr lang="en-US" altLang="en-US"/>
              <a:t>read() – read an open file</a:t>
            </a:r>
          </a:p>
          <a:p>
            <a:pPr eaLnBrk="1" hangingPunct="1"/>
            <a:r>
              <a:rPr lang="en-US" altLang="en-US"/>
              <a:t>write() – write to an open file</a:t>
            </a:r>
          </a:p>
        </p:txBody>
      </p:sp>
    </p:spTree>
  </p:cSld>
  <p:clrMapOvr>
    <a:masterClrMapping/>
  </p:clrMapOvr>
  <p:transition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D6179D4-DA63-0942-9154-41A5D382B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/>
              <a:t>CVS: Source Code Management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17A7D1F-ECB7-4B4A-A353-EDA5F4FBDD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multiple people are working on a project, source code management becomes an issue</a:t>
            </a:r>
          </a:p>
          <a:p>
            <a:pPr eaLnBrk="1" hangingPunct="1"/>
            <a:r>
              <a:rPr lang="en-US" altLang="en-US"/>
              <a:t>Need something to keep track of revisions, and make sure users don’t step on one another</a:t>
            </a:r>
          </a:p>
          <a:p>
            <a:pPr eaLnBrk="1" hangingPunct="1"/>
            <a:r>
              <a:rPr lang="en-US" altLang="en-US"/>
              <a:t>Enter CVS – Concurrent Versions System</a:t>
            </a:r>
          </a:p>
          <a:p>
            <a:pPr lvl="1" eaLnBrk="1" hangingPunct="1"/>
            <a:r>
              <a:rPr lang="en-US" altLang="en-US"/>
              <a:t>Developed from Revision Control System (RCS)</a:t>
            </a:r>
          </a:p>
        </p:txBody>
      </p:sp>
    </p:spTree>
  </p:cSld>
  <p:clrMapOvr>
    <a:masterClrMapping/>
  </p:clrMapOvr>
  <p:transition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AD7222A0-BB9B-3F40-959A-E18B15E21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CVS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42FD3BB-78BC-D04D-A8B7-0739A8E8CA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Allows users to check out source code, modify it, the check it back in and integrate their changes</a:t>
            </a:r>
          </a:p>
          <a:p>
            <a:pPr eaLnBrk="1" hangingPunct="1"/>
            <a:r>
              <a:rPr lang="en-US" altLang="en-US"/>
              <a:t>When you check out files, a copy is made for you to edit</a:t>
            </a:r>
          </a:p>
          <a:p>
            <a:pPr eaLnBrk="1" hangingPunct="1"/>
            <a:r>
              <a:rPr lang="en-US" altLang="en-US"/>
              <a:t>Originals are kept in data store</a:t>
            </a:r>
          </a:p>
          <a:p>
            <a:pPr eaLnBrk="1" hangingPunct="1"/>
            <a:r>
              <a:rPr lang="en-US" altLang="en-US"/>
              <a:t>You then can commit your changes to the store</a:t>
            </a:r>
          </a:p>
        </p:txBody>
      </p:sp>
    </p:spTree>
  </p:cSld>
  <p:clrMapOvr>
    <a:masterClrMapping/>
  </p:clrMapOvr>
  <p:transition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98E0906-A3FD-154E-8339-C6C8E9AA8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CVS con’t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0321F4F-BBE8-C44C-94B5-E0236CBDC8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cvs [</a:t>
            </a:r>
            <a:r>
              <a:rPr lang="en-US" altLang="en-US" i="1">
                <a:latin typeface="Courier New" panose="02070309020205020404" pitchFamily="49" charset="0"/>
              </a:rPr>
              <a:t>cvs-options</a:t>
            </a:r>
            <a:r>
              <a:rPr lang="en-US" altLang="en-US">
                <a:latin typeface="Courier New" panose="02070309020205020404" pitchFamily="49" charset="0"/>
              </a:rPr>
              <a:t>] command [</a:t>
            </a:r>
            <a:r>
              <a:rPr lang="en-US" altLang="en-US" i="1">
                <a:latin typeface="Courier New" panose="02070309020205020404" pitchFamily="49" charset="0"/>
              </a:rPr>
              <a:t>options</a:t>
            </a:r>
            <a:r>
              <a:rPr lang="en-US" altLang="en-US">
                <a:latin typeface="Courier New" panose="02070309020205020404" pitchFamily="49" charset="0"/>
              </a:rPr>
              <a:t>]</a:t>
            </a:r>
          </a:p>
          <a:p>
            <a:pPr eaLnBrk="1" hangingPunct="1"/>
            <a:r>
              <a:rPr lang="en-US" altLang="en-US"/>
              <a:t>Commands include: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checkout</a:t>
            </a:r>
            <a:r>
              <a:rPr lang="en-US" altLang="en-US"/>
              <a:t> – get copy of source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commit</a:t>
            </a:r>
            <a:r>
              <a:rPr lang="en-US" altLang="en-US"/>
              <a:t> – submit changes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update</a:t>
            </a:r>
            <a:r>
              <a:rPr lang="en-US" altLang="en-US"/>
              <a:t> – check for changes made by others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add</a:t>
            </a:r>
            <a:r>
              <a:rPr lang="en-US" altLang="en-US"/>
              <a:t> – add new file to project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delete</a:t>
            </a:r>
            <a:r>
              <a:rPr lang="en-US" altLang="en-US"/>
              <a:t> – remove file from project</a:t>
            </a:r>
          </a:p>
        </p:txBody>
      </p:sp>
    </p:spTree>
  </p:cSld>
  <p:clrMapOvr>
    <a:masterClrMapping/>
  </p:clrMapOvr>
  <p:transition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74DB8EA-FE95-904A-9187-A04ADD2FB5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CVS con’t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35D2142C-19A4-314B-87F6-8FB16AA66C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thorough treatment of CVS is beyond the scope of this class</a:t>
            </a:r>
          </a:p>
          <a:p>
            <a:pPr eaLnBrk="1" hangingPunct="1"/>
            <a:r>
              <a:rPr lang="en-US" altLang="en-US"/>
              <a:t>Unless you are a programmer, you probably won’t come into contact with CVS</a:t>
            </a:r>
          </a:p>
          <a:p>
            <a:pPr eaLnBrk="1" hangingPunct="1"/>
            <a:r>
              <a:rPr lang="en-US" altLang="en-US"/>
              <a:t>If you are, you will learn to appreciate it when you work on group projects</a:t>
            </a:r>
          </a:p>
          <a:p>
            <a:pPr eaLnBrk="1" hangingPunct="1"/>
            <a:r>
              <a:rPr lang="en-US" altLang="en-US"/>
              <a:t>Other CVS alternatives: Subversion, BitKeeper, Git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BDC53F1-EF59-D049-A645-583701B50F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UNIX/Linux and Programming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5F783E64-16B4-1A4B-8374-2E9036DD5F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Since the OS and most of the tools are written in C, continued development necessitated a thorough set of C development tools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Over time, many other languages found their way to UNIX/Linux, making it an excellent development platform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Machine Independent + Portable + Standards Based = Great for Development</a:t>
            </a:r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C82B2E6-5FB3-F14B-80AB-6FA076B665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Programming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C7D0FE-ECD5-7647-B9DC-48728A8786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Most prevalent C compiler available is the GNU C Compiler, gcc</a:t>
            </a:r>
          </a:p>
          <a:p>
            <a:pPr eaLnBrk="1" hangingPunct="1"/>
            <a:r>
              <a:rPr lang="en-US" altLang="en-US"/>
              <a:t>gcc has progressed to support many other languages including C++, java, cobol, fortran</a:t>
            </a:r>
          </a:p>
          <a:p>
            <a:pPr eaLnBrk="1" hangingPunct="1"/>
            <a:r>
              <a:rPr lang="en-US" altLang="en-US"/>
              <a:t>Has many options and complex syntax, but most simply it compiles and links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11DD38D-9016-2E40-B42D-AEB6136C7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Programming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A6E3E6F-657A-6441-8091-F53657DDDC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This is not a programming course, so we’re not interested in how to program</a:t>
            </a:r>
          </a:p>
          <a:p>
            <a:pPr eaLnBrk="1" hangingPunct="1"/>
            <a:r>
              <a:rPr lang="en-US" altLang="en-US"/>
              <a:t>We’ll focus on the utilities and the process of building apps</a:t>
            </a:r>
          </a:p>
          <a:p>
            <a:pPr eaLnBrk="1" hangingPunct="1"/>
            <a:r>
              <a:rPr lang="en-US" altLang="en-US"/>
              <a:t>We’ll focus on C, but these processes extend to most other compiled languages</a:t>
            </a:r>
          </a:p>
          <a:p>
            <a:pPr eaLnBrk="1" hangingPunct="1"/>
            <a:r>
              <a:rPr lang="en-US" altLang="en-US"/>
              <a:t>Scripting languages are different – interpreted (ex. perl, python, shell scripts)</a:t>
            </a: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3BDED8F-ACE1-2347-A5AE-C96254D92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and Linking</a:t>
            </a:r>
          </a:p>
        </p:txBody>
      </p:sp>
      <p:sp>
        <p:nvSpPr>
          <p:cNvPr id="158724" name="Rectangle 4">
            <a:extLst>
              <a:ext uri="{FF2B5EF4-FFF2-40B4-BE49-F238E27FC236}">
                <a16:creationId xmlns:a16="http://schemas.microsoft.com/office/drawing/2014/main" id="{9F3A751F-67B5-044B-994F-1F25069BC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828800"/>
            <a:ext cx="1752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Preprocessor</a:t>
            </a:r>
          </a:p>
        </p:txBody>
      </p:sp>
      <p:sp>
        <p:nvSpPr>
          <p:cNvPr id="158725" name="Rectangle 5">
            <a:extLst>
              <a:ext uri="{FF2B5EF4-FFF2-40B4-BE49-F238E27FC236}">
                <a16:creationId xmlns:a16="http://schemas.microsoft.com/office/drawing/2014/main" id="{E145EAD9-6761-8A46-9564-E33DE57A3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048000"/>
            <a:ext cx="1752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Compiler</a:t>
            </a:r>
          </a:p>
        </p:txBody>
      </p:sp>
      <p:sp>
        <p:nvSpPr>
          <p:cNvPr id="158726" name="Rectangle 6">
            <a:extLst>
              <a:ext uri="{FF2B5EF4-FFF2-40B4-BE49-F238E27FC236}">
                <a16:creationId xmlns:a16="http://schemas.microsoft.com/office/drawing/2014/main" id="{41EA906E-1E93-CE46-B6D4-C1486DAEF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343400"/>
            <a:ext cx="1752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Assembler</a:t>
            </a:r>
          </a:p>
        </p:txBody>
      </p:sp>
      <p:sp>
        <p:nvSpPr>
          <p:cNvPr id="158727" name="Rectangle 7">
            <a:extLst>
              <a:ext uri="{FF2B5EF4-FFF2-40B4-BE49-F238E27FC236}">
                <a16:creationId xmlns:a16="http://schemas.microsoft.com/office/drawing/2014/main" id="{75EAB6A4-832A-A241-96D3-3C6578AA4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562600"/>
            <a:ext cx="1752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/>
              <a:t>Linker</a:t>
            </a:r>
          </a:p>
        </p:txBody>
      </p:sp>
      <p:sp>
        <p:nvSpPr>
          <p:cNvPr id="158728" name="Line 8">
            <a:extLst>
              <a:ext uri="{FF2B5EF4-FFF2-40B4-BE49-F238E27FC236}">
                <a16:creationId xmlns:a16="http://schemas.microsoft.com/office/drawing/2014/main" id="{76EDCCD0-1AFE-0C4E-BDC2-98E260E18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438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29" name="Line 9">
            <a:extLst>
              <a:ext uri="{FF2B5EF4-FFF2-40B4-BE49-F238E27FC236}">
                <a16:creationId xmlns:a16="http://schemas.microsoft.com/office/drawing/2014/main" id="{AA921E0D-DCA9-A84C-B69A-E4D1415F2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733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8730" name="Line 10">
            <a:extLst>
              <a:ext uri="{FF2B5EF4-FFF2-40B4-BE49-F238E27FC236}">
                <a16:creationId xmlns:a16="http://schemas.microsoft.com/office/drawing/2014/main" id="{A46D4721-342C-3B4E-9389-9BCE0CE14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953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5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 animBg="1"/>
      <p:bldP spid="158725" grpId="0" animBg="1"/>
      <p:bldP spid="158726" grpId="0" animBg="1"/>
      <p:bldP spid="1587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E93555D-2BE9-CB44-BDA4-1799D08513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Preprocessor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D735B1BA-3827-0048-8DC7-3D702CA664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Directives in C/C++ files</a:t>
            </a:r>
          </a:p>
          <a:p>
            <a:pPr eaLnBrk="1" hangingPunct="1"/>
            <a:r>
              <a:rPr lang="en-US" altLang="en-US"/>
              <a:t>#include </a:t>
            </a:r>
            <a:r>
              <a:rPr lang="en-US" altLang="en-US" i="1"/>
              <a:t>include_file</a:t>
            </a:r>
          </a:p>
          <a:p>
            <a:pPr lvl="1" eaLnBrk="1" hangingPunct="1"/>
            <a:r>
              <a:rPr lang="en-US" altLang="en-US"/>
              <a:t>Inserts code files from other locations</a:t>
            </a:r>
          </a:p>
          <a:p>
            <a:pPr lvl="1" eaLnBrk="1" hangingPunct="1"/>
            <a:r>
              <a:rPr lang="en-US" altLang="en-US"/>
              <a:t>Can be files you’ve written, or standard library files</a:t>
            </a:r>
          </a:p>
          <a:p>
            <a:pPr eaLnBrk="1" hangingPunct="1"/>
            <a:r>
              <a:rPr lang="en-US" altLang="en-US"/>
              <a:t>Ex:</a:t>
            </a:r>
          </a:p>
          <a:p>
            <a:pPr lvl="1" eaLnBrk="1" hangingPunct="1"/>
            <a:r>
              <a:rPr lang="en-US" altLang="en-US"/>
              <a:t>#include “myHeader.h”</a:t>
            </a:r>
          </a:p>
          <a:p>
            <a:pPr lvl="1" eaLnBrk="1" hangingPunct="1"/>
            <a:r>
              <a:rPr lang="en-US" altLang="en-US"/>
              <a:t>#include &lt;stdio.h&gt;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1B0F341-6C8B-7045-A659-485FF16FD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5852AD7-BE37-704A-8052-BEC494E13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Changes high level language code into assembly code</a:t>
            </a:r>
          </a:p>
          <a:p>
            <a:pPr eaLnBrk="1" hangingPunct="1"/>
            <a:r>
              <a:rPr lang="en-US" altLang="en-US"/>
              <a:t>Here code is optimized by the compiler (there are varying levels of optimization)</a:t>
            </a:r>
          </a:p>
          <a:p>
            <a:pPr eaLnBrk="1" hangingPunct="1"/>
            <a:r>
              <a:rPr lang="en-US" altLang="en-US"/>
              <a:t>The better the compiler, the neater and more efficient this code is</a:t>
            </a: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F2905E5-CFAF-A94B-BABA-CF91A242F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Assembler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3890820-D0A0-C342-9F67-999B966F29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Assembly code is then turned into machine-readable object code</a:t>
            </a:r>
          </a:p>
          <a:p>
            <a:pPr eaLnBrk="1" hangingPunct="1"/>
            <a:r>
              <a:rPr lang="en-US" altLang="en-US"/>
              <a:t>Each code file compiled and assembled creates a file with a .o extension</a:t>
            </a:r>
          </a:p>
          <a:p>
            <a:pPr eaLnBrk="1" hangingPunct="1"/>
            <a:r>
              <a:rPr lang="en-US" altLang="en-US"/>
              <a:t>These are binary files – not readable by human eye</a:t>
            </a:r>
          </a:p>
        </p:txBody>
      </p:sp>
    </p:spTree>
  </p:cSld>
  <p:clrMapOvr>
    <a:masterClrMapping/>
  </p:clrMapOvr>
  <p:transition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{E0028AC3-D6A8-E747-9F72-A2DFD28C946F}tf10001070</Template>
  <TotalTime>2198</TotalTime>
  <Words>1262</Words>
  <Application>Microsoft Macintosh PowerPoint</Application>
  <PresentationFormat>On-screen Show (4:3)</PresentationFormat>
  <Paragraphs>158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Courier New</vt:lpstr>
      <vt:lpstr>Rockwell</vt:lpstr>
      <vt:lpstr>Rockwell Condensed</vt:lpstr>
      <vt:lpstr>Rockwell Extra Bold</vt:lpstr>
      <vt:lpstr>Wingdings</vt:lpstr>
      <vt:lpstr>Wood Type</vt:lpstr>
      <vt:lpstr>Old Chapter 10: Programming Tools</vt:lpstr>
      <vt:lpstr>In this chapter …</vt:lpstr>
      <vt:lpstr>UNIX/Linux and Programming</vt:lpstr>
      <vt:lpstr>C Programming</vt:lpstr>
      <vt:lpstr>C Programming</vt:lpstr>
      <vt:lpstr>Compiling and Linking</vt:lpstr>
      <vt:lpstr>Preprocessor</vt:lpstr>
      <vt:lpstr>Compiler</vt:lpstr>
      <vt:lpstr>Assembler</vt:lpstr>
      <vt:lpstr>Linker</vt:lpstr>
      <vt:lpstr>Shared Libraries</vt:lpstr>
      <vt:lpstr>Shared Libraries, con’t</vt:lpstr>
      <vt:lpstr>make</vt:lpstr>
      <vt:lpstr>make con’t</vt:lpstr>
      <vt:lpstr>Makefile</vt:lpstr>
      <vt:lpstr>Makefile example</vt:lpstr>
      <vt:lpstr>make con’t</vt:lpstr>
      <vt:lpstr>Advanced Makefiles</vt:lpstr>
      <vt:lpstr>Advanced Makefiles con’t</vt:lpstr>
      <vt:lpstr>Debugging</vt:lpstr>
      <vt:lpstr>Debugging con’t</vt:lpstr>
      <vt:lpstr>gdb</vt:lpstr>
      <vt:lpstr>gdb con’t</vt:lpstr>
      <vt:lpstr>System Calls</vt:lpstr>
      <vt:lpstr>Important system calls</vt:lpstr>
      <vt:lpstr>CVS: Source Code Management</vt:lpstr>
      <vt:lpstr>CVS</vt:lpstr>
      <vt:lpstr>CVS con’t</vt:lpstr>
      <vt:lpstr>CVS con’t</vt:lpstr>
    </vt:vector>
  </TitlesOfParts>
  <Manager/>
  <Company>TSS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Justin Howell</dc:creator>
  <cp:keywords/>
  <dc:description/>
  <cp:lastModifiedBy>Tuan Thai</cp:lastModifiedBy>
  <cp:revision>149</cp:revision>
  <cp:lastPrinted>1601-01-01T00:00:00Z</cp:lastPrinted>
  <dcterms:created xsi:type="dcterms:W3CDTF">2005-08-07T01:45:11Z</dcterms:created>
  <dcterms:modified xsi:type="dcterms:W3CDTF">2021-08-15T16:15:50Z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TC010721171033</vt:lpwstr>
  </property>
</Properties>
</file>