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72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 autoAdjust="0"/>
    <p:restoredTop sz="94662" autoAdjust="0"/>
  </p:normalViewPr>
  <p:slideViewPr>
    <p:cSldViewPr>
      <p:cViewPr varScale="1">
        <p:scale>
          <a:sx n="153" d="100"/>
          <a:sy n="153" d="100"/>
        </p:scale>
        <p:origin x="22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1A599439-40EF-DA43-8E34-A83C65824EF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3014877"/>
      </p:ext>
    </p:extLst>
  </p:cSld>
  <p:clrMapOvr>
    <a:masterClrMapping/>
  </p:clrMapOvr>
  <p:transition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3181-E223-0849-82FE-B23A365B0EF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3703412"/>
      </p:ext>
    </p:extLst>
  </p:cSld>
  <p:clrMapOvr>
    <a:masterClrMapping/>
  </p:clrMapOvr>
  <p:transition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9F01-FCEE-714E-A785-C6C58BD19DD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211118"/>
      </p:ext>
    </p:extLst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9A265-06D0-1046-A936-417E3A05E18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5591064"/>
      </p:ext>
    </p:extLst>
  </p:cSld>
  <p:clrMapOvr>
    <a:masterClrMapping/>
  </p:clrMapOvr>
  <p:transition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B8F19209-6D87-EB45-A16F-418C700E8E0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4572986"/>
      </p:ext>
    </p:extLst>
  </p:cSld>
  <p:clrMapOvr>
    <a:masterClrMapping/>
  </p:clrMapOvr>
  <p:transition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E94A-3A35-4D44-B528-1C892465BE5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1948720"/>
      </p:ext>
    </p:extLst>
  </p:cSld>
  <p:clrMapOvr>
    <a:masterClrMapping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4C75-4092-0945-AE93-DCF38A8D1D4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27109"/>
      </p:ext>
    </p:extLst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5ACB4-C3CA-DF45-88C8-925CA6A56EA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880118"/>
      </p:ext>
    </p:extLst>
  </p:cSld>
  <p:clrMapOvr>
    <a:masterClrMapping/>
  </p:clrMapOvr>
  <p:transition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57FD4-6667-CC4E-9566-45DB5F65D7F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9309049"/>
      </p:ext>
    </p:extLst>
  </p:cSld>
  <p:clrMapOvr>
    <a:masterClrMapping/>
  </p:clrMapOvr>
  <p:transition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B3D28-097C-F343-9D0F-01384D2B19A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8751488"/>
      </p:ext>
    </p:extLst>
  </p:cSld>
  <p:clrMapOvr>
    <a:masterClrMapping/>
  </p:clrMapOvr>
  <p:transition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3ED6-6661-1542-94A5-5CD2511B678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4428871"/>
      </p:ext>
    </p:extLst>
  </p:cSld>
  <p:clrMapOvr>
    <a:masterClrMapping/>
  </p:clrMapOvr>
  <p:transition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1DAFAEB2-A8A3-A74D-A69F-40A4B40D2AE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5770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C294799-64BC-C447-A131-5EAD535C628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800"/>
              <a:t>Chapter 1: </a:t>
            </a:r>
            <a:br>
              <a:rPr lang="en-US" altLang="en-US" sz="4800"/>
            </a:br>
            <a:r>
              <a:rPr lang="en-US" altLang="en-US" sz="4800"/>
              <a:t>Welcome to Linux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C700FB4-F4AD-3246-85CE-C5564F5FA4C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z="3200"/>
              <a:t>An intro to UNIX-related operating systems</a:t>
            </a:r>
          </a:p>
        </p:txBody>
      </p:sp>
    </p:spTree>
  </p:cSld>
  <p:clrMapOvr>
    <a:masterClrMapping/>
  </p:clrMapOvr>
  <p:transition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98C15835-0267-064B-B96D-F686FDF6F8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Final piece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CE1C8847-93DE-FA43-A454-EDB1F51E7B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Universities trying to teach Unix and OS design can’t afford Unix</a:t>
            </a:r>
          </a:p>
          <a:p>
            <a:r>
              <a:rPr lang="en-US" altLang="en-US"/>
              <a:t>Andrew Tanenbaum writes Minix</a:t>
            </a:r>
          </a:p>
          <a:p>
            <a:r>
              <a:rPr lang="en-US" altLang="en-US"/>
              <a:t>Linus Torvalds, dissatisfied with Minix, writes his own – Linux</a:t>
            </a:r>
          </a:p>
          <a:p>
            <a:pPr>
              <a:buFontTx/>
              <a:buNone/>
            </a:pPr>
            <a:endParaRPr lang="en-US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C851DF21-20FE-0840-BE1E-FFCFA9EE0D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GNU-Linux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D24EF7CB-9AB0-384D-9676-FE7944392A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Torvalds has a perfectly functioning kernel – but no system programs</a:t>
            </a:r>
          </a:p>
          <a:p>
            <a:r>
              <a:rPr lang="en-US" altLang="en-US"/>
              <a:t>Finds a perfect candidate in GNU</a:t>
            </a:r>
          </a:p>
          <a:p>
            <a:r>
              <a:rPr lang="en-US" altLang="en-US"/>
              <a:t>Together, the operating system world was changed dramatically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767EA67D-6F0F-C34F-985B-0D8874797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Free you say?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8A4CF364-64DD-A942-B113-515CCD515E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GNU-Linux is free … </a:t>
            </a:r>
          </a:p>
          <a:p>
            <a:r>
              <a:rPr lang="en-US" altLang="en-US"/>
              <a:t>Free as in speech, not free as in beer</a:t>
            </a:r>
          </a:p>
          <a:p>
            <a:r>
              <a:rPr lang="en-US" altLang="en-US"/>
              <a:t>Free to view, copy, modify, and release</a:t>
            </a:r>
          </a:p>
          <a:p>
            <a:r>
              <a:rPr lang="en-US" altLang="en-US"/>
              <a:t>Profit still to be had from packaging, support, and additional original code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E622FF5-8470-D84C-B064-315B262FA9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Linux?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A608BF87-AAA5-394E-B9EA-70E08ABC13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Software</a:t>
            </a:r>
          </a:p>
          <a:p>
            <a:r>
              <a:rPr lang="en-US" altLang="en-US"/>
              <a:t>Hardware</a:t>
            </a:r>
          </a:p>
          <a:p>
            <a:r>
              <a:rPr lang="en-US" altLang="en-US"/>
              <a:t>Portability</a:t>
            </a:r>
          </a:p>
          <a:p>
            <a:r>
              <a:rPr lang="en-US" altLang="en-US"/>
              <a:t>Standards</a:t>
            </a:r>
          </a:p>
          <a:p>
            <a:r>
              <a:rPr lang="en-US" altLang="en-US"/>
              <a:t>$$$</a:t>
            </a:r>
          </a:p>
        </p:txBody>
      </p:sp>
    </p:spTree>
  </p:cSld>
  <p:clrMapOvr>
    <a:masterClrMapping/>
  </p:clrMapOvr>
  <p:transition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3B6FACB5-660E-F841-86CA-81D88443C9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Software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42109CC9-B7A6-304E-A337-84AC376268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An almost limitless library of programs</a:t>
            </a:r>
          </a:p>
          <a:p>
            <a:r>
              <a:rPr lang="en-US" altLang="en-US"/>
              <a:t>Applications, services, utilities</a:t>
            </a:r>
          </a:p>
          <a:p>
            <a:r>
              <a:rPr lang="en-US" altLang="en-US"/>
              <a:t>Many free, some commercial</a:t>
            </a:r>
          </a:p>
          <a:p>
            <a:r>
              <a:rPr lang="en-US" altLang="en-US"/>
              <a:t>Source code often available along with pre-built binaries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DE53F6B9-BF6C-A746-B04B-99E53908AD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Hardware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9C236E57-FF43-FD4E-A53F-AA4BA7F84C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Supports thousands of peripherals and pieces of hardware</a:t>
            </a:r>
          </a:p>
          <a:p>
            <a:r>
              <a:rPr lang="en-US" altLang="en-US"/>
              <a:t>Multi-platform: x86, PPC, Alpha, SPARC, MIPS, 64-bit, SMP (multiproc systems)</a:t>
            </a:r>
          </a:p>
          <a:p>
            <a:r>
              <a:rPr lang="en-US" altLang="en-US"/>
              <a:t>Emulation of hardware for testing and development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B6571D42-13F9-4746-BA71-BE840C02E8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Portability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B12557E3-279B-6D45-8065-34C64F949C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Entire operating system written in C</a:t>
            </a:r>
          </a:p>
          <a:p>
            <a:r>
              <a:rPr lang="en-US" altLang="en-US"/>
              <a:t>Shared system libraries available for all supported architectures</a:t>
            </a:r>
          </a:p>
          <a:p>
            <a:r>
              <a:rPr lang="en-US" altLang="en-US"/>
              <a:t>Code written on one platform can be compiled on any system with minimal, if any, tweaks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36DD6D65-2607-C54C-8008-C23E00BA7D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Standards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3BE5EE4C-D423-394F-B794-535A1E87B3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Much of GNU-Linux already meets POSIX (Portable Operating System Interface for Computer Environments) and Unix System V Interface Definition (SVID)</a:t>
            </a:r>
          </a:p>
          <a:p>
            <a:r>
              <a:rPr lang="en-US" altLang="en-US"/>
              <a:t>Standardized for commercial and government use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1CA964A2-F41C-3040-BDF1-AEF7F63DAF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And don’t forget …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FEB2FCE-4458-B14C-B386-A155118B97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It’s free! (or at least really cheap!)</a:t>
            </a:r>
          </a:p>
          <a:p>
            <a:r>
              <a:rPr lang="en-US" altLang="en-US"/>
              <a:t>That’s why Linux is often the operating system of choice to teach OS design and Unix courses</a:t>
            </a:r>
          </a:p>
          <a:p>
            <a:r>
              <a:rPr lang="en-US" altLang="en-US"/>
              <a:t>We’ll be using RedHat Enterprise Linux 4 – not free but a fraction of the cost of Unix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1DD85725-FD12-EC4F-B78A-4CECEDB51A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Features Overview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2DF3CDA-C068-B246-9B21-578A96DEFF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Multiuser</a:t>
            </a:r>
          </a:p>
          <a:p>
            <a:r>
              <a:rPr lang="en-US" altLang="en-US"/>
              <a:t>Multiprocess / Multitasking</a:t>
            </a:r>
          </a:p>
          <a:p>
            <a:r>
              <a:rPr lang="en-US" altLang="en-US"/>
              <a:t>Hierarchical Filesystem</a:t>
            </a:r>
          </a:p>
          <a:p>
            <a:r>
              <a:rPr lang="en-US" altLang="en-US"/>
              <a:t>BASH Shell command line interface / programming language</a:t>
            </a:r>
          </a:p>
          <a:p>
            <a:r>
              <a:rPr lang="en-US" altLang="en-US"/>
              <a:t>Many useful utilities built-in</a:t>
            </a:r>
          </a:p>
          <a:p>
            <a:r>
              <a:rPr lang="en-US" altLang="en-US"/>
              <a:t>Rich networking support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2363A9AC-13A7-0B49-A239-C74D8D259F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/>
              <a:t>In this chapter …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82BC2B6C-C0D0-CD47-A214-44292FBD64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History of Unix</a:t>
            </a:r>
          </a:p>
          <a:p>
            <a:r>
              <a:rPr lang="en-US" altLang="en-US"/>
              <a:t>GNU-Linux</a:t>
            </a:r>
          </a:p>
          <a:p>
            <a:r>
              <a:rPr lang="en-US" altLang="en-US"/>
              <a:t>Why Linux?</a:t>
            </a:r>
          </a:p>
          <a:p>
            <a:endParaRPr lang="en-US" altLang="en-US"/>
          </a:p>
        </p:txBody>
      </p:sp>
    </p:spTree>
  </p:cSld>
  <p:clrMapOvr>
    <a:masterClrMapping/>
  </p:clrMapOvr>
  <p:transition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0D4BC846-0913-C64B-B574-D0048DEE87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Long ago, in a galaxy far away …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E60B8AE4-5A3F-824B-9C03-6CD988177D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Computing power was costly</a:t>
            </a:r>
          </a:p>
          <a:p>
            <a:pPr lvl="1"/>
            <a:r>
              <a:rPr lang="en-US" altLang="en-US"/>
              <a:t>UNIVAC cost $1 million</a:t>
            </a:r>
          </a:p>
          <a:p>
            <a:r>
              <a:rPr lang="en-US" altLang="en-US"/>
              <a:t>CPU time was a premium</a:t>
            </a:r>
          </a:p>
          <a:p>
            <a:pPr lvl="1"/>
            <a:r>
              <a:rPr lang="en-US" altLang="en-US"/>
              <a:t>Most mainframes had less computing power than a calculator on the shelf at Wal-Mart</a:t>
            </a:r>
          </a:p>
          <a:p>
            <a:r>
              <a:rPr lang="en-US" altLang="en-US"/>
              <a:t>Jobs were submitted into a queue</a:t>
            </a:r>
          </a:p>
          <a:p>
            <a:pPr lvl="1"/>
            <a:r>
              <a:rPr lang="en-US" altLang="en-US"/>
              <a:t>Only one process at a time – scheduling nightmare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381E2F43-9901-DE45-AD01-D27F74F2AB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was needed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3D397FE-46FD-894F-86FB-EAA3F9A350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Allow multiple users to access the same data and resources simultaneously</a:t>
            </a:r>
          </a:p>
          <a:p>
            <a:r>
              <a:rPr lang="en-US" altLang="en-US"/>
              <a:t>Service many users more cheaply than buying each their own machine</a:t>
            </a:r>
          </a:p>
          <a:p>
            <a:r>
              <a:rPr lang="en-US" altLang="en-US"/>
              <a:t>The ability to run multiple processes at once</a:t>
            </a:r>
          </a:p>
          <a:p>
            <a:r>
              <a:rPr lang="en-US" altLang="en-US"/>
              <a:t>And do so while maintaining user segregation and data integrity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AF36BB3-15B8-344E-B973-CB3DA4A141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Enter Unix, pride of Bell Labs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39F1DE7B-34EE-2E40-AD23-296787C184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Originally written in PDP-7 assembly language by Ken Thompson</a:t>
            </a:r>
          </a:p>
          <a:p>
            <a:r>
              <a:rPr lang="en-US" altLang="en-US"/>
              <a:t>To make it work on multiple architectures (portable), Thompson rewrote Unix in B</a:t>
            </a:r>
          </a:p>
          <a:p>
            <a:r>
              <a:rPr lang="en-US" altLang="en-US"/>
              <a:t>Dennis Ritchie developed C, and with Thompson, rewrote Unix in C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54BC8F7-03EB-2C43-BC96-1EF3B4A4D0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was so great about it?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381B13F-3513-B249-B877-E71EEE9F5B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Multiuser</a:t>
            </a:r>
          </a:p>
          <a:p>
            <a:r>
              <a:rPr lang="en-US" altLang="en-US"/>
              <a:t>Multiprocess</a:t>
            </a:r>
          </a:p>
          <a:p>
            <a:r>
              <a:rPr lang="en-US" altLang="en-US"/>
              <a:t>Non-proprietary</a:t>
            </a:r>
          </a:p>
          <a:p>
            <a:r>
              <a:rPr lang="en-US" altLang="en-US"/>
              <a:t>Economical for business</a:t>
            </a:r>
          </a:p>
          <a:p>
            <a:r>
              <a:rPr lang="en-US" altLang="en-US"/>
              <a:t>Initially given for free to colleges and universities (great tactic!)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08859A06-C0F2-7849-AC7E-BACCF7FB36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Descendents and bastards …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BDDDD5E7-4282-E142-BC37-5C64FD933E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Started at Bell Labs</a:t>
            </a:r>
          </a:p>
          <a:p>
            <a:r>
              <a:rPr lang="en-US" altLang="en-US"/>
              <a:t>Picked up and continued by AT&amp;T (SVR4)</a:t>
            </a:r>
          </a:p>
          <a:p>
            <a:r>
              <a:rPr lang="en-US" altLang="en-US"/>
              <a:t>UC Berkeley derives BSD</a:t>
            </a:r>
          </a:p>
          <a:p>
            <a:r>
              <a:rPr lang="en-US" altLang="en-US"/>
              <a:t>Sun Solaris</a:t>
            </a:r>
          </a:p>
          <a:p>
            <a:r>
              <a:rPr lang="en-US" altLang="en-US"/>
              <a:t>IRIX</a:t>
            </a:r>
          </a:p>
          <a:p>
            <a:r>
              <a:rPr lang="en-US" altLang="en-US"/>
              <a:t>Minix, XINU</a:t>
            </a:r>
          </a:p>
          <a:p>
            <a:r>
              <a:rPr lang="en-US" altLang="en-US"/>
              <a:t>Linux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3ED7C76B-BBB0-084D-A5CE-D8C422FBF9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happened?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A550CBC-C153-3442-B8F5-88710A4AE6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UNIX became commercialized</a:t>
            </a:r>
          </a:p>
          <a:p>
            <a:r>
              <a:rPr lang="en-US" altLang="en-US"/>
              <a:t>Proprietary code, specialized distributions</a:t>
            </a:r>
          </a:p>
          <a:p>
            <a:r>
              <a:rPr lang="en-US" altLang="en-US"/>
              <a:t>Costs started to become a hindrance</a:t>
            </a:r>
          </a:p>
          <a:p>
            <a:endParaRPr lang="en-US" altLang="en-US"/>
          </a:p>
          <a:p>
            <a:r>
              <a:rPr lang="en-US" altLang="en-US"/>
              <a:t>So … let’s make our own Unix … 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53468FB-66A4-0C40-92F2-CED21A5878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GNU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6BF9FF38-C162-3E48-906E-B8084FAB79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Richard Stallman decides that there should be a free version of Unix available</a:t>
            </a:r>
          </a:p>
          <a:p>
            <a:r>
              <a:rPr lang="en-US" altLang="en-US"/>
              <a:t>Forms the GNU project – GNU’s Not Unix</a:t>
            </a:r>
          </a:p>
          <a:p>
            <a:r>
              <a:rPr lang="en-US" altLang="en-US"/>
              <a:t>Writes all of the system programs and utilities to mimic Unix variants</a:t>
            </a:r>
          </a:p>
          <a:p>
            <a:r>
              <a:rPr lang="en-US" altLang="en-US"/>
              <a:t>Everything but a kernel (Hurd)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{E0028AC3-D6A8-E747-9F72-A2DFD28C946F}tf10001070</Template>
  <TotalTime>64</TotalTime>
  <Words>586</Words>
  <Application>Microsoft Macintosh PowerPoint</Application>
  <PresentationFormat>On-screen Show (4:3)</PresentationFormat>
  <Paragraphs>93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Arial Black</vt:lpstr>
      <vt:lpstr>Wood Type</vt:lpstr>
      <vt:lpstr>Chapter 1:  Welcome to Linux</vt:lpstr>
      <vt:lpstr>In this chapter …</vt:lpstr>
      <vt:lpstr>Long ago, in a galaxy far away …</vt:lpstr>
      <vt:lpstr>What was needed</vt:lpstr>
      <vt:lpstr>Enter Unix, pride of Bell Labs</vt:lpstr>
      <vt:lpstr>What was so great about it?</vt:lpstr>
      <vt:lpstr>Descendents and bastards …</vt:lpstr>
      <vt:lpstr>What happened?</vt:lpstr>
      <vt:lpstr>GNU</vt:lpstr>
      <vt:lpstr>Final piece</vt:lpstr>
      <vt:lpstr>GNU-Linux</vt:lpstr>
      <vt:lpstr>Free you say?</vt:lpstr>
      <vt:lpstr>Why Linux?</vt:lpstr>
      <vt:lpstr>Software</vt:lpstr>
      <vt:lpstr>Hardware</vt:lpstr>
      <vt:lpstr>Portability</vt:lpstr>
      <vt:lpstr>Standards</vt:lpstr>
      <vt:lpstr>And don’t forget …</vt:lpstr>
      <vt:lpstr>Features Overview</vt:lpstr>
    </vt:vector>
  </TitlesOfParts>
  <Manager/>
  <Company>TSS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Welcome to Linux</dc:title>
  <dc:subject/>
  <dc:creator>Justin Howell</dc:creator>
  <cp:keywords/>
  <dc:description/>
  <cp:lastModifiedBy>Tuan Thai</cp:lastModifiedBy>
  <cp:revision>10</cp:revision>
  <cp:lastPrinted>1601-01-01T00:00:00Z</cp:lastPrinted>
  <dcterms:created xsi:type="dcterms:W3CDTF">2005-07-24T21:40:31Z</dcterms:created>
  <dcterms:modified xsi:type="dcterms:W3CDTF">2021-08-15T16:08:38Z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TC010721171033</vt:lpwstr>
  </property>
</Properties>
</file>