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84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 autoAdjust="0"/>
    <p:restoredTop sz="94662" autoAdjust="0"/>
  </p:normalViewPr>
  <p:slideViewPr>
    <p:cSldViewPr>
      <p:cViewPr varScale="1">
        <p:scale>
          <a:sx n="153" d="100"/>
          <a:sy n="153" d="100"/>
        </p:scale>
        <p:origin x="22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889A6C9D-C4FF-8E46-A698-B6323077AC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593638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92CEF-E9FA-1546-AB07-987D89018D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857040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DFDE-CA11-884F-9CCE-3F7C50FB4D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652102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FC9C-C24E-6E4D-97D5-CF45E7E311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524944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EADAB85-C6CC-2042-A67C-DAFDCAB658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465193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C2CA-C9ED-CF40-BBCF-E3273BCC1C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214419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7CD3-9AD8-9D40-BF72-4310DD0DB25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22665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1ACA-433A-0346-B2F5-09585EE36A2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9784762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840F-EDDE-FF4D-B5B7-E30DBB5895B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089350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B55C-7340-334C-850C-960089FD1A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184273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06FD-1034-484F-86DB-19B724058AC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044045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E840A5D-BEC7-F542-B52E-1A72EAD804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9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81172C2-3598-7A42-9348-7FB518AE6F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Chapter 2:</a:t>
            </a:r>
            <a:br>
              <a:rPr lang="en-US" altLang="en-US" sz="4800"/>
            </a:br>
            <a:r>
              <a:rPr lang="en-US" altLang="en-US" sz="4800"/>
              <a:t>Getting Started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116A474-ACBE-9F4C-8455-80AFEDDAA0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Logon to Logout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D7743B4-EE64-F343-AF35-F5AB76480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What Makes a Good Password?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2DB73F2-B790-C945-9A2A-61512BE371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At least 6 characters long (8+ is even better)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Not be a dictionary word in any language (including Klingon!)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Not a name, place or date of personal significance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Contains mixed case, numbers, and special characters</a:t>
            </a: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8ABBB3F-7ECA-D644-AAFF-43CA290D4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Do It Right!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7913A02-2AEC-E044-B95F-213B9E9A62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bfd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en-US">
                <a:latin typeface="Times New Roman" panose="02020603050405020304" pitchFamily="18" charset="0"/>
              </a:rPr>
              <a:t> BAD PASSWORD: it’s WAY too short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bfd</a:t>
            </a:r>
            <a:r>
              <a:rPr lang="en-US" altLang="en-US">
                <a:latin typeface="Times New Roman" panose="02020603050405020304" pitchFamily="18" charset="0"/>
              </a:rPr>
              <a:t>*2 </a:t>
            </a:r>
            <a:r>
              <a:rPr lang="en-US" altLang="en-US">
                <a:latin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en-US">
                <a:latin typeface="Times New Roman" panose="02020603050405020304" pitchFamily="18" charset="0"/>
              </a:rPr>
              <a:t> BAD PASSWORD: it is too short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123454321 </a:t>
            </a:r>
            <a:r>
              <a:rPr lang="en-US" altLang="en-US">
                <a:latin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en-US">
                <a:latin typeface="Times New Roman" panose="02020603050405020304" pitchFamily="18" charset="0"/>
              </a:rPr>
              <a:t> BAD PASSWORD: it is too simplistic/systematic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shutup!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en-US">
                <a:latin typeface="Times New Roman" panose="02020603050405020304" pitchFamily="18" charset="0"/>
              </a:rPr>
              <a:t> BAD PASSWORD: it is based on a dictionary word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A9938E1-82CD-B341-B57D-D3095C1F7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 Shell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0A845E4-66DB-2B49-9176-74098F151A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Command interpreter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Translates commands issued by user into commands sent to the kernel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Common shells: bash, tcsh, csh, zsh, ksh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Linux default is bash (Bourne Again Shell)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5B055E7-D815-2540-B274-E526985B0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What shell am I running?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51498F1-FBE0-C64F-A13D-C6D482E3D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Type </a:t>
            </a:r>
            <a:r>
              <a:rPr lang="en-US" altLang="en-US" b="1">
                <a:latin typeface="Times New Roman" panose="02020603050405020304" pitchFamily="18" charset="0"/>
              </a:rPr>
              <a:t>ps</a:t>
            </a:r>
            <a:r>
              <a:rPr lang="en-US" altLang="en-US">
                <a:latin typeface="Times New Roman" panose="02020603050405020304" pitchFamily="18" charset="0"/>
              </a:rPr>
              <a:t> right after logging on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finger</a:t>
            </a:r>
            <a:r>
              <a:rPr lang="en-US" altLang="en-US">
                <a:latin typeface="Times New Roman" panose="02020603050405020304" pitchFamily="18" charset="0"/>
              </a:rPr>
              <a:t> yourself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898253E-A9BF-C645-8E31-199E3C1DC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Correcting errors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75E556F-1BDA-9C4E-9945-3C0FC9DACF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Erase a character: </a:t>
            </a:r>
            <a:r>
              <a:rPr lang="en-US" altLang="en-US" b="1">
                <a:latin typeface="Times New Roman" panose="02020603050405020304" pitchFamily="18" charset="0"/>
              </a:rPr>
              <a:t>BACKSPACE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b="1">
                <a:latin typeface="Times New Roman" panose="02020603050405020304" pitchFamily="18" charset="0"/>
              </a:rPr>
              <a:t>DEL</a:t>
            </a:r>
            <a:r>
              <a:rPr lang="en-US" altLang="en-US">
                <a:latin typeface="Times New Roman" panose="02020603050405020304" pitchFamily="18" charset="0"/>
              </a:rPr>
              <a:t> or </a:t>
            </a:r>
            <a:r>
              <a:rPr lang="en-US" altLang="en-US" b="1">
                <a:latin typeface="Times New Roman" panose="02020603050405020304" pitchFamily="18" charset="0"/>
              </a:rPr>
              <a:t>CTRL-H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Erase a word: </a:t>
            </a:r>
            <a:r>
              <a:rPr lang="en-US" altLang="en-US" b="1">
                <a:latin typeface="Times New Roman" panose="02020603050405020304" pitchFamily="18" charset="0"/>
              </a:rPr>
              <a:t>CTRL-W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Erase a line (line kill): </a:t>
            </a:r>
            <a:r>
              <a:rPr lang="en-US" altLang="en-US" b="1">
                <a:latin typeface="Times New Roman" panose="02020603050405020304" pitchFamily="18" charset="0"/>
              </a:rPr>
              <a:t>CTRL-U </a:t>
            </a:r>
            <a:r>
              <a:rPr lang="en-US" altLang="en-US">
                <a:latin typeface="Times New Roman" panose="02020603050405020304" pitchFamily="18" charset="0"/>
              </a:rPr>
              <a:t>or </a:t>
            </a:r>
            <a:r>
              <a:rPr lang="en-US" altLang="en-US" b="1">
                <a:latin typeface="Times New Roman" panose="02020603050405020304" pitchFamily="18" charset="0"/>
              </a:rPr>
              <a:t>CTRL-X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12A6876-8C4B-9642-82BB-F44C4876A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Other key commands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4D240FE-D5F7-A44C-A749-40A0E576AE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Terminate (interrupt key): </a:t>
            </a:r>
            <a:r>
              <a:rPr lang="en-US" altLang="en-US" b="1">
                <a:latin typeface="Times New Roman" panose="02020603050405020304" pitchFamily="18" charset="0"/>
              </a:rPr>
              <a:t>CTRL-C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Suspend job: </a:t>
            </a:r>
            <a:r>
              <a:rPr lang="en-US" altLang="en-US" b="1">
                <a:latin typeface="Times New Roman" panose="02020603050405020304" pitchFamily="18" charset="0"/>
              </a:rPr>
              <a:t>CTRL-Z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Show jobs: </a:t>
            </a:r>
            <a:r>
              <a:rPr lang="en-US" altLang="en-US" b="1">
                <a:latin typeface="Times New Roman" panose="02020603050405020304" pitchFamily="18" charset="0"/>
              </a:rPr>
              <a:t>jobs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Stop job: </a:t>
            </a:r>
            <a:r>
              <a:rPr lang="en-US" altLang="en-US" b="1">
                <a:latin typeface="Times New Roman" panose="02020603050405020304" pitchFamily="18" charset="0"/>
              </a:rPr>
              <a:t>kill –KILL %</a:t>
            </a:r>
            <a:r>
              <a:rPr lang="en-US" altLang="en-US" b="1" i="1">
                <a:latin typeface="Times New Roman" panose="02020603050405020304" pitchFamily="18" charset="0"/>
              </a:rPr>
              <a:t>job_no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Command history: </a:t>
            </a:r>
            <a:r>
              <a:rPr lang="en-US" altLang="en-US" b="1">
                <a:latin typeface="Times New Roman" panose="02020603050405020304" pitchFamily="18" charset="0"/>
              </a:rPr>
              <a:t>UP</a:t>
            </a:r>
            <a:r>
              <a:rPr lang="en-US" altLang="en-US">
                <a:latin typeface="Times New Roman" panose="02020603050405020304" pitchFamily="18" charset="0"/>
              </a:rPr>
              <a:t> and </a:t>
            </a:r>
            <a:r>
              <a:rPr lang="en-US" altLang="en-US" b="1">
                <a:latin typeface="Times New Roman" panose="02020603050405020304" pitchFamily="18" charset="0"/>
              </a:rPr>
              <a:t>DOWN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4358C63-8DE0-0F4B-B236-220A570DF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Administrative privileges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7BE3E1A-658C-124B-BAB7-42D033E57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root</a:t>
            </a:r>
            <a:r>
              <a:rPr lang="en-US" altLang="en-US">
                <a:latin typeface="Times New Roman" panose="02020603050405020304" pitchFamily="18" charset="0"/>
              </a:rPr>
              <a:t> or superuser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Full read/write access to filesystem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Can execute privileged commands and programs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Use sparingly and with extreme caution</a:t>
            </a: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F061BBA-24E7-6249-AD33-18F99C8E1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Getting help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5974EF7-8036-C64E-9A0B-F0587AB15F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Most GNU commands and utilities have built in help and usage information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--help </a:t>
            </a:r>
            <a:r>
              <a:rPr lang="en-US" altLang="en-US">
                <a:latin typeface="Times New Roman" panose="02020603050405020304" pitchFamily="18" charset="0"/>
              </a:rPr>
              <a:t>(sometimes -h or -help)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Too much information? Pipe results to </a:t>
            </a:r>
            <a:r>
              <a:rPr lang="en-US" altLang="en-US" b="1">
                <a:latin typeface="Times New Roman" panose="02020603050405020304" pitchFamily="18" charset="0"/>
              </a:rPr>
              <a:t>less</a:t>
            </a:r>
            <a:r>
              <a:rPr lang="en-US" altLang="en-US">
                <a:latin typeface="Times New Roman" panose="02020603050405020304" pitchFamily="18" charset="0"/>
              </a:rPr>
              <a:t> or </a:t>
            </a:r>
            <a:r>
              <a:rPr lang="en-US" altLang="en-US" b="1">
                <a:latin typeface="Times New Roman" panose="02020603050405020304" pitchFamily="18" charset="0"/>
              </a:rPr>
              <a:t>more</a:t>
            </a:r>
            <a:endParaRPr lang="en-US" altLang="en-US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>
                <a:latin typeface="Times New Roman" panose="02020603050405020304" pitchFamily="18" charset="0"/>
              </a:rPr>
              <a:t>ls --help | less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5B9C53B-49C5-034B-AE77-72C53BB997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man Pages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CED2EEE-C274-8F4F-9A96-84854ABB43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man </a:t>
            </a:r>
            <a:r>
              <a:rPr lang="en-US" altLang="en-US" b="1" i="1">
                <a:latin typeface="Times New Roman" panose="02020603050405020304" pitchFamily="18" charset="0"/>
              </a:rPr>
              <a:t>program_name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Displays online documentation, formatted with a pager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SPACE</a:t>
            </a:r>
            <a:r>
              <a:rPr lang="en-US" altLang="en-US">
                <a:latin typeface="Times New Roman" panose="02020603050405020304" pitchFamily="18" charset="0"/>
              </a:rPr>
              <a:t> to advance, </a:t>
            </a:r>
            <a:r>
              <a:rPr lang="en-US" altLang="en-US" b="1">
                <a:latin typeface="Times New Roman" panose="02020603050405020304" pitchFamily="18" charset="0"/>
              </a:rPr>
              <a:t>q</a:t>
            </a:r>
            <a:r>
              <a:rPr lang="en-US" altLang="en-US">
                <a:latin typeface="Times New Roman" panose="02020603050405020304" pitchFamily="18" charset="0"/>
              </a:rPr>
              <a:t> to quit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Depending on the system sometimes you can also use </a:t>
            </a:r>
            <a:r>
              <a:rPr lang="en-US" altLang="en-US" b="1">
                <a:latin typeface="Times New Roman" panose="02020603050405020304" pitchFamily="18" charset="0"/>
              </a:rPr>
              <a:t>PAGE UP/DOWN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D571724-69F3-3446-8E05-3E2F0F204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man Pages con’t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402B5E1-5B21-894A-A842-CBD62707F2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Divided into ten sections based on type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User commands in section 1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To view a command’s man page in a particular section:</a:t>
            </a:r>
          </a:p>
          <a:p>
            <a:pPr lvl="1" eaLnBrk="1" hangingPunct="1"/>
            <a:r>
              <a:rPr lang="en-US" altLang="en-US" b="1">
                <a:latin typeface="Times New Roman" panose="02020603050405020304" pitchFamily="18" charset="0"/>
              </a:rPr>
              <a:t>man 8 su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F2D8070-4573-C94F-9801-FEB92F1B7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In this chapter …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4CD34D0-46EF-434B-8455-28483DD3A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Logging on</a:t>
            </a:r>
          </a:p>
          <a:p>
            <a:pPr eaLnBrk="1" hangingPunct="1"/>
            <a:r>
              <a:rPr lang="en-US" altLang="en-US"/>
              <a:t>The Shell</a:t>
            </a:r>
          </a:p>
          <a:p>
            <a:pPr eaLnBrk="1" hangingPunct="1"/>
            <a:r>
              <a:rPr lang="en-US" altLang="en-US"/>
              <a:t>Superuser</a:t>
            </a:r>
          </a:p>
          <a:p>
            <a:pPr eaLnBrk="1" hangingPunct="1"/>
            <a:r>
              <a:rPr lang="en-US" altLang="en-US"/>
              <a:t>Getting Help</a:t>
            </a:r>
          </a:p>
          <a:p>
            <a:pPr eaLnBrk="1" hangingPunct="1"/>
            <a:r>
              <a:rPr lang="en-US" altLang="en-US"/>
              <a:t>Logging off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907C4FD-181D-844C-9BFA-2E33D19AE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info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5BAA094-A3B0-9D4A-92C9-04E1F20ED0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info </a:t>
            </a:r>
            <a:r>
              <a:rPr lang="en-US" altLang="en-US" b="1" i="1">
                <a:latin typeface="Times New Roman" panose="02020603050405020304" pitchFamily="18" charset="0"/>
              </a:rPr>
              <a:t>program_name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GNU online documentation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SPACE</a:t>
            </a:r>
            <a:r>
              <a:rPr lang="en-US" altLang="en-US">
                <a:latin typeface="Times New Roman" panose="02020603050405020304" pitchFamily="18" charset="0"/>
              </a:rPr>
              <a:t> to scroll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ENTER to select a subtopic</a:t>
            </a:r>
          </a:p>
          <a:p>
            <a:pPr eaLnBrk="1" hangingPunct="1"/>
            <a:r>
              <a:rPr lang="en-US" altLang="en-US" b="1">
                <a:latin typeface="Times New Roman" panose="02020603050405020304" pitchFamily="18" charset="0"/>
              </a:rPr>
              <a:t>q </a:t>
            </a:r>
            <a:r>
              <a:rPr lang="en-US" altLang="en-US">
                <a:latin typeface="Times New Roman" panose="02020603050405020304" pitchFamily="18" charset="0"/>
              </a:rPr>
              <a:t>to quit</a:t>
            </a: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FA5ECF2-812D-F94D-88D8-8BD51DC4B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At the end of the day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667CE86-13C4-3747-B3F6-EE99524D46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To log out, press </a:t>
            </a:r>
            <a:r>
              <a:rPr lang="en-US" altLang="en-US" b="1">
                <a:latin typeface="Times New Roman" panose="02020603050405020304" pitchFamily="18" charset="0"/>
              </a:rPr>
              <a:t>CTRL-D</a:t>
            </a:r>
            <a:r>
              <a:rPr lang="en-US" altLang="en-US">
                <a:latin typeface="Times New Roman" panose="02020603050405020304" pitchFamily="18" charset="0"/>
              </a:rPr>
              <a:t> or type </a:t>
            </a:r>
            <a:r>
              <a:rPr lang="en-US" altLang="en-US" b="1">
                <a:latin typeface="Times New Roman" panose="02020603050405020304" pitchFamily="18" charset="0"/>
              </a:rPr>
              <a:t>exit</a:t>
            </a:r>
            <a:endParaRPr lang="en-US" altLang="en-US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If you have suspended jobs it will warn you before you log out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E8431D8-90CE-1A4E-A38E-918B66631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How do I start?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4B76A2F-CC46-9F4F-BCB7-2468B78BF9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Console vs. terminal vs. terminal emulator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Text-based vs. graphical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Where’s the box at?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E10B82C-319B-1D44-8FAF-1BB56FD35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Consoles and terminals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CB4A448-4D19-9E4B-A0A4-22985E3C0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Monitor, keyboard (and maybe mouse) attached to the box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The console often locked away in a closet or server farm somewhere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Terminals usually found in mainframe environment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Recently ‘thin clients’ gaining popularity again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8A5389-29E3-B94C-9AFB-8786664C0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Terminal Emulation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652A018-CDFC-E148-B18B-D52D6E306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Using a separate system, connect a virtual terminal to the server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telnet, ssh, X Windows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Most common way to interact with a Linux/UNIX machine</a:t>
            </a: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7713F63-9B87-2549-8B41-0418447BB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From Windows environment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70988AE-2F36-424F-B36F-78A92C3AAB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telnet built in, but insecure (cleartext passwords)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For ssh, need a supported terminal emulator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PuTTY, TeraTerm Pro, SecureCRT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For remote X Windows, need a local X Server running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cygwin, XWin-32, Exceed, Xming</a:t>
            </a: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0E598E9-6BF5-EC4F-A216-DD8D9B5F2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Here at Solano College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C29E263-82E5-D742-8A87-0750A7B32E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Our server is racked in the campus MDF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RedHat Enterprise Linux 5 virtualized on Vmware ESX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We’ll use PuTTY and cygwin</a:t>
            </a: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859E682-08F2-C949-B3D1-809E4A20D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Logging 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7B0EFCD-C5F8-184E-9D8C-9DFBA625D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Your username will be your My.Solano username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Your password is by default set to your SCC ID, all 9 digits (pad front with zeroes)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*Remember* Linux/Unix is </a:t>
            </a:r>
            <a:r>
              <a:rPr lang="en-US" altLang="en-US" b="1">
                <a:latin typeface="Times New Roman" panose="02020603050405020304" pitchFamily="18" charset="0"/>
              </a:rPr>
              <a:t>case sensitive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633877C-1BEE-664F-9202-DE1140A12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Change your password first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EBCFAF9-883A-8D48-81E3-6F33AFA6C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To secure your account, change your password immediately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Type </a:t>
            </a:r>
            <a:r>
              <a:rPr lang="en-US" altLang="en-US" b="1">
                <a:latin typeface="Times New Roman" panose="02020603050405020304" pitchFamily="18" charset="0"/>
              </a:rPr>
              <a:t>passwd</a:t>
            </a:r>
            <a:r>
              <a:rPr lang="en-US" altLang="en-US">
                <a:latin typeface="Times New Roman" panose="02020603050405020304" pitchFamily="18" charset="0"/>
              </a:rPr>
              <a:t> and hit enter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You will be prompted to enter your current password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You will be prompted twice for a nice password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Must be a good password!</a:t>
            </a:r>
          </a:p>
        </p:txBody>
      </p:sp>
    </p:spTree>
  </p:cSld>
  <p:clrMapOvr>
    <a:masterClrMapping/>
  </p:clrMapOvr>
  <p:transition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{E0028AC3-D6A8-E747-9F72-A2DFD28C946F}tf10001070</Template>
  <TotalTime>55</TotalTime>
  <Words>647</Words>
  <Application>Microsoft Macintosh PowerPoint</Application>
  <PresentationFormat>On-screen Show (4:3)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Times New Roman</vt:lpstr>
      <vt:lpstr>Wingdings</vt:lpstr>
      <vt:lpstr>Wood Type</vt:lpstr>
      <vt:lpstr>Chapter 2: Getting Started</vt:lpstr>
      <vt:lpstr>In this chapter …</vt:lpstr>
      <vt:lpstr>How do I start?</vt:lpstr>
      <vt:lpstr>Consoles and terminals</vt:lpstr>
      <vt:lpstr>Terminal Emulation</vt:lpstr>
      <vt:lpstr>From Windows environment</vt:lpstr>
      <vt:lpstr>Here at Solano College</vt:lpstr>
      <vt:lpstr>Logging on</vt:lpstr>
      <vt:lpstr>Change your password first</vt:lpstr>
      <vt:lpstr>What Makes a Good Password?</vt:lpstr>
      <vt:lpstr>Do It Right!</vt:lpstr>
      <vt:lpstr>The Shell</vt:lpstr>
      <vt:lpstr>What shell am I running?</vt:lpstr>
      <vt:lpstr>Correcting errors</vt:lpstr>
      <vt:lpstr>Other key commands</vt:lpstr>
      <vt:lpstr>Administrative privileges</vt:lpstr>
      <vt:lpstr>Getting help</vt:lpstr>
      <vt:lpstr>man Pages</vt:lpstr>
      <vt:lpstr>man Pages con’t</vt:lpstr>
      <vt:lpstr>info</vt:lpstr>
      <vt:lpstr>At the end of the day</vt:lpstr>
    </vt:vector>
  </TitlesOfParts>
  <Manager/>
  <Company>TSS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Justin Howell</dc:creator>
  <cp:keywords/>
  <dc:description/>
  <cp:lastModifiedBy>Tuan Thai</cp:lastModifiedBy>
  <cp:revision>14</cp:revision>
  <cp:lastPrinted>1601-01-01T00:00:00Z</cp:lastPrinted>
  <dcterms:created xsi:type="dcterms:W3CDTF">2005-08-07T01:45:11Z</dcterms:created>
  <dcterms:modified xsi:type="dcterms:W3CDTF">2021-08-15T16:09:21Z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