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8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579F3367-179E-AD4B-8CB6-7730A5022D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6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265C-99E5-AA44-A63C-29998C8ED1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6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385A-56D7-4447-BC0D-1C48433031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39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3B8C1-0574-8948-AD72-E6A77708F3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16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4789704-418A-DA45-B915-9E126BA191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433E-77D5-AF46-8F31-A9B577D64A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07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1605-B9BE-424A-BFF2-6950BF55EA8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916A-0FF3-924C-B0E7-DC6E03BD868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20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10A98-558E-B04B-9EF2-DE5DF943C4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8A08-51C0-B141-975D-E5E40F36B7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8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F004A-727C-F24D-A3FD-D94DB7BD56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A922F6E-A8DA-984F-88F1-638C67E9AD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86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BE15CDA-88EB-1E42-9340-770D972B3A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3:</a:t>
            </a:r>
            <a:br>
              <a:rPr lang="en-US" altLang="en-US" sz="4800"/>
            </a:br>
            <a:r>
              <a:rPr lang="en-US" altLang="en-US" sz="4400"/>
              <a:t>Command Line Utilities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670D8E4-A180-354E-9E0C-107A88BA5B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Doin’ stuff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2201EAC-3BF5-FB49-93F1-944DC6463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rm: ReMoves a file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2598097-A909-E840-810D-972B03FF5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to </a:t>
            </a:r>
            <a:r>
              <a:rPr lang="en-US" altLang="en-US" b="1"/>
              <a:t>del </a:t>
            </a:r>
            <a:r>
              <a:rPr lang="en-US" altLang="en-US"/>
              <a:t>in DOS</a:t>
            </a:r>
          </a:p>
          <a:p>
            <a:pPr eaLnBrk="1" hangingPunct="1"/>
            <a:r>
              <a:rPr lang="en-US" altLang="en-US"/>
              <a:t>Use the </a:t>
            </a:r>
            <a:r>
              <a:rPr lang="en-US" altLang="en-US" b="1"/>
              <a:t>–i</a:t>
            </a:r>
            <a:r>
              <a:rPr lang="en-US" altLang="en-US"/>
              <a:t> option to invoke </a:t>
            </a:r>
            <a:r>
              <a:rPr lang="en-US" altLang="en-US" i="1"/>
              <a:t>interactive</a:t>
            </a:r>
            <a:r>
              <a:rPr lang="en-US" altLang="en-US"/>
              <a:t> mode, which prompts you if you’re sure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 b="1"/>
              <a:t>rm myfile  </a:t>
            </a:r>
            <a:r>
              <a:rPr lang="en-US" altLang="en-US">
                <a:sym typeface="Wingdings" pitchFamily="2" charset="2"/>
              </a:rPr>
              <a:t> deletes myfile</a:t>
            </a:r>
          </a:p>
          <a:p>
            <a:pPr lvl="1" eaLnBrk="1" hangingPunct="1"/>
            <a:r>
              <a:rPr lang="en-US" altLang="en-US" b="1">
                <a:sym typeface="Wingdings" pitchFamily="2" charset="2"/>
              </a:rPr>
              <a:t>rm –i myfile  </a:t>
            </a:r>
            <a:r>
              <a:rPr lang="en-US" altLang="en-US">
                <a:sym typeface="Wingdings" pitchFamily="2" charset="2"/>
              </a:rPr>
              <a:t> prompts you before deleting</a:t>
            </a:r>
            <a:endParaRPr lang="en-US" altLang="en-US" b="1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D0A2574-9EB3-364B-BB1B-DFDB34887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and less: pagers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CE7C505-3012-3347-83E4-C8FDFE2A2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and less are similar in that they both break up long files into page long chunks</a:t>
            </a:r>
          </a:p>
          <a:p>
            <a:pPr eaLnBrk="1" hangingPunct="1"/>
            <a:r>
              <a:rPr lang="en-US" altLang="en-US"/>
              <a:t>Press </a:t>
            </a:r>
            <a:r>
              <a:rPr lang="en-US" altLang="en-US" b="1"/>
              <a:t>h</a:t>
            </a:r>
            <a:r>
              <a:rPr lang="en-US" altLang="en-US"/>
              <a:t> to display possible commands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lvl="1" eaLnBrk="1" hangingPunct="1"/>
            <a:r>
              <a:rPr lang="en-US" altLang="en-US" b="1"/>
              <a:t>less myfile </a:t>
            </a:r>
            <a:r>
              <a:rPr lang="en-US" altLang="en-US"/>
              <a:t> </a:t>
            </a:r>
            <a:r>
              <a:rPr lang="en-US" altLang="en-US">
                <a:sym typeface="Wingdings" pitchFamily="2" charset="2"/>
              </a:rPr>
              <a:t> displays myfile one page at a time</a:t>
            </a:r>
            <a:endParaRPr lang="en-US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B8F555D-19D1-6D44-B081-0B909EE2A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hostname: Where am I?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19D75D8-38F0-934C-8983-8FD98397B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hostname will display the name of the system you are currently logged onto</a:t>
            </a:r>
          </a:p>
          <a:p>
            <a:pPr eaLnBrk="1" hangingPunct="1"/>
            <a:r>
              <a:rPr lang="en-US" altLang="en-US"/>
              <a:t>Usually a fully qualified domain name (FQDN)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 b="1"/>
              <a:t>hostname</a:t>
            </a:r>
            <a:r>
              <a:rPr lang="en-US" altLang="en-US"/>
              <a:t>  </a:t>
            </a:r>
            <a:r>
              <a:rPr lang="en-US" altLang="en-US">
                <a:sym typeface="Wingdings" pitchFamily="2" charset="2"/>
              </a:rPr>
              <a:t> displays: </a:t>
            </a:r>
            <a:r>
              <a:rPr lang="en-US" altLang="en-US" b="1">
                <a:sym typeface="Wingdings" pitchFamily="2" charset="2"/>
              </a:rPr>
              <a:t>ares.bcs.solano.cc.ca.us</a:t>
            </a:r>
            <a:endParaRPr lang="en-US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003FA4A-D581-2940-B30A-87849B7FA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cp: CoPies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61CB46F-2DBF-8A48-AD57-96062851B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Usage: </a:t>
            </a:r>
            <a:r>
              <a:rPr lang="en-US" altLang="en-US" b="1"/>
              <a:t>cp </a:t>
            </a:r>
            <a:r>
              <a:rPr lang="en-US" altLang="en-US" b="1" i="1"/>
              <a:t>sourcefile destinationfile</a:t>
            </a:r>
          </a:p>
          <a:p>
            <a:pPr eaLnBrk="1" hangingPunct="1"/>
            <a:r>
              <a:rPr lang="en-US" altLang="en-US"/>
              <a:t>Creates a copy, leaves sourcefile intact</a:t>
            </a:r>
          </a:p>
          <a:p>
            <a:pPr eaLnBrk="1" hangingPunct="1"/>
            <a:r>
              <a:rPr lang="en-US" altLang="en-US"/>
              <a:t>If destinationfile exists, it will be overwritten</a:t>
            </a:r>
          </a:p>
          <a:p>
            <a:pPr lvl="1" eaLnBrk="1" hangingPunct="1"/>
            <a:r>
              <a:rPr lang="en-US" altLang="en-US"/>
              <a:t>Unless you use </a:t>
            </a:r>
            <a:r>
              <a:rPr lang="en-US" altLang="en-US" b="1"/>
              <a:t>–i</a:t>
            </a:r>
            <a:r>
              <a:rPr lang="en-US" altLang="en-US"/>
              <a:t> option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 b="1"/>
              <a:t>cp myfile myfile.backup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08E17D6-2D76-F04A-BE6A-C6AA71166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mv: MoVe files / change name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C72FFBE-83CB-244C-BA91-5AF811D42B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Usage: </a:t>
            </a:r>
            <a:r>
              <a:rPr lang="en-US" altLang="en-US" b="1"/>
              <a:t>mv </a:t>
            </a:r>
            <a:r>
              <a:rPr lang="en-US" altLang="en-US" b="1" i="1"/>
              <a:t>existingfile newfile</a:t>
            </a:r>
          </a:p>
          <a:p>
            <a:pPr eaLnBrk="1" hangingPunct="1"/>
            <a:r>
              <a:rPr lang="en-US" altLang="en-US"/>
              <a:t>Just like cp, can overwrite with </a:t>
            </a:r>
            <a:r>
              <a:rPr lang="en-US" altLang="en-US" b="1"/>
              <a:t>–i</a:t>
            </a:r>
            <a:r>
              <a:rPr lang="en-US" altLang="en-US"/>
              <a:t> option</a:t>
            </a:r>
          </a:p>
          <a:p>
            <a:pPr eaLnBrk="1" hangingPunct="1"/>
            <a:r>
              <a:rPr lang="en-US" altLang="en-US"/>
              <a:t>Renames a file, which can also move it to another directory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 b="1"/>
              <a:t>mv myfile foshizzle</a:t>
            </a:r>
          </a:p>
          <a:p>
            <a:pPr lvl="1" eaLnBrk="1" hangingPunct="1"/>
            <a:r>
              <a:rPr lang="en-US" altLang="en-US" b="1"/>
              <a:t>mv /dir1/myfile /dir2/myfile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D69A62B-545E-854B-B3A2-B6B5F0353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lpr: Line PRinter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1DFA993-5E58-BA42-BA09-1AE0F3F15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Places files into the print queue</a:t>
            </a:r>
          </a:p>
          <a:p>
            <a:pPr eaLnBrk="1" hangingPunct="1"/>
            <a:r>
              <a:rPr lang="en-US" altLang="en-US"/>
              <a:t>Usage: </a:t>
            </a:r>
            <a:r>
              <a:rPr lang="en-US" altLang="en-US" b="1"/>
              <a:t>lpr [-P</a:t>
            </a:r>
            <a:r>
              <a:rPr lang="en-US" altLang="en-US" b="1" i="1"/>
              <a:t>printername</a:t>
            </a:r>
            <a:r>
              <a:rPr lang="en-US" altLang="en-US" b="1"/>
              <a:t>] </a:t>
            </a:r>
            <a:r>
              <a:rPr lang="en-US" altLang="en-US" b="1" i="1"/>
              <a:t>files</a:t>
            </a:r>
            <a:endParaRPr lang="en-US" altLang="en-US" i="1"/>
          </a:p>
          <a:p>
            <a:pPr eaLnBrk="1" hangingPunct="1"/>
            <a:r>
              <a:rPr lang="en-US" altLang="en-US"/>
              <a:t>You can check the status of queue with </a:t>
            </a:r>
            <a:r>
              <a:rPr lang="en-US" altLang="en-US" b="1"/>
              <a:t>lpq</a:t>
            </a:r>
          </a:p>
          <a:p>
            <a:pPr eaLnBrk="1" hangingPunct="1"/>
            <a:r>
              <a:rPr lang="en-US" altLang="en-US"/>
              <a:t>You can delete a job with </a:t>
            </a:r>
            <a:r>
              <a:rPr lang="en-US" altLang="en-US" b="1"/>
              <a:t>lprm</a:t>
            </a:r>
          </a:p>
          <a:p>
            <a:pPr eaLnBrk="1" hangingPunct="1"/>
            <a:r>
              <a:rPr lang="en-US" altLang="en-US"/>
              <a:t>Sorry, we don’t have a printer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A2F9A6-26DF-2D4E-8E17-274F931E9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grep: </a:t>
            </a:r>
            <a:r>
              <a:rPr lang="en-US" altLang="en-US" sz="3200"/>
              <a:t>global regular expression print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8E13B69-EFB4-D64D-A451-3638E8C9C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search for strings in files/output</a:t>
            </a:r>
          </a:p>
          <a:p>
            <a:pPr eaLnBrk="1" hangingPunct="1"/>
            <a:r>
              <a:rPr lang="en-US" altLang="en-US"/>
              <a:t>Usage: </a:t>
            </a:r>
            <a:r>
              <a:rPr lang="en-US" altLang="en-US" b="1"/>
              <a:t>grep </a:t>
            </a:r>
            <a:r>
              <a:rPr lang="en-US" altLang="en-US" b="1" i="1"/>
              <a:t>expression filename</a:t>
            </a:r>
            <a:endParaRPr lang="en-US" altLang="en-US" i="1"/>
          </a:p>
          <a:p>
            <a:pPr eaLnBrk="1" hangingPunct="1"/>
            <a:r>
              <a:rPr lang="en-US" altLang="en-US"/>
              <a:t>Returns lines with </a:t>
            </a:r>
            <a:r>
              <a:rPr lang="en-US" altLang="en-US" i="1"/>
              <a:t>expression </a:t>
            </a:r>
            <a:r>
              <a:rPr lang="en-US" altLang="en-US"/>
              <a:t>in </a:t>
            </a:r>
            <a:r>
              <a:rPr lang="en-US" altLang="en-US" i="1"/>
              <a:t>filename</a:t>
            </a:r>
            <a:endParaRPr lang="en-US" altLang="en-US"/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 b="1"/>
              <a:t>grep ‘automagically’ myfile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8A41813-2F72-F842-BC89-202BD2D22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head: display beginning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18F98A0-9750-7F4B-ABCF-C798E904E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Displays beginning of file</a:t>
            </a:r>
          </a:p>
          <a:p>
            <a:pPr eaLnBrk="1" hangingPunct="1"/>
            <a:r>
              <a:rPr lang="en-US" altLang="en-US" b="1"/>
              <a:t>head -</a:t>
            </a:r>
            <a:r>
              <a:rPr lang="en-US" altLang="en-US" b="1" i="1"/>
              <a:t>X</a:t>
            </a:r>
            <a:r>
              <a:rPr lang="en-US" altLang="en-US" b="1"/>
              <a:t> filename </a:t>
            </a:r>
            <a:r>
              <a:rPr lang="en-US" altLang="en-US"/>
              <a:t>displays first </a:t>
            </a:r>
            <a:r>
              <a:rPr lang="en-US" altLang="en-US" i="1"/>
              <a:t>X</a:t>
            </a:r>
            <a:r>
              <a:rPr lang="en-US" altLang="en-US"/>
              <a:t> lines</a:t>
            </a:r>
          </a:p>
          <a:p>
            <a:pPr eaLnBrk="1" hangingPunct="1"/>
            <a:r>
              <a:rPr lang="en-US" altLang="en-US"/>
              <a:t>Check out pg 727/691 for more options</a:t>
            </a:r>
          </a:p>
          <a:p>
            <a:pPr eaLnBrk="1" hangingPunct="1">
              <a:buFontTx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35EE854-DA88-0D43-BB75-6AD9BE0B4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tail: duh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6F524C8-FAB5-F149-8323-1A89C16BD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Displays the end of a file</a:t>
            </a:r>
          </a:p>
          <a:p>
            <a:pPr eaLnBrk="1" hangingPunct="1"/>
            <a:r>
              <a:rPr lang="en-US" altLang="en-US" b="1"/>
              <a:t>tail -</a:t>
            </a:r>
            <a:r>
              <a:rPr lang="en-US" altLang="en-US" b="1" i="1"/>
              <a:t>X</a:t>
            </a:r>
            <a:r>
              <a:rPr lang="en-US" altLang="en-US" b="1"/>
              <a:t> myfile </a:t>
            </a:r>
            <a:r>
              <a:rPr lang="en-US" altLang="en-US"/>
              <a:t>displays the last </a:t>
            </a:r>
            <a:r>
              <a:rPr lang="en-US" altLang="en-US" i="1"/>
              <a:t>X</a:t>
            </a:r>
            <a:r>
              <a:rPr lang="en-US" altLang="en-US"/>
              <a:t> lines</a:t>
            </a:r>
          </a:p>
          <a:p>
            <a:pPr eaLnBrk="1" hangingPunct="1"/>
            <a:r>
              <a:rPr lang="en-US" altLang="en-US"/>
              <a:t>Check out pg 843/783 for more options</a:t>
            </a:r>
            <a:endParaRPr lang="en-US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5C5AB93-0655-F341-BC2B-C56823C07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sort: displays sorted info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50DC756-488E-3D40-B844-10569DC3D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 displays data in a sorted manner, without altering the original file</a:t>
            </a:r>
          </a:p>
          <a:p>
            <a:pPr eaLnBrk="1" hangingPunct="1"/>
            <a:r>
              <a:rPr lang="en-US" altLang="en-US"/>
              <a:t>Lots of options – sort alphabetically, numerically, with or without repeats, reverse order, etc</a:t>
            </a:r>
          </a:p>
          <a:p>
            <a:pPr eaLnBrk="1" hangingPunct="1"/>
            <a:r>
              <a:rPr lang="en-US" altLang="en-US"/>
              <a:t>Check out pg 817/762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B99C75F-8F23-A642-8B48-08827F2FA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1A2C42A-2D77-8D47-9CEC-61AC77A259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characters</a:t>
            </a:r>
          </a:p>
          <a:p>
            <a:pPr eaLnBrk="1" hangingPunct="1"/>
            <a:r>
              <a:rPr lang="en-US" altLang="en-US"/>
              <a:t>Redirection</a:t>
            </a:r>
          </a:p>
          <a:p>
            <a:pPr eaLnBrk="1" hangingPunct="1"/>
            <a:r>
              <a:rPr lang="en-US" altLang="en-US"/>
              <a:t>More utilities than you shake a stick at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8CE6642-FCB6-CD48-B360-092FF7A0C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uniq: removes duplicates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C4DFFD4-2B30-5E4D-8230-0B18B8849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uniq displays data, omitting successive repeat entries</a:t>
            </a:r>
          </a:p>
          <a:p>
            <a:pPr eaLnBrk="1" hangingPunct="1"/>
            <a:r>
              <a:rPr lang="en-US" altLang="en-US"/>
              <a:t>Have to sort file first – otherwise it might not find all duplicates</a:t>
            </a:r>
          </a:p>
          <a:p>
            <a:pPr eaLnBrk="1" hangingPunct="1"/>
            <a:r>
              <a:rPr lang="en-US" altLang="en-US"/>
              <a:t>Does not alter original file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B5A7159-F1DC-E54E-8A93-99C121179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file: what kind of file is this?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C8561FD-805E-8741-ABF2-A949FF0B1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Usage: </a:t>
            </a:r>
            <a:r>
              <a:rPr lang="en-US" altLang="en-US" b="1"/>
              <a:t>file </a:t>
            </a:r>
            <a:r>
              <a:rPr lang="en-US" altLang="en-US" b="1" i="1"/>
              <a:t>filename</a:t>
            </a:r>
            <a:endParaRPr lang="en-US" altLang="en-US"/>
          </a:p>
          <a:p>
            <a:pPr eaLnBrk="1" hangingPunct="1"/>
            <a:r>
              <a:rPr lang="en-US" altLang="en-US"/>
              <a:t>Tells you what kind of file you’re working with and what kind of data is in it</a:t>
            </a:r>
          </a:p>
          <a:p>
            <a:pPr eaLnBrk="1" hangingPunct="1"/>
            <a:r>
              <a:rPr lang="en-US" altLang="en-US"/>
              <a:t>Examples include program, shell builtin, ASCII text, compressed data, etc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29DADB9-5AA9-034A-B748-1CA38A151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echo: display text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F47F88A-EDC0-5D45-9240-795A6218A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Displays (echoes) text back to the terminal screen</a:t>
            </a:r>
          </a:p>
          <a:p>
            <a:pPr eaLnBrk="1" hangingPunct="1"/>
            <a:r>
              <a:rPr lang="en-US" altLang="en-US"/>
              <a:t>Can print out contents of shell variables</a:t>
            </a:r>
          </a:p>
          <a:p>
            <a:pPr eaLnBrk="1" hangingPunct="1"/>
            <a:r>
              <a:rPr lang="en-US" altLang="en-US"/>
              <a:t>Useful in shell scripts</a:t>
            </a:r>
          </a:p>
          <a:p>
            <a:pPr eaLnBrk="1" hangingPunct="1"/>
            <a:r>
              <a:rPr lang="en-US" altLang="en-US"/>
              <a:t>In other words, seems dumb now but we’ll use it a lot down the road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65B58C-EA7E-0B43-96EE-73D63A866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date: displays time and date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CE339BB-611F-B446-A83F-3D999DD3B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options can change formatting</a:t>
            </a:r>
          </a:p>
          <a:p>
            <a:pPr eaLnBrk="1" hangingPunct="1"/>
            <a:r>
              <a:rPr lang="en-US" altLang="en-US"/>
              <a:t>Privileged accounts can use date to change date and time</a:t>
            </a:r>
          </a:p>
          <a:p>
            <a:pPr eaLnBrk="1" hangingPunct="1"/>
            <a:r>
              <a:rPr lang="en-US" altLang="en-US"/>
              <a:t>Can be useful for scripting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A670268-FE34-0B4F-ACD2-7FFF8052D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script: captures session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B1F981A-9303-2A4C-9CE8-A30EC56A61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Captures all input and output on the terminal and saves to a file</a:t>
            </a:r>
          </a:p>
          <a:p>
            <a:pPr eaLnBrk="1" hangingPunct="1"/>
            <a:r>
              <a:rPr lang="en-US" altLang="en-US"/>
              <a:t>A good way to document your work, or capture errors for analysis</a:t>
            </a:r>
          </a:p>
          <a:p>
            <a:pPr eaLnBrk="1" hangingPunct="1"/>
            <a:r>
              <a:rPr lang="en-US" altLang="en-US"/>
              <a:t>Type </a:t>
            </a:r>
            <a:r>
              <a:rPr lang="en-US" altLang="en-US" b="1"/>
              <a:t>script </a:t>
            </a:r>
            <a:r>
              <a:rPr lang="en-US" altLang="en-US"/>
              <a:t>to start capture, </a:t>
            </a:r>
            <a:r>
              <a:rPr lang="en-US" altLang="en-US" b="1"/>
              <a:t>exit</a:t>
            </a:r>
            <a:r>
              <a:rPr lang="en-US" altLang="en-US"/>
              <a:t> to quit</a:t>
            </a:r>
          </a:p>
          <a:p>
            <a:pPr eaLnBrk="1" hangingPunct="1"/>
            <a:r>
              <a:rPr lang="en-US" altLang="en-US"/>
              <a:t>By default stores everything in the file </a:t>
            </a:r>
            <a:r>
              <a:rPr lang="en-US" altLang="en-US" b="1"/>
              <a:t>typescript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1147B9C-E056-FA43-9895-9BE0A88A5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 Converters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4880042-8943-A24E-A2AA-E8CE4274D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unix2dos </a:t>
            </a:r>
            <a:r>
              <a:rPr lang="en-US" altLang="en-US"/>
              <a:t>and </a:t>
            </a:r>
            <a:r>
              <a:rPr lang="en-US" altLang="en-US" b="1"/>
              <a:t>dos2unix</a:t>
            </a:r>
            <a:endParaRPr lang="en-US" altLang="en-US"/>
          </a:p>
          <a:p>
            <a:pPr eaLnBrk="1" hangingPunct="1"/>
            <a:r>
              <a:rPr lang="en-US" altLang="en-US"/>
              <a:t>Unix and DOS use different end of line characters</a:t>
            </a:r>
          </a:p>
          <a:p>
            <a:pPr eaLnBrk="1" hangingPunct="1"/>
            <a:r>
              <a:rPr lang="en-US" altLang="en-US"/>
              <a:t>Use these utilities when moving text files back and forth between Windows and Linux systems</a:t>
            </a:r>
          </a:p>
          <a:p>
            <a:pPr eaLnBrk="1" hangingPunct="1"/>
            <a:r>
              <a:rPr lang="en-US" altLang="en-US"/>
              <a:t>Weird script error? Try dos2unix</a:t>
            </a:r>
            <a:endParaRPr lang="en-US" altLang="en-US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3641930-E406-B049-B6C3-7C1D14D1B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Compressing files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8E2211-EBC8-554D-AF14-A210B6C37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bzip2 </a:t>
            </a:r>
            <a:r>
              <a:rPr lang="en-US" altLang="en-US" b="1" i="1"/>
              <a:t>files</a:t>
            </a:r>
            <a:endParaRPr lang="en-US" altLang="en-US" b="1"/>
          </a:p>
          <a:p>
            <a:pPr eaLnBrk="1" hangingPunct="1"/>
            <a:r>
              <a:rPr lang="en-US" altLang="en-US" b="1"/>
              <a:t>gzip </a:t>
            </a:r>
            <a:r>
              <a:rPr lang="en-US" altLang="en-US" b="1" i="1"/>
              <a:t>files</a:t>
            </a:r>
          </a:p>
          <a:p>
            <a:pPr eaLnBrk="1" hangingPunct="1"/>
            <a:r>
              <a:rPr lang="en-US" altLang="en-US" b="1"/>
              <a:t>compress </a:t>
            </a:r>
            <a:r>
              <a:rPr lang="en-US" altLang="en-US" b="1" i="1"/>
              <a:t>files</a:t>
            </a:r>
          </a:p>
          <a:p>
            <a:pPr eaLnBrk="1" hangingPunct="1"/>
            <a:r>
              <a:rPr lang="en-US" altLang="en-US"/>
              <a:t>Each use their own algorithms and have their uses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91D91B5-F029-6F43-97ED-D9A705DB1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Uncompressing files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7CE3EC0-AD9C-034F-A950-AC84D28DA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bunzip2 </a:t>
            </a:r>
            <a:r>
              <a:rPr lang="en-US" altLang="en-US" b="1" i="1"/>
              <a:t>compressed-file</a:t>
            </a:r>
          </a:p>
          <a:p>
            <a:pPr eaLnBrk="1" hangingPunct="1"/>
            <a:r>
              <a:rPr lang="en-US" altLang="en-US" b="1"/>
              <a:t>gunzip </a:t>
            </a:r>
            <a:r>
              <a:rPr lang="en-US" altLang="en-US" b="1" i="1"/>
              <a:t>compressed-file</a:t>
            </a:r>
          </a:p>
          <a:p>
            <a:pPr eaLnBrk="1" hangingPunct="1"/>
            <a:r>
              <a:rPr lang="en-US" altLang="en-US" b="1"/>
              <a:t>ucompress </a:t>
            </a:r>
            <a:r>
              <a:rPr lang="en-US" altLang="en-US" b="1" i="1"/>
              <a:t>compressed-file</a:t>
            </a:r>
            <a:endParaRPr lang="en-US" altLang="en-US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4FE7549-24EC-614C-ACC5-E95245D12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tar: Tape ARchive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302B025-2A97-CE43-886E-BF5DB50CD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Packs and unpacks files from archives</a:t>
            </a:r>
          </a:p>
          <a:p>
            <a:pPr eaLnBrk="1" hangingPunct="1"/>
            <a:r>
              <a:rPr lang="en-US" altLang="en-US"/>
              <a:t>*Does not compress, only assembles*</a:t>
            </a:r>
          </a:p>
          <a:p>
            <a:pPr eaLnBrk="1" hangingPunct="1"/>
            <a:r>
              <a:rPr lang="en-US" altLang="en-US"/>
              <a:t>Tons of options, allowing you to add or remove files from archive, and also apply compression using third party support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069262-2C68-C344-BEC8-6CB192A0C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which: locates utilties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A84612D-752F-F04A-9E1C-966DC017E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Will display the location of a utility</a:t>
            </a:r>
          </a:p>
          <a:p>
            <a:pPr eaLnBrk="1" hangingPunct="1"/>
            <a:r>
              <a:rPr lang="en-US" altLang="en-US" b="1"/>
              <a:t>which ls</a:t>
            </a:r>
            <a:r>
              <a:rPr lang="en-US" altLang="en-US"/>
              <a:t>  </a:t>
            </a:r>
            <a:r>
              <a:rPr lang="en-US" altLang="en-US">
                <a:sym typeface="Wingdings" pitchFamily="2" charset="2"/>
              </a:rPr>
              <a:t> displays location of ls command you’re using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In case of there being multiple locations, </a:t>
            </a:r>
            <a:r>
              <a:rPr lang="en-US" altLang="en-US" b="1">
                <a:sym typeface="Wingdings" pitchFamily="2" charset="2"/>
              </a:rPr>
              <a:t>which</a:t>
            </a:r>
            <a:r>
              <a:rPr lang="en-US" altLang="en-US">
                <a:sym typeface="Wingdings" pitchFamily="2" charset="2"/>
              </a:rPr>
              <a:t> only displays the first (i.e., the one you will be using)</a:t>
            </a:r>
            <a:endParaRPr lang="en-US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19143E-2AC9-494C-8FBF-E7725C519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Typing Commands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D111587-AB17-EC4E-AF8F-C69BFAE0D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Beware of special characters</a:t>
            </a:r>
          </a:p>
          <a:p>
            <a:pPr eaLnBrk="1" hangingPunct="1"/>
            <a:r>
              <a:rPr lang="en-US" altLang="en-US"/>
              <a:t>Characters that have special meaning to the shell</a:t>
            </a:r>
          </a:p>
          <a:p>
            <a:pPr eaLnBrk="1" hangingPunct="1"/>
            <a:r>
              <a:rPr lang="en-US" altLang="en-US"/>
              <a:t>Shell expands, modifies and interprets special characters before issuing the command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928C67B-5CD8-7A4F-8524-0E286A392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whereis: locates utilities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53400DB-262A-204F-B8B0-E9274E224E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to </a:t>
            </a:r>
            <a:r>
              <a:rPr lang="en-US" altLang="en-US" b="1"/>
              <a:t>which</a:t>
            </a:r>
            <a:r>
              <a:rPr lang="en-US" altLang="en-US"/>
              <a:t>, but displays the utilities in a standard set of locations</a:t>
            </a:r>
          </a:p>
          <a:p>
            <a:pPr eaLnBrk="1" hangingPunct="1"/>
            <a:r>
              <a:rPr lang="en-US" altLang="en-US"/>
              <a:t>The first one listed may not be the one you will issue when you enter the command</a:t>
            </a:r>
          </a:p>
          <a:p>
            <a:pPr eaLnBrk="1" hangingPunct="1"/>
            <a:r>
              <a:rPr lang="en-US" altLang="en-US"/>
              <a:t>All depends on your PATH (chapter 4)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C20DDB9-1324-8A49-B454-6C965AEAF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Sidenote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9FB5AD6-0E2F-CA4D-AA8E-1AE80E43F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which </a:t>
            </a:r>
            <a:r>
              <a:rPr lang="en-US" altLang="en-US"/>
              <a:t>and </a:t>
            </a:r>
            <a:r>
              <a:rPr lang="en-US" altLang="en-US" b="1"/>
              <a:t>whereis</a:t>
            </a:r>
            <a:r>
              <a:rPr lang="en-US" altLang="en-US"/>
              <a:t> do not list shell builtins</a:t>
            </a:r>
          </a:p>
          <a:p>
            <a:pPr eaLnBrk="1" hangingPunct="1"/>
            <a:r>
              <a:rPr lang="en-US" altLang="en-US"/>
              <a:t>Shell builtins are functions that are internal to the shell itself – no binary executable</a:t>
            </a:r>
          </a:p>
          <a:p>
            <a:pPr eaLnBrk="1" hangingPunct="1"/>
            <a:r>
              <a:rPr lang="en-US" altLang="en-US"/>
              <a:t>To see if you’re using a builtin, use </a:t>
            </a:r>
            <a:r>
              <a:rPr lang="en-US" altLang="en-US" b="1"/>
              <a:t>type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C704C44-0BBB-4C42-8BB2-F50325719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apropos: what do I use?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04F39C1-11E2-4946-99EF-EC21485D8B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sure what utility you’re looking for?</a:t>
            </a:r>
          </a:p>
          <a:p>
            <a:pPr eaLnBrk="1" hangingPunct="1"/>
            <a:r>
              <a:rPr lang="en-US" altLang="en-US"/>
              <a:t>Try </a:t>
            </a:r>
            <a:r>
              <a:rPr lang="en-US" altLang="en-US" b="1"/>
              <a:t>apropos </a:t>
            </a:r>
            <a:r>
              <a:rPr lang="en-US" altLang="en-US" b="1" i="1"/>
              <a:t>keyword</a:t>
            </a:r>
            <a:endParaRPr lang="en-US" altLang="en-US"/>
          </a:p>
          <a:p>
            <a:pPr eaLnBrk="1" hangingPunct="1"/>
            <a:r>
              <a:rPr lang="en-US" altLang="en-US"/>
              <a:t>Displays utilities and libraries related to your keyword</a:t>
            </a:r>
          </a:p>
          <a:p>
            <a:pPr eaLnBrk="1" hangingPunct="1"/>
            <a:r>
              <a:rPr lang="en-US" altLang="en-US"/>
              <a:t>Found one, but not sure? </a:t>
            </a:r>
            <a:r>
              <a:rPr lang="en-US" altLang="en-US" b="1"/>
              <a:t>whatis </a:t>
            </a:r>
            <a:r>
              <a:rPr lang="en-US" altLang="en-US" b="1" i="1"/>
              <a:t>utility</a:t>
            </a:r>
            <a:r>
              <a:rPr lang="en-US" altLang="en-US"/>
              <a:t> to show what it does, or check </a:t>
            </a:r>
            <a:r>
              <a:rPr lang="en-US" altLang="en-US" b="1"/>
              <a:t>man</a:t>
            </a:r>
            <a:r>
              <a:rPr lang="en-US" altLang="en-US"/>
              <a:t> page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D6188CE-CD70-2C4A-99AC-45520C4E8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locate: search for files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E463376-FD08-D746-A9C4-3BBE50948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maintains a database of files </a:t>
            </a:r>
          </a:p>
          <a:p>
            <a:pPr eaLnBrk="1" hangingPunct="1"/>
            <a:r>
              <a:rPr lang="en-US" altLang="en-US"/>
              <a:t>Your system administrator should configure a job to regularly update this database</a:t>
            </a:r>
          </a:p>
          <a:p>
            <a:pPr eaLnBrk="1" hangingPunct="1"/>
            <a:r>
              <a:rPr lang="en-US" altLang="en-US"/>
              <a:t>Searches for any kind of file – not just utilities</a:t>
            </a:r>
          </a:p>
          <a:p>
            <a:pPr eaLnBrk="1" hangingPunct="1"/>
            <a:r>
              <a:rPr lang="en-US" altLang="en-US"/>
              <a:t>Some systems use slocate (secure)</a:t>
            </a:r>
          </a:p>
          <a:p>
            <a:pPr eaLnBrk="1" hangingPunct="1"/>
            <a:r>
              <a:rPr lang="en-US" altLang="en-US"/>
              <a:t>Latest distros use mlocate via locate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56FE51E-1047-754F-8F22-B3FC38250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who: Who’s online?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5A5CDEA-588C-014C-B395-3B7962592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Displays what users are logged on</a:t>
            </a:r>
          </a:p>
          <a:p>
            <a:pPr eaLnBrk="1" hangingPunct="1"/>
            <a:r>
              <a:rPr lang="en-US" altLang="en-US"/>
              <a:t>Also displays when they logged on, and with what device (terminal or console, etc)</a:t>
            </a:r>
          </a:p>
          <a:p>
            <a:pPr eaLnBrk="1" hangingPunct="1"/>
            <a:r>
              <a:rPr lang="en-US" altLang="en-US"/>
              <a:t>Also try </a:t>
            </a:r>
            <a:r>
              <a:rPr lang="en-US" altLang="en-US" b="1"/>
              <a:t>who am i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6B85CD7-F6A3-5541-BA36-141F18743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finger: reach out and touch …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C0AFDA2-E11D-6A4E-9318-E0D90CC9A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finger</a:t>
            </a:r>
            <a:r>
              <a:rPr lang="en-US" altLang="en-US"/>
              <a:t> by itself displays users logged on like who, but also shows idle time and office location</a:t>
            </a:r>
          </a:p>
          <a:p>
            <a:pPr eaLnBrk="1" hangingPunct="1"/>
            <a:r>
              <a:rPr lang="en-US" altLang="en-US" b="1"/>
              <a:t>finger </a:t>
            </a:r>
            <a:r>
              <a:rPr lang="en-US" altLang="en-US" b="1" i="1"/>
              <a:t>username</a:t>
            </a:r>
            <a:r>
              <a:rPr lang="en-US" altLang="en-US"/>
              <a:t> shows info about that user, like home directory, last logon, their shell, if they have unread mail, and .plan and .project files</a:t>
            </a:r>
            <a:endParaRPr lang="en-US" altLang="en-US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CB50865-05EB-7F49-9B6F-5709B062E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w: What’s up?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B4D52E5-20EE-354C-A579-2702C599C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</a:t>
            </a:r>
            <a:r>
              <a:rPr lang="en-US" altLang="en-US"/>
              <a:t> is similar to </a:t>
            </a:r>
            <a:r>
              <a:rPr lang="en-US" altLang="en-US" b="1"/>
              <a:t>who</a:t>
            </a:r>
            <a:r>
              <a:rPr lang="en-US" altLang="en-US"/>
              <a:t> by showing who’s logged on</a:t>
            </a:r>
          </a:p>
          <a:p>
            <a:pPr eaLnBrk="1" hangingPunct="1"/>
            <a:r>
              <a:rPr lang="en-US" altLang="en-US"/>
              <a:t>Also shows system uptime, and memory and CPU load averages</a:t>
            </a:r>
          </a:p>
          <a:p>
            <a:pPr eaLnBrk="1" hangingPunct="1"/>
            <a:r>
              <a:rPr lang="en-US" altLang="en-US"/>
              <a:t>Good overall status of the system</a:t>
            </a:r>
            <a:endParaRPr lang="en-US" altLang="en-US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4CE73A2-F1EF-5548-AEAA-00E7A1079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write: send a message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B0067F1-7E82-3E49-9654-1CD1E637B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write </a:t>
            </a:r>
            <a:r>
              <a:rPr lang="en-US" altLang="en-US" b="1" i="1"/>
              <a:t>username</a:t>
            </a:r>
            <a:r>
              <a:rPr lang="en-US" altLang="en-US"/>
              <a:t> opens up a text-based chat with the user</a:t>
            </a:r>
          </a:p>
          <a:p>
            <a:pPr eaLnBrk="1" hangingPunct="1"/>
            <a:r>
              <a:rPr lang="en-US" altLang="en-US"/>
              <a:t>Type message</a:t>
            </a:r>
          </a:p>
          <a:p>
            <a:pPr eaLnBrk="1" hangingPunct="1"/>
            <a:r>
              <a:rPr lang="en-US" altLang="en-US"/>
              <a:t>Wait for response</a:t>
            </a:r>
          </a:p>
          <a:p>
            <a:pPr eaLnBrk="1" hangingPunct="1"/>
            <a:r>
              <a:rPr lang="en-US" altLang="en-US" b="1"/>
              <a:t>CTRL-D</a:t>
            </a:r>
            <a:r>
              <a:rPr lang="en-US" altLang="en-US"/>
              <a:t> to exit write</a:t>
            </a:r>
            <a:endParaRPr lang="en-US" altLang="en-US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6D0535D-41F3-634E-AD60-5BD62AB6B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mesg: Enable/disable write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A384CFE-2302-9348-AAB2-5372E987A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Usage: </a:t>
            </a:r>
            <a:r>
              <a:rPr lang="en-US" altLang="en-US" b="1"/>
              <a:t>mesg </a:t>
            </a:r>
            <a:r>
              <a:rPr lang="en-US" altLang="en-US" b="1" i="1"/>
              <a:t>y|n</a:t>
            </a:r>
            <a:endParaRPr lang="en-US" altLang="en-US"/>
          </a:p>
          <a:p>
            <a:pPr eaLnBrk="1" hangingPunct="1"/>
            <a:r>
              <a:rPr lang="en-US" altLang="en-US"/>
              <a:t>Turns off whether users can write you or not</a:t>
            </a:r>
          </a:p>
          <a:p>
            <a:pPr eaLnBrk="1" hangingPunct="1"/>
            <a:r>
              <a:rPr lang="en-US" altLang="en-US"/>
              <a:t>Useful if you don’t want to be bugged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C315FFB-0764-574D-BCC5-0572D74C8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mail: system mail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4F14B54-4F57-2A44-98A1-FDCB36065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system is a closed system</a:t>
            </a:r>
          </a:p>
          <a:p>
            <a:pPr eaLnBrk="1" hangingPunct="1"/>
            <a:r>
              <a:rPr lang="en-US" altLang="en-US"/>
              <a:t>You can send mail to other users on the system</a:t>
            </a:r>
          </a:p>
          <a:p>
            <a:pPr eaLnBrk="1" hangingPunct="1"/>
            <a:r>
              <a:rPr lang="en-US" altLang="en-US"/>
              <a:t>No public mail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A5C267-E085-1242-A11C-DD32DDB64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Characters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99DFCB2-2487-BF46-8D01-62BE38361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&amp; ; | * ? ‘ “ ` [ ] ( ) $ &lt; &gt; { } ^ # / \ % ! ~ +</a:t>
            </a:r>
          </a:p>
          <a:p>
            <a:pPr eaLnBrk="1" hangingPunct="1"/>
            <a:r>
              <a:rPr lang="en-US" altLang="en-US" b="1"/>
              <a:t>Plus whitespace (tabs, spaces, newlines)</a:t>
            </a:r>
          </a:p>
          <a:p>
            <a:pPr eaLnBrk="1" hangingPunct="1"/>
            <a:r>
              <a:rPr lang="en-US" altLang="en-US" b="1"/>
              <a:t>Do not use these in filenames unless you have to</a:t>
            </a:r>
          </a:p>
          <a:p>
            <a:pPr eaLnBrk="1" hangingPunct="1"/>
            <a:r>
              <a:rPr lang="en-US" altLang="en-US" b="1"/>
              <a:t>To use them, either put in single quotes, or proceed with a backslash</a:t>
            </a:r>
          </a:p>
          <a:p>
            <a:pPr lvl="1" eaLnBrk="1" hangingPunct="1"/>
            <a:r>
              <a:rPr lang="en-US" altLang="en-US" b="1"/>
              <a:t>ls ‘filename with special chars!!’</a:t>
            </a:r>
          </a:p>
          <a:p>
            <a:pPr lvl="1" eaLnBrk="1" hangingPunct="1"/>
            <a:r>
              <a:rPr lang="en-US" altLang="en-US" b="1"/>
              <a:t>ls \[cat\]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6D41013-3FE9-A241-BE88-5FF2973D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Characters con’t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80E66A4-3ACD-E044-A893-E159E4E28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special characters have special meaning to the shell</a:t>
            </a:r>
          </a:p>
          <a:p>
            <a:pPr eaLnBrk="1" hangingPunct="1"/>
            <a:r>
              <a:rPr lang="en-US" altLang="en-US"/>
              <a:t>We’ll explore these in great detail in upcoming chapters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B9C0D91-D489-944D-9D07-C701B625F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Utilities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7DAC76D-831F-A54E-BA67-D32D0CADB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Linux &amp; Unix come with thousands of utilities</a:t>
            </a:r>
          </a:p>
          <a:p>
            <a:pPr eaLnBrk="1" hangingPunct="1"/>
            <a:r>
              <a:rPr lang="en-US" altLang="en-US"/>
              <a:t>Some used explicitly, others implicitly</a:t>
            </a:r>
          </a:p>
          <a:p>
            <a:pPr eaLnBrk="1" hangingPunct="1"/>
            <a:r>
              <a:rPr lang="en-US" altLang="en-US"/>
              <a:t>Some text-based, some GUI, some both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05E68D9-5F1A-7A49-AD7B-A0D5FD3D3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tips before we start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A4308A9-29BF-C141-8046-58CB88AC1F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Tab completion</a:t>
            </a:r>
          </a:p>
          <a:p>
            <a:pPr lvl="1" eaLnBrk="1" hangingPunct="1"/>
            <a:r>
              <a:rPr lang="en-US" altLang="en-US"/>
              <a:t>When typing a filename or command name, you can type the first few letters then hit TAB to auto-complete the command</a:t>
            </a:r>
          </a:p>
          <a:p>
            <a:pPr eaLnBrk="1" hangingPunct="1"/>
            <a:r>
              <a:rPr lang="en-US" altLang="en-US"/>
              <a:t>Pipe (|) symbol</a:t>
            </a:r>
          </a:p>
          <a:p>
            <a:pPr lvl="1" eaLnBrk="1" hangingPunct="1"/>
            <a:r>
              <a:rPr lang="en-US" altLang="en-US"/>
              <a:t>Used to chain commands together</a:t>
            </a:r>
          </a:p>
          <a:p>
            <a:pPr lvl="1" eaLnBrk="1" hangingPunct="1"/>
            <a:r>
              <a:rPr lang="en-US" altLang="en-US"/>
              <a:t>The output of one command becomes the input of another</a:t>
            </a:r>
          </a:p>
          <a:p>
            <a:pPr lvl="1" eaLnBrk="1" hangingPunct="1"/>
            <a:r>
              <a:rPr lang="en-US" altLang="en-US"/>
              <a:t>We’ll revisit this in detail later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2047BF3-0D3D-324D-82B7-B5D33A076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ls: LiSt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FF04948-E0D5-D247-9810-08B09F203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list files contained in a directory</a:t>
            </a:r>
          </a:p>
          <a:p>
            <a:pPr eaLnBrk="1" hangingPunct="1"/>
            <a:r>
              <a:rPr lang="en-US" altLang="en-US"/>
              <a:t>Can narrow the search using pattern matching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lvl="1" eaLnBrk="1" hangingPunct="1"/>
            <a:r>
              <a:rPr lang="en-US" altLang="en-US" b="1"/>
              <a:t>ls</a:t>
            </a:r>
            <a:r>
              <a:rPr lang="en-US" altLang="en-US"/>
              <a:t>  </a:t>
            </a:r>
            <a:r>
              <a:rPr lang="en-US" altLang="en-US">
                <a:sym typeface="Wingdings" pitchFamily="2" charset="2"/>
              </a:rPr>
              <a:t> displays ‘all’ the files in the directory</a:t>
            </a:r>
          </a:p>
          <a:p>
            <a:pPr lvl="1" eaLnBrk="1" hangingPunct="1"/>
            <a:r>
              <a:rPr lang="en-US" altLang="en-US" b="1">
                <a:sym typeface="Wingdings" pitchFamily="2" charset="2"/>
              </a:rPr>
              <a:t>ls</a:t>
            </a:r>
            <a:r>
              <a:rPr lang="en-US" altLang="en-US">
                <a:sym typeface="Wingdings" pitchFamily="2" charset="2"/>
              </a:rPr>
              <a:t> </a:t>
            </a:r>
            <a:r>
              <a:rPr lang="en-US" altLang="en-US" b="1">
                <a:sym typeface="Wingdings" pitchFamily="2" charset="2"/>
              </a:rPr>
              <a:t>cats</a:t>
            </a:r>
            <a:r>
              <a:rPr lang="en-US" altLang="en-US">
                <a:sym typeface="Wingdings" pitchFamily="2" charset="2"/>
              </a:rPr>
              <a:t>  displays the file cats in the directory</a:t>
            </a:r>
          </a:p>
          <a:p>
            <a:pPr lvl="1" eaLnBrk="1" hangingPunct="1"/>
            <a:r>
              <a:rPr lang="en-US" altLang="en-US" b="1">
                <a:sym typeface="Wingdings" pitchFamily="2" charset="2"/>
              </a:rPr>
              <a:t>ls ca*  </a:t>
            </a:r>
            <a:r>
              <a:rPr lang="en-US" altLang="en-US">
                <a:sym typeface="Wingdings" pitchFamily="2" charset="2"/>
              </a:rPr>
              <a:t> displays files starting with ‘ca’</a:t>
            </a:r>
            <a:endParaRPr lang="en-US" altLang="en-US" b="1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5A47AD-ECAF-7D4A-AC99-E8DC52CF8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cat: </a:t>
            </a:r>
            <a:r>
              <a:rPr lang="en-US" altLang="en-US" i="1"/>
              <a:t>cat</a:t>
            </a:r>
            <a:r>
              <a:rPr lang="en-US" altLang="en-US"/>
              <a:t>enate a file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35143CD-1F41-3D46-9BEB-1D6AE79481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Displays the contents of one or more files</a:t>
            </a:r>
          </a:p>
          <a:p>
            <a:pPr eaLnBrk="1" hangingPunct="1"/>
            <a:r>
              <a:rPr lang="en-US" altLang="en-US"/>
              <a:t>Beware – don’t try with binary files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lvl="1" eaLnBrk="1" hangingPunct="1"/>
            <a:r>
              <a:rPr lang="en-US" altLang="en-US" b="1"/>
              <a:t>cat myfile </a:t>
            </a:r>
            <a:r>
              <a:rPr lang="en-US" altLang="en-US"/>
              <a:t> </a:t>
            </a:r>
            <a:r>
              <a:rPr lang="en-US" altLang="en-US">
                <a:sym typeface="Wingdings" pitchFamily="2" charset="2"/>
              </a:rPr>
              <a:t> displays contents of myfile</a:t>
            </a:r>
          </a:p>
          <a:p>
            <a:pPr lvl="1" eaLnBrk="1" hangingPunct="1"/>
            <a:r>
              <a:rPr lang="en-US" altLang="en-US" b="1">
                <a:sym typeface="Wingdings" pitchFamily="2" charset="2"/>
              </a:rPr>
              <a:t>cat file1 file2 </a:t>
            </a:r>
            <a:r>
              <a:rPr lang="en-US" altLang="en-US">
                <a:sym typeface="Wingdings" pitchFamily="2" charset="2"/>
              </a:rPr>
              <a:t>  displays contents of file1 followed by contents of file2</a:t>
            </a:r>
            <a:endParaRPr lang="en-US" altLang="en-US" b="1">
              <a:sym typeface="Wingdings" pitchFamily="2" charset="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105</TotalTime>
  <Words>1386</Words>
  <Application>Microsoft Macintosh PowerPoint</Application>
  <PresentationFormat>On-screen Show (4:3)</PresentationFormat>
  <Paragraphs>185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Black</vt:lpstr>
      <vt:lpstr>Calibri</vt:lpstr>
      <vt:lpstr>Wingdings</vt:lpstr>
      <vt:lpstr>Wood Type</vt:lpstr>
      <vt:lpstr>Chapter 3: Command Line Utilities</vt:lpstr>
      <vt:lpstr>In this chapter …</vt:lpstr>
      <vt:lpstr>Typing Commands</vt:lpstr>
      <vt:lpstr>Special Characters</vt:lpstr>
      <vt:lpstr>Special Characters con’t</vt:lpstr>
      <vt:lpstr>Utilities</vt:lpstr>
      <vt:lpstr>Some tips before we start</vt:lpstr>
      <vt:lpstr>ls: LiSt files</vt:lpstr>
      <vt:lpstr>cat: catenate a file</vt:lpstr>
      <vt:lpstr>rm: ReMoves a file</vt:lpstr>
      <vt:lpstr>more and less: pagers</vt:lpstr>
      <vt:lpstr>hostname: Where am I?</vt:lpstr>
      <vt:lpstr>cp: CoPies files</vt:lpstr>
      <vt:lpstr>mv: MoVe files / change name</vt:lpstr>
      <vt:lpstr>lpr: Line PRinter</vt:lpstr>
      <vt:lpstr>grep: global regular expression print</vt:lpstr>
      <vt:lpstr>head: display beginning</vt:lpstr>
      <vt:lpstr>tail: duh</vt:lpstr>
      <vt:lpstr>sort: displays sorted info</vt:lpstr>
      <vt:lpstr>uniq: removes duplicates</vt:lpstr>
      <vt:lpstr>file: what kind of file is this?</vt:lpstr>
      <vt:lpstr>echo: display text</vt:lpstr>
      <vt:lpstr>date: displays time and date</vt:lpstr>
      <vt:lpstr>script: captures session</vt:lpstr>
      <vt:lpstr>Text Converters</vt:lpstr>
      <vt:lpstr>Compressing files</vt:lpstr>
      <vt:lpstr>Uncompressing files</vt:lpstr>
      <vt:lpstr>tar: Tape ARchive</vt:lpstr>
      <vt:lpstr>which: locates utilties</vt:lpstr>
      <vt:lpstr>whereis: locates utilities</vt:lpstr>
      <vt:lpstr>Sidenote</vt:lpstr>
      <vt:lpstr>apropos: what do I use?</vt:lpstr>
      <vt:lpstr>locate: search for files</vt:lpstr>
      <vt:lpstr>who: Who’s online?</vt:lpstr>
      <vt:lpstr>finger: reach out and touch …</vt:lpstr>
      <vt:lpstr>w: What’s up?</vt:lpstr>
      <vt:lpstr>write: send a message</vt:lpstr>
      <vt:lpstr>mesg: Enable/disable write</vt:lpstr>
      <vt:lpstr>mail: system mail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Command Line Utilities</dc:title>
  <dc:subject/>
  <dc:creator>Justin Howell</dc:creator>
  <cp:keywords/>
  <dc:description/>
  <cp:lastModifiedBy>Tuan Thai</cp:lastModifiedBy>
  <cp:revision>45</cp:revision>
  <cp:lastPrinted>1601-01-01T00:00:00Z</cp:lastPrinted>
  <dcterms:created xsi:type="dcterms:W3CDTF">2005-08-07T22:27:25Z</dcterms:created>
  <dcterms:modified xsi:type="dcterms:W3CDTF">2021-08-15T16:11:02Z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