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72" r:id="rId1"/>
  </p:sldMasterIdLst>
  <p:sldIdLst>
    <p:sldId id="256" r:id="rId2"/>
    <p:sldId id="276" r:id="rId3"/>
    <p:sldId id="257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562442A-5E95-0246-9C8A-AC388D8895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365143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D780-81AF-E444-BD4B-D3797C7456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800920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0FACA-D54C-F74B-88D6-C8162C6970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710565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65B-07CE-D745-9124-8D0A01059D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682244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36FC0730-010A-F547-8F51-40979363D4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434390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213E-D781-5244-A44A-499AEB4DE9E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014052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260F-4995-674B-8F18-ED63A3A9B9D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79391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B9C0-A5B2-CF46-BE2A-73DFFC9A2BE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0288986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9F08-D10B-1547-ABB5-047844DEFC6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731822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AA7F5-9689-444D-BE78-E3436E4548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018220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F110-9382-BA48-9B46-4E9F82E93C6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241518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6FA9E57-66AD-884A-9FD6-FFD539F856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41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9965EB6-A590-C248-8463-7B4273F2A1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Chapter 4:</a:t>
            </a:r>
            <a:br>
              <a:rPr lang="en-US" altLang="en-US" sz="4800"/>
            </a:br>
            <a:r>
              <a:rPr lang="en-US" altLang="en-US" sz="4800"/>
              <a:t>The Linux Filesystem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E4F8CE9-BCE2-DD46-AF8A-CDED6DB05A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stuff 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C2472F6-7A99-7746-BD79-80100D17F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Hidden Files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B66523E-F402-6545-90A6-C3B9752C98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make a file hidden, start it with a period</a:t>
            </a:r>
          </a:p>
          <a:p>
            <a:pPr lvl="1" eaLnBrk="1" hangingPunct="1"/>
            <a:r>
              <a:rPr lang="en-US" altLang="en-US"/>
              <a:t>Ex .plan</a:t>
            </a:r>
          </a:p>
          <a:p>
            <a:pPr eaLnBrk="1" hangingPunct="1"/>
            <a:r>
              <a:rPr lang="en-US" altLang="en-US"/>
              <a:t>A normal </a:t>
            </a:r>
            <a:r>
              <a:rPr lang="en-US" altLang="en-US" b="1"/>
              <a:t>ls</a:t>
            </a:r>
            <a:r>
              <a:rPr lang="en-US" altLang="en-US"/>
              <a:t> will not show hidden files</a:t>
            </a:r>
          </a:p>
          <a:p>
            <a:pPr eaLnBrk="1" hangingPunct="1"/>
            <a:r>
              <a:rPr lang="en-US" altLang="en-US"/>
              <a:t>Use </a:t>
            </a:r>
            <a:r>
              <a:rPr lang="en-US" altLang="en-US" b="1"/>
              <a:t>ls –a </a:t>
            </a:r>
            <a:r>
              <a:rPr lang="en-US" altLang="en-US"/>
              <a:t>to reveal ALL files</a:t>
            </a:r>
          </a:p>
          <a:p>
            <a:pPr eaLnBrk="1" hangingPunct="1"/>
            <a:r>
              <a:rPr lang="en-US" altLang="en-US"/>
              <a:t>Startup files, containing configuration settings for your account, hidden</a:t>
            </a: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508F089-9DF5-2A4C-91AE-593463D6E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mkdir – create directory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379E1D7-4A22-F74F-A06F-C245E05CC0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 </a:t>
            </a:r>
            <a:r>
              <a:rPr lang="en-US" altLang="en-US" b="1"/>
              <a:t>mkdir </a:t>
            </a:r>
            <a:r>
              <a:rPr lang="en-US" altLang="en-US" b="1" i="1"/>
              <a:t>directory</a:t>
            </a:r>
            <a:endParaRPr lang="en-US" altLang="en-US"/>
          </a:p>
          <a:p>
            <a:pPr eaLnBrk="1" hangingPunct="1"/>
            <a:r>
              <a:rPr lang="en-US" altLang="en-US" i="1"/>
              <a:t>Directory</a:t>
            </a:r>
            <a:r>
              <a:rPr lang="en-US" altLang="en-US"/>
              <a:t> can be a relative or absolute pathname (we’ll get to that in a minute)</a:t>
            </a:r>
          </a:p>
          <a:p>
            <a:pPr eaLnBrk="1" hangingPunct="1"/>
            <a:r>
              <a:rPr lang="en-US" altLang="en-US"/>
              <a:t>You can use </a:t>
            </a:r>
            <a:r>
              <a:rPr lang="en-US" altLang="en-US" b="1"/>
              <a:t>ls –F </a:t>
            </a:r>
            <a:r>
              <a:rPr lang="en-US" altLang="en-US"/>
              <a:t>to show directories with a forward slash at the end of the name</a:t>
            </a:r>
          </a:p>
          <a:p>
            <a:pPr eaLnBrk="1" hangingPunct="1"/>
            <a:r>
              <a:rPr lang="en-US" altLang="en-US"/>
              <a:t>If using a color terminal, directories will be a different color than ordinary files</a:t>
            </a:r>
            <a:endParaRPr lang="en-US" altLang="en-US" i="1"/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9D84983-F0BB-6745-B1BA-1162C4D40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Directory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28A3C35-0E43-634F-ADD2-F50985A2D1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directory you are currently working in</a:t>
            </a:r>
          </a:p>
          <a:p>
            <a:pPr eaLnBrk="1" hangingPunct="1"/>
            <a:r>
              <a:rPr lang="en-US" altLang="en-US" b="1"/>
              <a:t>pwd</a:t>
            </a:r>
            <a:r>
              <a:rPr lang="en-US" altLang="en-US"/>
              <a:t> will tell you what your working directory is</a:t>
            </a:r>
          </a:p>
          <a:p>
            <a:pPr eaLnBrk="1" hangingPunct="1"/>
            <a:r>
              <a:rPr lang="en-US" altLang="en-US"/>
              <a:t>Helpful to know when using relative pathnames (again, coming up)</a:t>
            </a:r>
            <a:endParaRPr lang="en-US" altLang="en-US" b="1"/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621CA83-0FB5-B643-A1D9-089553F64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Home Directory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C965CDE-43CA-7842-AD3A-4458B9515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 to be confused with working directory</a:t>
            </a:r>
          </a:p>
          <a:p>
            <a:pPr eaLnBrk="1" hangingPunct="1"/>
            <a:r>
              <a:rPr lang="en-US" altLang="en-US"/>
              <a:t>The directory you start in when you first logon</a:t>
            </a:r>
          </a:p>
          <a:p>
            <a:pPr eaLnBrk="1" hangingPunct="1"/>
            <a:r>
              <a:rPr lang="en-US" altLang="en-US"/>
              <a:t>Most users it is /home/</a:t>
            </a:r>
            <a:r>
              <a:rPr lang="en-US" altLang="en-US" i="1"/>
              <a:t>username</a:t>
            </a:r>
            <a:endParaRPr lang="en-US" altLang="en-US"/>
          </a:p>
          <a:p>
            <a:pPr eaLnBrk="1" hangingPunct="1"/>
            <a:r>
              <a:rPr lang="en-US" altLang="en-US"/>
              <a:t>For root, it is /root</a:t>
            </a:r>
          </a:p>
          <a:p>
            <a:pPr eaLnBrk="1" hangingPunct="1"/>
            <a:r>
              <a:rPr lang="en-US" altLang="en-US"/>
              <a:t>Can be changed by system administrator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0F2D1F4-71CC-ED46-B0D3-E72990596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cd – change working directory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971A6B5-5BF2-7C42-9E75-35718FB415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 </a:t>
            </a:r>
            <a:r>
              <a:rPr lang="en-US" altLang="en-US" b="1"/>
              <a:t>cd [</a:t>
            </a:r>
            <a:r>
              <a:rPr lang="en-US" altLang="en-US" b="1" i="1"/>
              <a:t>directory</a:t>
            </a:r>
            <a:r>
              <a:rPr lang="en-US" altLang="en-US" b="1"/>
              <a:t>]</a:t>
            </a:r>
            <a:endParaRPr lang="en-US" altLang="en-US"/>
          </a:p>
          <a:p>
            <a:pPr eaLnBrk="1" hangingPunct="1"/>
            <a:r>
              <a:rPr lang="en-US" altLang="en-US"/>
              <a:t>Again, </a:t>
            </a:r>
            <a:r>
              <a:rPr lang="en-US" altLang="en-US" i="1"/>
              <a:t>directory</a:t>
            </a:r>
            <a:r>
              <a:rPr lang="en-US" altLang="en-US"/>
              <a:t> can be absolute or relative</a:t>
            </a:r>
          </a:p>
          <a:p>
            <a:pPr eaLnBrk="1" hangingPunct="1"/>
            <a:r>
              <a:rPr lang="en-US" altLang="en-US"/>
              <a:t>If no argument given, changes working directory back to your home directory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C63B9BA-7111-754C-A0B3-31CBFAA60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Absolute Pathnames (finally)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D13FD13-3438-5047-A001-547E2D3C9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Absolute pathname for a file gives the file’s location relative to the root of the filesystem</a:t>
            </a:r>
          </a:p>
          <a:p>
            <a:pPr eaLnBrk="1" hangingPunct="1"/>
            <a:r>
              <a:rPr lang="en-US" altLang="en-US"/>
              <a:t>Sometimes long</a:t>
            </a:r>
          </a:p>
          <a:p>
            <a:pPr eaLnBrk="1" hangingPunct="1"/>
            <a:r>
              <a:rPr lang="en-US" altLang="en-US"/>
              <a:t>Ex: /home/jhowell/Assignment1/animals</a:t>
            </a:r>
          </a:p>
          <a:p>
            <a:pPr eaLnBrk="1" hangingPunct="1"/>
            <a:r>
              <a:rPr lang="en-US" altLang="en-US"/>
              <a:t>Shortcut: ~ represents your home directory</a:t>
            </a:r>
          </a:p>
          <a:p>
            <a:pPr eaLnBrk="1" hangingPunct="1"/>
            <a:r>
              <a:rPr lang="en-US" altLang="en-US"/>
              <a:t>So the above could also be 	~/Assignment1/animals</a:t>
            </a: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367ABD2-77DC-6242-B745-8562F39D9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Relative Pathanmes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5630608-4F33-214E-A168-52407CE67E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pathname relative to the current working directory</a:t>
            </a:r>
          </a:p>
          <a:p>
            <a:pPr eaLnBrk="1" hangingPunct="1"/>
            <a:r>
              <a:rPr lang="en-US" altLang="en-US"/>
              <a:t>Make sure you know what your working directory is!</a:t>
            </a:r>
          </a:p>
          <a:p>
            <a:pPr eaLnBrk="1" hangingPunct="1"/>
            <a:r>
              <a:rPr lang="en-US" altLang="en-US"/>
              <a:t>Shorter</a:t>
            </a:r>
          </a:p>
          <a:p>
            <a:pPr eaLnBrk="1" hangingPunct="1"/>
            <a:r>
              <a:rPr lang="en-US" altLang="en-US"/>
              <a:t>Ex, in my home directory:</a:t>
            </a:r>
            <a:br>
              <a:rPr lang="en-US" altLang="en-US"/>
            </a:br>
            <a:r>
              <a:rPr lang="en-US" altLang="en-US"/>
              <a:t>	Assignment1/animals</a:t>
            </a: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80CED66-92DE-534A-B934-763949F82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. and .. Directories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EA6D645-3D99-0644-9AB5-ACE40D3E97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. is an alias for the working directory</a:t>
            </a:r>
          </a:p>
          <a:p>
            <a:pPr eaLnBrk="1" hangingPunct="1"/>
            <a:r>
              <a:rPr lang="en-US" altLang="en-US"/>
              <a:t>.. is an alias for the parent of the current working directory</a:t>
            </a:r>
          </a:p>
          <a:p>
            <a:pPr eaLnBrk="1" hangingPunct="1"/>
            <a:r>
              <a:rPr lang="en-US" altLang="en-US"/>
              <a:t>These pointers are placed in every directory when created by mkdir</a:t>
            </a:r>
          </a:p>
          <a:p>
            <a:pPr eaLnBrk="1" hangingPunct="1"/>
            <a:r>
              <a:rPr lang="en-US" altLang="en-US"/>
              <a:t>Can be used in relative pathnames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0EFC832-C7E2-C64E-A48F-B42DA4680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Standard Filesystem Directories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588FCC6-D8A7-1E48-8295-521D9D4FA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Most distributions try to adhere to the Filesystem Hierarchy Standards, but it’s not uncommon to find things in odd places</a:t>
            </a:r>
          </a:p>
          <a:p>
            <a:pPr eaLnBrk="1" hangingPunct="1"/>
            <a:r>
              <a:rPr lang="en-US" altLang="en-US"/>
              <a:t>Even less standardized going from Linux to BSD to UNIX</a:t>
            </a:r>
          </a:p>
          <a:p>
            <a:pPr eaLnBrk="1" hangingPunct="1"/>
            <a:r>
              <a:rPr lang="en-US" altLang="en-US"/>
              <a:t>In other words – no guarantees 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7691544-CBE7-3140-AD88-74D2BDCC3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Directories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89C4824-066E-7E4A-A255-3B974EB85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 / (root) </a:t>
            </a:r>
            <a:r>
              <a:rPr lang="en-US" altLang="en-US"/>
              <a:t>– root of the filesystem</a:t>
            </a:r>
          </a:p>
          <a:p>
            <a:pPr eaLnBrk="1" hangingPunct="1"/>
            <a:r>
              <a:rPr lang="en-US" altLang="en-US" b="1"/>
              <a:t>/bin</a:t>
            </a:r>
            <a:r>
              <a:rPr lang="en-US" altLang="en-US"/>
              <a:t> – essential system binaries (commands)</a:t>
            </a:r>
          </a:p>
          <a:p>
            <a:pPr eaLnBrk="1" hangingPunct="1"/>
            <a:r>
              <a:rPr lang="en-US" altLang="en-US" b="1"/>
              <a:t>/boot</a:t>
            </a:r>
            <a:r>
              <a:rPr lang="en-US" altLang="en-US"/>
              <a:t> – files for the bootloader</a:t>
            </a:r>
          </a:p>
          <a:p>
            <a:pPr eaLnBrk="1" hangingPunct="1"/>
            <a:r>
              <a:rPr lang="en-US" altLang="en-US" b="1"/>
              <a:t>/dev</a:t>
            </a:r>
            <a:r>
              <a:rPr lang="en-US" altLang="en-US"/>
              <a:t> – device files</a:t>
            </a:r>
          </a:p>
          <a:p>
            <a:pPr eaLnBrk="1" hangingPunct="1"/>
            <a:r>
              <a:rPr lang="en-US" altLang="en-US" b="1"/>
              <a:t>/etc</a:t>
            </a:r>
            <a:r>
              <a:rPr lang="en-US" altLang="en-US"/>
              <a:t> – system configuration files</a:t>
            </a:r>
          </a:p>
          <a:p>
            <a:pPr eaLnBrk="1" hangingPunct="1"/>
            <a:r>
              <a:rPr lang="en-US" altLang="en-US" b="1"/>
              <a:t>/home</a:t>
            </a:r>
            <a:r>
              <a:rPr lang="en-US" altLang="en-US"/>
              <a:t> – user home directories</a:t>
            </a:r>
          </a:p>
          <a:p>
            <a:pPr eaLnBrk="1" hangingPunct="1"/>
            <a:r>
              <a:rPr lang="en-US" altLang="en-US" b="1"/>
              <a:t>/lib</a:t>
            </a:r>
            <a:r>
              <a:rPr lang="en-US" altLang="en-US"/>
              <a:t> – standard libraries and modules</a:t>
            </a:r>
            <a:endParaRPr lang="en-US" altLang="en-US" b="1"/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48CB9EB-817A-0544-973C-7C475529C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In this chapter …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6ACFE9D-39CF-CB49-9F43-40CB1ED49C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hierarchical filesystem</a:t>
            </a:r>
          </a:p>
          <a:p>
            <a:pPr eaLnBrk="1" hangingPunct="1"/>
            <a:r>
              <a:rPr lang="en-US" altLang="en-US"/>
              <a:t>Directories and files</a:t>
            </a:r>
          </a:p>
          <a:p>
            <a:pPr eaLnBrk="1" hangingPunct="1"/>
            <a:r>
              <a:rPr lang="en-US" altLang="en-US"/>
              <a:t>Pathnames: absolute vs. relative</a:t>
            </a:r>
          </a:p>
          <a:p>
            <a:pPr eaLnBrk="1" hangingPunct="1"/>
            <a:r>
              <a:rPr lang="en-US" altLang="en-US"/>
              <a:t>Permissions</a:t>
            </a:r>
          </a:p>
          <a:p>
            <a:pPr eaLnBrk="1" hangingPunct="1"/>
            <a:r>
              <a:rPr lang="en-US" altLang="en-US"/>
              <a:t>Links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60BE47B-1B4C-894E-8249-9E2A2BBA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con’t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257A0FE-C2C8-044C-913F-2AA7A78847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/mnt</a:t>
            </a:r>
            <a:r>
              <a:rPr lang="en-US" altLang="en-US"/>
              <a:t> – mount point for temporary filesystems (floppies, CD-ROMs, non-native partitions)</a:t>
            </a:r>
          </a:p>
          <a:p>
            <a:pPr eaLnBrk="1" hangingPunct="1"/>
            <a:r>
              <a:rPr lang="en-US" altLang="en-US" b="1"/>
              <a:t>/opt</a:t>
            </a:r>
            <a:r>
              <a:rPr lang="en-US" altLang="en-US"/>
              <a:t> – optional add-on software</a:t>
            </a:r>
          </a:p>
          <a:p>
            <a:pPr eaLnBrk="1" hangingPunct="1"/>
            <a:r>
              <a:rPr lang="en-US" altLang="en-US" b="1"/>
              <a:t>/proc </a:t>
            </a:r>
            <a:r>
              <a:rPr lang="en-US" altLang="en-US"/>
              <a:t>– kernel and process information</a:t>
            </a:r>
          </a:p>
          <a:p>
            <a:pPr eaLnBrk="1" hangingPunct="1"/>
            <a:r>
              <a:rPr lang="en-US" altLang="en-US" b="1"/>
              <a:t>/root</a:t>
            </a:r>
            <a:r>
              <a:rPr lang="en-US" altLang="en-US"/>
              <a:t> – root’s home directory</a:t>
            </a:r>
          </a:p>
          <a:p>
            <a:pPr eaLnBrk="1" hangingPunct="1"/>
            <a:r>
              <a:rPr lang="en-US" altLang="en-US" b="1"/>
              <a:t>/sbin</a:t>
            </a:r>
            <a:r>
              <a:rPr lang="en-US" altLang="en-US"/>
              <a:t> – essential system binaries</a:t>
            </a:r>
          </a:p>
          <a:p>
            <a:pPr eaLnBrk="1" hangingPunct="1"/>
            <a:r>
              <a:rPr lang="en-US" altLang="en-US" b="1"/>
              <a:t>/tmp</a:t>
            </a:r>
            <a:r>
              <a:rPr lang="en-US" altLang="en-US"/>
              <a:t> – temporary space (not swap)</a:t>
            </a:r>
            <a:endParaRPr lang="en-US" altLang="en-US" b="1"/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BC41DB9-4578-7745-9762-A250F4D92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con’t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D11EC06-D89D-BA4A-8651-ADB66CBE3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/usr</a:t>
            </a:r>
            <a:r>
              <a:rPr lang="en-US" altLang="en-US"/>
              <a:t> – common area for data / program users use frequently</a:t>
            </a:r>
          </a:p>
          <a:p>
            <a:pPr eaLnBrk="1" hangingPunct="1"/>
            <a:r>
              <a:rPr lang="en-US" altLang="en-US" b="1"/>
              <a:t>/var</a:t>
            </a:r>
            <a:r>
              <a:rPr lang="en-US" altLang="en-US"/>
              <a:t> – frequently changing data like system logs, caches, spools and mailboxes</a:t>
            </a:r>
          </a:p>
          <a:p>
            <a:pPr eaLnBrk="1" hangingPunct="1"/>
            <a:r>
              <a:rPr lang="en-US" altLang="en-US"/>
              <a:t>Lots more important subdirectories – see the textbook</a:t>
            </a:r>
            <a:endParaRPr lang="en-US" altLang="en-US" b="1"/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6CA08A1-2195-D146-83CD-7F7CAEA06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rmdir – remove directory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E50D972-A136-0442-AD4F-DE27853310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 </a:t>
            </a:r>
            <a:r>
              <a:rPr lang="en-US" altLang="en-US" b="1"/>
              <a:t>rmdir </a:t>
            </a:r>
            <a:r>
              <a:rPr lang="en-US" altLang="en-US" b="1" i="1"/>
              <a:t>directory</a:t>
            </a:r>
            <a:endParaRPr lang="en-US" altLang="en-US"/>
          </a:p>
          <a:p>
            <a:pPr eaLnBrk="1" hangingPunct="1"/>
            <a:r>
              <a:rPr lang="en-US" altLang="en-US"/>
              <a:t>Only deletes </a:t>
            </a:r>
            <a:r>
              <a:rPr lang="en-US" altLang="en-US" i="1"/>
              <a:t>empty</a:t>
            </a:r>
            <a:r>
              <a:rPr lang="en-US" altLang="en-US"/>
              <a:t> directories</a:t>
            </a:r>
          </a:p>
          <a:p>
            <a:pPr eaLnBrk="1" hangingPunct="1"/>
            <a:r>
              <a:rPr lang="en-US" altLang="en-US"/>
              <a:t>Not empty? Delete the files with </a:t>
            </a:r>
            <a:r>
              <a:rPr lang="en-US" altLang="en-US" b="1"/>
              <a:t>rm</a:t>
            </a:r>
            <a:r>
              <a:rPr lang="en-US" altLang="en-US"/>
              <a:t> and try </a:t>
            </a:r>
            <a:r>
              <a:rPr lang="en-US" altLang="en-US" b="1"/>
              <a:t>rmdir</a:t>
            </a:r>
            <a:r>
              <a:rPr lang="en-US" altLang="en-US"/>
              <a:t> again</a:t>
            </a:r>
          </a:p>
          <a:p>
            <a:pPr eaLnBrk="1" hangingPunct="1"/>
            <a:r>
              <a:rPr lang="en-US" altLang="en-US"/>
              <a:t>Lazy? </a:t>
            </a:r>
            <a:r>
              <a:rPr lang="en-US" altLang="en-US" b="1"/>
              <a:t>rm –r</a:t>
            </a:r>
            <a:r>
              <a:rPr lang="en-US" altLang="en-US"/>
              <a:t> </a:t>
            </a:r>
            <a:r>
              <a:rPr lang="en-US" altLang="en-US" b="1" i="1"/>
              <a:t>directory</a:t>
            </a:r>
            <a:r>
              <a:rPr lang="en-US" altLang="en-US"/>
              <a:t> will recursively delete a directory and its contents (files and directories)</a:t>
            </a:r>
          </a:p>
          <a:p>
            <a:pPr eaLnBrk="1" hangingPunct="1"/>
            <a:r>
              <a:rPr lang="en-US" altLang="en-US"/>
              <a:t>Use with caution!</a:t>
            </a: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C1CEA04-7A16-B24C-8047-F9CEBF179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touch – create a file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840C49B-D2C2-294D-8AE8-D912E031C5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 </a:t>
            </a:r>
            <a:r>
              <a:rPr lang="en-US" altLang="en-US" b="1"/>
              <a:t>touch </a:t>
            </a:r>
            <a:r>
              <a:rPr lang="en-US" altLang="en-US" b="1" i="1"/>
              <a:t>filename</a:t>
            </a:r>
            <a:endParaRPr lang="en-US" altLang="en-US"/>
          </a:p>
          <a:p>
            <a:pPr eaLnBrk="1" hangingPunct="1"/>
            <a:r>
              <a:rPr lang="en-US" altLang="en-US"/>
              <a:t>Creates an empty file (size 0)</a:t>
            </a:r>
          </a:p>
          <a:p>
            <a:pPr eaLnBrk="1" hangingPunct="1"/>
            <a:r>
              <a:rPr lang="en-US" altLang="en-US"/>
              <a:t>Useful to create placeholders or while learning the interface</a:t>
            </a: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1E9DD22-695B-E240-8E3C-114BA040B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mv revisited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B993EDE-E997-A044-BF9B-2C615708D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Already used </a:t>
            </a:r>
            <a:r>
              <a:rPr lang="en-US" altLang="en-US" b="1"/>
              <a:t>mv</a:t>
            </a:r>
            <a:r>
              <a:rPr lang="en-US" altLang="en-US"/>
              <a:t> to rename files</a:t>
            </a:r>
          </a:p>
          <a:p>
            <a:pPr eaLnBrk="1" hangingPunct="1"/>
            <a:r>
              <a:rPr lang="en-US" altLang="en-US"/>
              <a:t>If last argument is a directory, </a:t>
            </a:r>
            <a:r>
              <a:rPr lang="en-US" altLang="en-US" b="1"/>
              <a:t>mv</a:t>
            </a:r>
            <a:r>
              <a:rPr lang="en-US" altLang="en-US"/>
              <a:t> moves files into a different directory</a:t>
            </a:r>
          </a:p>
          <a:p>
            <a:pPr eaLnBrk="1" hangingPunct="1"/>
            <a:r>
              <a:rPr lang="en-US" altLang="en-US"/>
              <a:t>If given a directory as the first argument, </a:t>
            </a:r>
            <a:r>
              <a:rPr lang="en-US" altLang="en-US" b="1"/>
              <a:t>mv</a:t>
            </a:r>
            <a:r>
              <a:rPr lang="en-US" altLang="en-US"/>
              <a:t> moves the directory to the new name supplied (which can either be a rename or move!)</a:t>
            </a: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0878785-1F77-4741-A53A-018283EFD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Permissions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B59250C-BC88-944C-8A3D-B6265AB1A6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a </a:t>
            </a:r>
            <a:r>
              <a:rPr lang="en-US" altLang="en-US" b="1"/>
              <a:t>ls –l </a:t>
            </a:r>
            <a:r>
              <a:rPr lang="en-US" altLang="en-US"/>
              <a:t>(for long view) and you might see something like this:</a:t>
            </a:r>
            <a:br>
              <a:rPr lang="en-US" altLang="en-US"/>
            </a:b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ourier New" panose="02070309020205020404" pitchFamily="49" charset="0"/>
              </a:rPr>
              <a:t>drwxr-xr-x  2 jhowell jhowell 4096 Aug 18 15:46 Desktop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ourier New" panose="02070309020205020404" pitchFamily="49" charset="0"/>
              </a:rPr>
              <a:t>-rw-rw-r--  1 jhowell jhowell    0 Sep  4 18:08 myfile</a:t>
            </a: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ourier New" panose="02070309020205020404" pitchFamily="49" charset="0"/>
              </a:rPr>
              <a:t>drwxrwxr-x  2 jhowell jhowell 4096 Aug 22 15:32 public_html</a:t>
            </a:r>
          </a:p>
        </p:txBody>
      </p:sp>
      <p:sp>
        <p:nvSpPr>
          <p:cNvPr id="90116" name="AutoShape 4">
            <a:extLst>
              <a:ext uri="{FF2B5EF4-FFF2-40B4-BE49-F238E27FC236}">
                <a16:creationId xmlns:a16="http://schemas.microsoft.com/office/drawing/2014/main" id="{BA5703F9-2C91-174E-9E47-8E7CC79133D8}"/>
              </a:ext>
            </a:extLst>
          </p:cNvPr>
          <p:cNvSpPr>
            <a:spLocks/>
          </p:cNvSpPr>
          <p:nvPr/>
        </p:nvSpPr>
        <p:spPr bwMode="auto">
          <a:xfrm>
            <a:off x="533400" y="5562600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-238801"/>
              <a:gd name="adj4" fmla="val -16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Type of file</a:t>
            </a:r>
          </a:p>
        </p:txBody>
      </p:sp>
      <p:sp>
        <p:nvSpPr>
          <p:cNvPr id="90117" name="AutoShape 5">
            <a:extLst>
              <a:ext uri="{FF2B5EF4-FFF2-40B4-BE49-F238E27FC236}">
                <a16:creationId xmlns:a16="http://schemas.microsoft.com/office/drawing/2014/main" id="{50BE77E6-E15E-AF4C-B598-E37570372076}"/>
              </a:ext>
            </a:extLst>
          </p:cNvPr>
          <p:cNvSpPr>
            <a:spLocks/>
          </p:cNvSpPr>
          <p:nvPr/>
        </p:nvSpPr>
        <p:spPr bwMode="auto">
          <a:xfrm>
            <a:off x="1600200" y="5219700"/>
            <a:ext cx="1524000" cy="609600"/>
          </a:xfrm>
          <a:prstGeom prst="borderCallout1">
            <a:avLst>
              <a:gd name="adj1" fmla="val 18750"/>
              <a:gd name="adj2" fmla="val -5000"/>
              <a:gd name="adj3" fmla="val -168750"/>
              <a:gd name="adj4" fmla="val -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File Permissions</a:t>
            </a:r>
          </a:p>
        </p:txBody>
      </p:sp>
      <p:sp>
        <p:nvSpPr>
          <p:cNvPr id="90118" name="AutoShape 6">
            <a:extLst>
              <a:ext uri="{FF2B5EF4-FFF2-40B4-BE49-F238E27FC236}">
                <a16:creationId xmlns:a16="http://schemas.microsoft.com/office/drawing/2014/main" id="{F609C2E3-A2FC-C143-9ECB-E04C274988EE}"/>
              </a:ext>
            </a:extLst>
          </p:cNvPr>
          <p:cNvSpPr>
            <a:spLocks/>
          </p:cNvSpPr>
          <p:nvPr/>
        </p:nvSpPr>
        <p:spPr bwMode="auto">
          <a:xfrm>
            <a:off x="2133600" y="4495800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-62500"/>
              <a:gd name="adj4" fmla="val -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# of links</a:t>
            </a:r>
          </a:p>
        </p:txBody>
      </p:sp>
      <p:sp>
        <p:nvSpPr>
          <p:cNvPr id="90119" name="AutoShape 7">
            <a:extLst>
              <a:ext uri="{FF2B5EF4-FFF2-40B4-BE49-F238E27FC236}">
                <a16:creationId xmlns:a16="http://schemas.microsoft.com/office/drawing/2014/main" id="{42E7B177-96F3-284E-BED3-7A452CAC5404}"/>
              </a:ext>
            </a:extLst>
          </p:cNvPr>
          <p:cNvSpPr>
            <a:spLocks/>
          </p:cNvSpPr>
          <p:nvPr/>
        </p:nvSpPr>
        <p:spPr bwMode="auto">
          <a:xfrm>
            <a:off x="3352800" y="5448300"/>
            <a:ext cx="914400" cy="342900"/>
          </a:xfrm>
          <a:prstGeom prst="borderCallout1">
            <a:avLst>
              <a:gd name="adj1" fmla="val 33333"/>
              <a:gd name="adj2" fmla="val -8333"/>
              <a:gd name="adj3" fmla="val -366667"/>
              <a:gd name="adj4" fmla="val -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user</a:t>
            </a:r>
          </a:p>
        </p:txBody>
      </p:sp>
      <p:sp>
        <p:nvSpPr>
          <p:cNvPr id="90121" name="AutoShape 9">
            <a:extLst>
              <a:ext uri="{FF2B5EF4-FFF2-40B4-BE49-F238E27FC236}">
                <a16:creationId xmlns:a16="http://schemas.microsoft.com/office/drawing/2014/main" id="{94E76686-DB8F-5F4B-95C6-43918427CECA}"/>
              </a:ext>
            </a:extLst>
          </p:cNvPr>
          <p:cNvSpPr>
            <a:spLocks/>
          </p:cNvSpPr>
          <p:nvPr/>
        </p:nvSpPr>
        <p:spPr bwMode="auto">
          <a:xfrm>
            <a:off x="3657600" y="4686300"/>
            <a:ext cx="914400" cy="342900"/>
          </a:xfrm>
          <a:prstGeom prst="borderCallout2">
            <a:avLst>
              <a:gd name="adj1" fmla="val 33333"/>
              <a:gd name="adj2" fmla="val -8333"/>
              <a:gd name="adj3" fmla="val 33333"/>
              <a:gd name="adj4" fmla="val -12500"/>
              <a:gd name="adj5" fmla="val -166667"/>
              <a:gd name="adj6" fmla="val -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group</a:t>
            </a:r>
          </a:p>
        </p:txBody>
      </p:sp>
      <p:sp>
        <p:nvSpPr>
          <p:cNvPr id="90122" name="AutoShape 10">
            <a:extLst>
              <a:ext uri="{FF2B5EF4-FFF2-40B4-BE49-F238E27FC236}">
                <a16:creationId xmlns:a16="http://schemas.microsoft.com/office/drawing/2014/main" id="{F44D69BC-FB7D-364F-82D7-4471FFBF98EC}"/>
              </a:ext>
            </a:extLst>
          </p:cNvPr>
          <p:cNvSpPr>
            <a:spLocks/>
          </p:cNvSpPr>
          <p:nvPr/>
        </p:nvSpPr>
        <p:spPr bwMode="auto">
          <a:xfrm>
            <a:off x="4876800" y="5448300"/>
            <a:ext cx="914400" cy="342900"/>
          </a:xfrm>
          <a:prstGeom prst="borderCallout2">
            <a:avLst>
              <a:gd name="adj1" fmla="val 33333"/>
              <a:gd name="adj2" fmla="val -8333"/>
              <a:gd name="adj3" fmla="val 33333"/>
              <a:gd name="adj4" fmla="val -16495"/>
              <a:gd name="adj5" fmla="val -366667"/>
              <a:gd name="adj6" fmla="val -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size</a:t>
            </a:r>
          </a:p>
        </p:txBody>
      </p:sp>
      <p:sp>
        <p:nvSpPr>
          <p:cNvPr id="90123" name="AutoShape 11">
            <a:extLst>
              <a:ext uri="{FF2B5EF4-FFF2-40B4-BE49-F238E27FC236}">
                <a16:creationId xmlns:a16="http://schemas.microsoft.com/office/drawing/2014/main" id="{547BF2D4-2AD0-7842-BF7E-6991DFA723AD}"/>
              </a:ext>
            </a:extLst>
          </p:cNvPr>
          <p:cNvSpPr>
            <a:spLocks/>
          </p:cNvSpPr>
          <p:nvPr/>
        </p:nvSpPr>
        <p:spPr bwMode="auto">
          <a:xfrm>
            <a:off x="6019800" y="5067300"/>
            <a:ext cx="2667000" cy="609600"/>
          </a:xfrm>
          <a:prstGeom prst="borderCallout2">
            <a:avLst>
              <a:gd name="adj1" fmla="val 18750"/>
              <a:gd name="adj2" fmla="val -2856"/>
              <a:gd name="adj3" fmla="val 18750"/>
              <a:gd name="adj4" fmla="val -4287"/>
              <a:gd name="adj5" fmla="val -156250"/>
              <a:gd name="adj6" fmla="val -571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Date and time </a:t>
            </a:r>
            <a:br>
              <a:rPr lang="en-US" altLang="en-US"/>
            </a:br>
            <a:r>
              <a:rPr lang="en-US" altLang="en-US"/>
              <a:t>created / accessed</a:t>
            </a:r>
          </a:p>
        </p:txBody>
      </p:sp>
      <p:sp>
        <p:nvSpPr>
          <p:cNvPr id="90124" name="AutoShape 12">
            <a:extLst>
              <a:ext uri="{FF2B5EF4-FFF2-40B4-BE49-F238E27FC236}">
                <a16:creationId xmlns:a16="http://schemas.microsoft.com/office/drawing/2014/main" id="{F845897C-F845-C84B-BFFE-A40C0393C31E}"/>
              </a:ext>
            </a:extLst>
          </p:cNvPr>
          <p:cNvSpPr>
            <a:spLocks/>
          </p:cNvSpPr>
          <p:nvPr/>
        </p:nvSpPr>
        <p:spPr bwMode="auto">
          <a:xfrm>
            <a:off x="7543800" y="4381500"/>
            <a:ext cx="1295400" cy="342900"/>
          </a:xfrm>
          <a:prstGeom prst="borderCallout2">
            <a:avLst>
              <a:gd name="adj1" fmla="val 33333"/>
              <a:gd name="adj2" fmla="val -5884"/>
              <a:gd name="adj3" fmla="val 33333"/>
              <a:gd name="adj4" fmla="val -5884"/>
              <a:gd name="adj5" fmla="val -77778"/>
              <a:gd name="adj6" fmla="val -5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filename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90116" grpId="0" animBg="1"/>
      <p:bldP spid="90117" grpId="0" animBg="1"/>
      <p:bldP spid="90118" grpId="0" animBg="1"/>
      <p:bldP spid="90119" grpId="0" animBg="1"/>
      <p:bldP spid="90121" grpId="0" animBg="1"/>
      <p:bldP spid="90122" grpId="0" animBg="1"/>
      <p:bldP spid="90123" grpId="0" animBg="1"/>
      <p:bldP spid="901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1821BD8-1486-E948-87B8-687845938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types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F7DAFEE-A032-2944-8B6C-5BF701B73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- </a:t>
            </a:r>
            <a:r>
              <a:rPr lang="en-US" altLang="en-US"/>
              <a:t>ordinary file</a:t>
            </a:r>
          </a:p>
          <a:p>
            <a:pPr eaLnBrk="1" hangingPunct="1"/>
            <a:r>
              <a:rPr lang="en-US" altLang="en-US" b="1"/>
              <a:t>b</a:t>
            </a:r>
            <a:r>
              <a:rPr lang="en-US" altLang="en-US"/>
              <a:t> block device</a:t>
            </a:r>
          </a:p>
          <a:p>
            <a:pPr eaLnBrk="1" hangingPunct="1"/>
            <a:r>
              <a:rPr lang="en-US" altLang="en-US" b="1"/>
              <a:t>c</a:t>
            </a:r>
            <a:r>
              <a:rPr lang="en-US" altLang="en-US"/>
              <a:t> character device</a:t>
            </a:r>
          </a:p>
          <a:p>
            <a:pPr eaLnBrk="1" hangingPunct="1"/>
            <a:r>
              <a:rPr lang="en-US" altLang="en-US" b="1"/>
              <a:t>d </a:t>
            </a:r>
            <a:r>
              <a:rPr lang="en-US" altLang="en-US"/>
              <a:t>directory</a:t>
            </a:r>
          </a:p>
          <a:p>
            <a:pPr eaLnBrk="1" hangingPunct="1"/>
            <a:r>
              <a:rPr lang="en-US" altLang="en-US" b="1"/>
              <a:t>p </a:t>
            </a:r>
            <a:r>
              <a:rPr lang="en-US" altLang="en-US"/>
              <a:t>named pipe</a:t>
            </a:r>
          </a:p>
          <a:p>
            <a:pPr eaLnBrk="1" hangingPunct="1"/>
            <a:r>
              <a:rPr lang="en-US" altLang="en-US" b="1"/>
              <a:t>l </a:t>
            </a:r>
            <a:r>
              <a:rPr lang="en-US" altLang="en-US"/>
              <a:t>symbolic link</a:t>
            </a:r>
            <a:endParaRPr lang="en-US" altLang="en-US" b="1"/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F15F29C-04DD-854E-A067-83125308B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permissions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357D12BE-EDC6-434B-B0A7-0A724E30B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types of permissions – read, write and execute</a:t>
            </a:r>
          </a:p>
          <a:p>
            <a:pPr eaLnBrk="1" hangingPunct="1"/>
            <a:r>
              <a:rPr lang="en-US" altLang="en-US"/>
              <a:t>Three sets of permissions – owner (user), group, and other (everyone else)</a:t>
            </a:r>
          </a:p>
          <a:p>
            <a:pPr algn="ctr" eaLnBrk="1" hangingPunct="1"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Courier New" panose="02070309020205020404" pitchFamily="49" charset="0"/>
              </a:rPr>
              <a:t>rwx rwx rwx</a:t>
            </a:r>
          </a:p>
        </p:txBody>
      </p:sp>
      <p:sp>
        <p:nvSpPr>
          <p:cNvPr id="92164" name="AutoShape 4">
            <a:extLst>
              <a:ext uri="{FF2B5EF4-FFF2-40B4-BE49-F238E27FC236}">
                <a16:creationId xmlns:a16="http://schemas.microsoft.com/office/drawing/2014/main" id="{3E9FB0DB-3976-A94F-89DB-1C03572A9891}"/>
              </a:ext>
            </a:extLst>
          </p:cNvPr>
          <p:cNvSpPr>
            <a:spLocks/>
          </p:cNvSpPr>
          <p:nvPr/>
        </p:nvSpPr>
        <p:spPr bwMode="auto">
          <a:xfrm>
            <a:off x="1752600" y="4686300"/>
            <a:ext cx="1066800" cy="609600"/>
          </a:xfrm>
          <a:prstGeom prst="borderCallout2">
            <a:avLst>
              <a:gd name="adj1" fmla="val 18750"/>
              <a:gd name="adj2" fmla="val 107144"/>
              <a:gd name="adj3" fmla="val 18750"/>
              <a:gd name="adj4" fmla="val 149255"/>
              <a:gd name="adj5" fmla="val -93750"/>
              <a:gd name="adj6" fmla="val 1928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user</a:t>
            </a:r>
          </a:p>
          <a:p>
            <a:pPr algn="ctr"/>
            <a:r>
              <a:rPr lang="en-US" altLang="en-US"/>
              <a:t>(owner)</a:t>
            </a:r>
          </a:p>
        </p:txBody>
      </p:sp>
      <p:sp>
        <p:nvSpPr>
          <p:cNvPr id="92165" name="AutoShape 5">
            <a:extLst>
              <a:ext uri="{FF2B5EF4-FFF2-40B4-BE49-F238E27FC236}">
                <a16:creationId xmlns:a16="http://schemas.microsoft.com/office/drawing/2014/main" id="{4EFE2C82-6517-E747-A348-E3520DE9434A}"/>
              </a:ext>
            </a:extLst>
          </p:cNvPr>
          <p:cNvSpPr>
            <a:spLocks/>
          </p:cNvSpPr>
          <p:nvPr/>
        </p:nvSpPr>
        <p:spPr bwMode="auto">
          <a:xfrm>
            <a:off x="3495675" y="4964113"/>
            <a:ext cx="914400" cy="369887"/>
          </a:xfrm>
          <a:prstGeom prst="borderCallout2">
            <a:avLst>
              <a:gd name="adj1" fmla="val 30903"/>
              <a:gd name="adj2" fmla="val 108333"/>
              <a:gd name="adj3" fmla="val 30903"/>
              <a:gd name="adj4" fmla="val 108333"/>
              <a:gd name="adj5" fmla="val -209014"/>
              <a:gd name="adj6" fmla="val 1177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group</a:t>
            </a:r>
          </a:p>
        </p:txBody>
      </p:sp>
      <p:sp>
        <p:nvSpPr>
          <p:cNvPr id="92166" name="AutoShape 6">
            <a:extLst>
              <a:ext uri="{FF2B5EF4-FFF2-40B4-BE49-F238E27FC236}">
                <a16:creationId xmlns:a16="http://schemas.microsoft.com/office/drawing/2014/main" id="{ED791D7B-D3CA-C04D-95C3-480C7CB090C1}"/>
              </a:ext>
            </a:extLst>
          </p:cNvPr>
          <p:cNvSpPr>
            <a:spLocks/>
          </p:cNvSpPr>
          <p:nvPr/>
        </p:nvSpPr>
        <p:spPr bwMode="auto">
          <a:xfrm>
            <a:off x="5867400" y="4876800"/>
            <a:ext cx="914400" cy="342900"/>
          </a:xfrm>
          <a:prstGeom prst="borderCallout2">
            <a:avLst>
              <a:gd name="adj1" fmla="val 33333"/>
              <a:gd name="adj2" fmla="val -8333"/>
              <a:gd name="adj3" fmla="val 33333"/>
              <a:gd name="adj4" fmla="val -35940"/>
              <a:gd name="adj5" fmla="val -216667"/>
              <a:gd name="adj6" fmla="val -644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other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  <p:bldP spid="92164" grpId="0" animBg="1"/>
      <p:bldP spid="92165" grpId="0" animBg="1"/>
      <p:bldP spid="9216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EB2D704-7643-9F4D-903C-BE8D9AB4D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chmod – CHange MODe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268434D-98D4-A149-B929-25A1140BE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Changes permissions</a:t>
            </a:r>
          </a:p>
          <a:p>
            <a:pPr eaLnBrk="1" hangingPunct="1"/>
            <a:r>
              <a:rPr lang="en-US" altLang="en-US"/>
              <a:t>Syntax: </a:t>
            </a:r>
            <a:r>
              <a:rPr lang="en-US" altLang="en-US" b="1"/>
              <a:t>chmod [ugoa][+-][rwx]</a:t>
            </a:r>
          </a:p>
          <a:p>
            <a:pPr eaLnBrk="1" hangingPunct="1"/>
            <a:r>
              <a:rPr lang="en-US" altLang="en-US"/>
              <a:t>Ex: grant everyone (all) read and write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 b="1"/>
              <a:t>chmod a+rw myfile</a:t>
            </a:r>
            <a:endParaRPr lang="en-US" altLang="en-US"/>
          </a:p>
          <a:p>
            <a:pPr eaLnBrk="1" hangingPunct="1"/>
            <a:r>
              <a:rPr lang="en-US" altLang="en-US"/>
              <a:t>Ex: remove execute permission for other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 b="1"/>
              <a:t>chmod o-x myfile</a:t>
            </a: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73040B0-E443-FB4D-941B-D7C8877C3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chmod – alternate syntax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6EC84DA-3846-C34C-BF65-7FF4E97A2B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Instead of [ugoa][+-][rwx], use binary equivalent</a:t>
            </a:r>
          </a:p>
          <a:p>
            <a:pPr algn="ctr" eaLnBrk="1" hangingPunct="1"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Courier New" panose="02070309020205020404" pitchFamily="49" charset="0"/>
              </a:rPr>
              <a:t>rwx rwx rwx</a:t>
            </a:r>
          </a:p>
          <a:p>
            <a:pPr algn="ctr" eaLnBrk="1" hangingPunct="1"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Courier New" panose="02070309020205020404" pitchFamily="49" charset="0"/>
              </a:rPr>
              <a:t>421 421 421</a:t>
            </a:r>
          </a:p>
          <a:p>
            <a:pPr eaLnBrk="1" hangingPunct="1"/>
            <a:r>
              <a:rPr lang="en-US" altLang="en-US"/>
              <a:t>For each section, sum up the permissions, and assemble a three digit number</a:t>
            </a:r>
          </a:p>
          <a:p>
            <a:pPr eaLnBrk="1" hangingPunct="1"/>
            <a:r>
              <a:rPr lang="en-US" altLang="en-US"/>
              <a:t>So full access to everyone would be 777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79EE35A-1E85-1E40-9DBD-6570F595A2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What is a filesystem?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526F3CE-B175-6A48-A232-D9F12A4B7C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 data structure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Stores data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Organizes data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Allows for data retrieval and manipulation </a:t>
            </a: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9336A12-67E3-DE4B-8492-0D9D09C41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Alternate syntax example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9CA3A03-5430-3945-A442-902FC98DBA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Grant user full access, group read and execute, and deny access to other</a:t>
            </a:r>
          </a:p>
          <a:p>
            <a:pPr algn="ctr" eaLnBrk="1" hangingPunct="1"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Courier New" panose="02070309020205020404" pitchFamily="49" charset="0"/>
              </a:rPr>
              <a:t>rwx r-x ---</a:t>
            </a:r>
          </a:p>
          <a:p>
            <a:pPr algn="ctr" eaLnBrk="1" hangingPunct="1">
              <a:buFontTx/>
              <a:buNone/>
            </a:pPr>
            <a:endParaRPr lang="en-US" altLang="en-US" sz="24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ctr" eaLnBrk="1" hangingPunct="1">
              <a:buFontTx/>
              <a:buNone/>
            </a:pPr>
            <a:endParaRPr lang="en-US" altLang="en-US" sz="24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algn="ctr" eaLnBrk="1" hangingPunct="1">
              <a:buFontTx/>
              <a:buNone/>
            </a:pPr>
            <a:endParaRPr lang="en-US" altLang="en-US" sz="24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en-US" sz="240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So we get </a:t>
            </a:r>
            <a:r>
              <a:rPr lang="en-US" altLang="en-US" b="1"/>
              <a:t>chmod 750 myfile</a:t>
            </a:r>
            <a:endParaRPr lang="en-US" altLang="en-US"/>
          </a:p>
        </p:txBody>
      </p:sp>
      <p:sp>
        <p:nvSpPr>
          <p:cNvPr id="32772" name="AutoShape 4">
            <a:extLst>
              <a:ext uri="{FF2B5EF4-FFF2-40B4-BE49-F238E27FC236}">
                <a16:creationId xmlns:a16="http://schemas.microsoft.com/office/drawing/2014/main" id="{DFDF6744-AD7C-2D44-B95F-08A0CE06219D}"/>
              </a:ext>
            </a:extLst>
          </p:cNvPr>
          <p:cNvSpPr>
            <a:spLocks/>
          </p:cNvSpPr>
          <p:nvPr/>
        </p:nvSpPr>
        <p:spPr bwMode="auto">
          <a:xfrm>
            <a:off x="1600200" y="3314700"/>
            <a:ext cx="1752600" cy="342900"/>
          </a:xfrm>
          <a:prstGeom prst="borderCallout2">
            <a:avLst>
              <a:gd name="adj1" fmla="val 33333"/>
              <a:gd name="adj2" fmla="val 104347"/>
              <a:gd name="adj3" fmla="val 33333"/>
              <a:gd name="adj4" fmla="val 115037"/>
              <a:gd name="adj5" fmla="val -77778"/>
              <a:gd name="adj6" fmla="val 126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4 + 2 + 1 = 7</a:t>
            </a:r>
          </a:p>
        </p:txBody>
      </p:sp>
      <p:sp>
        <p:nvSpPr>
          <p:cNvPr id="32773" name="AutoShape 5">
            <a:extLst>
              <a:ext uri="{FF2B5EF4-FFF2-40B4-BE49-F238E27FC236}">
                <a16:creationId xmlns:a16="http://schemas.microsoft.com/office/drawing/2014/main" id="{D5B180CE-6354-C443-AFF8-0F3099833F24}"/>
              </a:ext>
            </a:extLst>
          </p:cNvPr>
          <p:cNvSpPr>
            <a:spLocks/>
          </p:cNvSpPr>
          <p:nvPr/>
        </p:nvSpPr>
        <p:spPr bwMode="auto">
          <a:xfrm>
            <a:off x="4724400" y="3733800"/>
            <a:ext cx="1552575" cy="319088"/>
          </a:xfrm>
          <a:prstGeom prst="borderCallout2">
            <a:avLst>
              <a:gd name="adj1" fmla="val 35819"/>
              <a:gd name="adj2" fmla="val -4907"/>
              <a:gd name="adj3" fmla="val 35819"/>
              <a:gd name="adj4" fmla="val -5421"/>
              <a:gd name="adj5" fmla="val -214926"/>
              <a:gd name="adj6" fmla="val -98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4 + 0 + 1 = 5</a:t>
            </a:r>
          </a:p>
        </p:txBody>
      </p:sp>
      <p:sp>
        <p:nvSpPr>
          <p:cNvPr id="32774" name="AutoShape 6">
            <a:extLst>
              <a:ext uri="{FF2B5EF4-FFF2-40B4-BE49-F238E27FC236}">
                <a16:creationId xmlns:a16="http://schemas.microsoft.com/office/drawing/2014/main" id="{923AB825-6519-2F40-842E-5506B842423C}"/>
              </a:ext>
            </a:extLst>
          </p:cNvPr>
          <p:cNvSpPr>
            <a:spLocks/>
          </p:cNvSpPr>
          <p:nvPr/>
        </p:nvSpPr>
        <p:spPr bwMode="auto">
          <a:xfrm>
            <a:off x="5486400" y="3086100"/>
            <a:ext cx="1600200" cy="342900"/>
          </a:xfrm>
          <a:prstGeom prst="borderCallout2">
            <a:avLst>
              <a:gd name="adj1" fmla="val 33333"/>
              <a:gd name="adj2" fmla="val -4764"/>
              <a:gd name="adj3" fmla="val 33333"/>
              <a:gd name="adj4" fmla="val -9426"/>
              <a:gd name="adj5" fmla="val -11111"/>
              <a:gd name="adj6" fmla="val -14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0 + 0 + 0 = 0</a:t>
            </a:r>
          </a:p>
        </p:txBody>
      </p:sp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7CEB298-320B-864C-9189-023717E6E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Permissions Caveats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CE7BC91-3E7B-0747-ACF8-0870D24954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execute a shell script you must allow both read and execute permissions</a:t>
            </a:r>
          </a:p>
          <a:p>
            <a:pPr eaLnBrk="1" hangingPunct="1"/>
            <a:r>
              <a:rPr lang="en-US" altLang="en-US"/>
              <a:t>To get into a directory, you must have execute permission</a:t>
            </a:r>
          </a:p>
          <a:p>
            <a:pPr eaLnBrk="1" hangingPunct="1"/>
            <a:r>
              <a:rPr lang="en-US" altLang="en-US"/>
              <a:t>root can still read and write to files without read and write permissions</a:t>
            </a:r>
          </a:p>
        </p:txBody>
      </p:sp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8D1FF52-560A-A74B-AE5B-4E847EABC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more exception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9381BD4-7C58-C94F-87D1-6D3F75814F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setuid and setguid</a:t>
            </a:r>
          </a:p>
          <a:p>
            <a:pPr eaLnBrk="1" hangingPunct="1"/>
            <a:r>
              <a:rPr lang="en-US" altLang="en-US"/>
              <a:t>Allows a file to be executed with the permissions of the file’s owner or group</a:t>
            </a:r>
          </a:p>
          <a:p>
            <a:pPr eaLnBrk="1" hangingPunct="1"/>
            <a:r>
              <a:rPr lang="en-US" altLang="en-US"/>
              <a:t>A way to let users perform privileged tasks without granting them general permissions</a:t>
            </a:r>
          </a:p>
          <a:p>
            <a:pPr eaLnBrk="1" hangingPunct="1"/>
            <a:r>
              <a:rPr lang="en-US" altLang="en-US"/>
              <a:t>Should be used sparingly with files owned by root</a:t>
            </a:r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DECD222-E078-9641-83EB-6E763F421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3F49FE0-B8E3-A54E-AE53-C17A700FFA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Pointers to files</a:t>
            </a:r>
          </a:p>
          <a:p>
            <a:pPr eaLnBrk="1" hangingPunct="1"/>
            <a:r>
              <a:rPr lang="en-US" altLang="en-US"/>
              <a:t>Points to an exact location on disk</a:t>
            </a:r>
          </a:p>
          <a:p>
            <a:pPr eaLnBrk="1" hangingPunct="1"/>
            <a:r>
              <a:rPr lang="en-US" altLang="en-US"/>
              <a:t>When a file is created, it is the first link to a particular spot on the disk</a:t>
            </a:r>
          </a:p>
          <a:p>
            <a:pPr eaLnBrk="1" hangingPunct="1"/>
            <a:r>
              <a:rPr lang="en-US" altLang="en-US"/>
              <a:t>To make a file appear in multiple directories, make additional links</a:t>
            </a:r>
          </a:p>
        </p:txBody>
      </p: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DF5C981-B810-B54A-900F-E533E74CC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with Links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2A32813-C0FF-4E48-9504-629B584B7A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 </a:t>
            </a:r>
            <a:r>
              <a:rPr lang="en-US" altLang="en-US" b="1"/>
              <a:t>ln [-s] </a:t>
            </a:r>
            <a:r>
              <a:rPr lang="en-US" altLang="en-US" b="1" i="1"/>
              <a:t>existing-file new-link</a:t>
            </a:r>
            <a:endParaRPr lang="en-US" altLang="en-US"/>
          </a:p>
          <a:p>
            <a:pPr eaLnBrk="1" hangingPunct="1"/>
            <a:r>
              <a:rPr lang="en-US" altLang="en-US"/>
              <a:t>Without </a:t>
            </a:r>
            <a:r>
              <a:rPr lang="en-US" altLang="en-US" b="1"/>
              <a:t>–s</a:t>
            </a:r>
            <a:r>
              <a:rPr lang="en-US" altLang="en-US"/>
              <a:t> a hard link is created</a:t>
            </a:r>
          </a:p>
          <a:p>
            <a:pPr eaLnBrk="1" hangingPunct="1"/>
            <a:r>
              <a:rPr lang="en-US" altLang="en-US"/>
              <a:t>With </a:t>
            </a:r>
            <a:r>
              <a:rPr lang="en-US" altLang="en-US" b="1"/>
              <a:t>–s</a:t>
            </a:r>
            <a:r>
              <a:rPr lang="en-US" altLang="en-US"/>
              <a:t> a soft or symbolic link is created</a:t>
            </a:r>
          </a:p>
          <a:p>
            <a:pPr eaLnBrk="1" hangingPunct="1"/>
            <a:r>
              <a:rPr lang="en-US" altLang="en-US"/>
              <a:t>To delete a link use </a:t>
            </a:r>
            <a:r>
              <a:rPr lang="en-US" altLang="en-US" b="1"/>
              <a:t>rm</a:t>
            </a:r>
            <a:endParaRPr lang="en-US" altLang="en-US"/>
          </a:p>
          <a:p>
            <a:pPr eaLnBrk="1" hangingPunct="1"/>
            <a:r>
              <a:rPr lang="en-US" altLang="en-US"/>
              <a:t>Delete all the hard links and the file is ‘deleted’</a:t>
            </a:r>
          </a:p>
        </p:txBody>
      </p:sp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6E7A122-6119-9D4A-A702-3F08022AF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Hard Links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68B39DF-9DEB-8646-996B-915C9579B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Points to a precise inode on the disk</a:t>
            </a:r>
          </a:p>
          <a:p>
            <a:pPr eaLnBrk="1" hangingPunct="1"/>
            <a:r>
              <a:rPr lang="en-US" altLang="en-US"/>
              <a:t>Now file appears in two locations</a:t>
            </a:r>
          </a:p>
          <a:p>
            <a:pPr eaLnBrk="1" hangingPunct="1"/>
            <a:r>
              <a:rPr lang="en-US" altLang="en-US"/>
              <a:t>Only one copy of the data is stored</a:t>
            </a:r>
          </a:p>
          <a:p>
            <a:pPr eaLnBrk="1" hangingPunct="1"/>
            <a:r>
              <a:rPr lang="en-US" altLang="en-US"/>
              <a:t>When you create a file, you allocate disk space and create a hard link</a:t>
            </a:r>
          </a:p>
          <a:p>
            <a:pPr eaLnBrk="1" hangingPunct="1"/>
            <a:r>
              <a:rPr lang="en-US" altLang="en-US"/>
              <a:t>Hard links can only be used on a single FS</a:t>
            </a:r>
          </a:p>
          <a:p>
            <a:pPr eaLnBrk="1" hangingPunct="1"/>
            <a:r>
              <a:rPr lang="en-US" altLang="en-US"/>
              <a:t>Can’t link to directories</a:t>
            </a:r>
          </a:p>
        </p:txBody>
      </p:sp>
    </p:spTree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F21D8B0-67A9-5947-B589-998E52D17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 Links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AAFB46B-9B4F-7840-ABE5-EDA8471B71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Also called symbolic links or symlinks</a:t>
            </a:r>
          </a:p>
          <a:p>
            <a:pPr eaLnBrk="1" hangingPunct="1"/>
            <a:r>
              <a:rPr lang="en-US" altLang="en-US"/>
              <a:t>Instead of pointing to inode, points to the pathname of a hard link</a:t>
            </a:r>
          </a:p>
          <a:p>
            <a:pPr eaLnBrk="1" hangingPunct="1"/>
            <a:r>
              <a:rPr lang="en-US" altLang="en-US"/>
              <a:t>Move the original file, symlink breaks</a:t>
            </a:r>
          </a:p>
          <a:p>
            <a:pPr eaLnBrk="1" hangingPunct="1"/>
            <a:r>
              <a:rPr lang="en-US" altLang="en-US"/>
              <a:t>Symlinks don’t touch the data directly – safer</a:t>
            </a:r>
          </a:p>
          <a:p>
            <a:pPr eaLnBrk="1" hangingPunct="1"/>
            <a:r>
              <a:rPr lang="en-US" altLang="en-US"/>
              <a:t>When using </a:t>
            </a:r>
            <a:r>
              <a:rPr lang="en-US" altLang="en-US" b="1"/>
              <a:t>ln</a:t>
            </a:r>
            <a:r>
              <a:rPr lang="en-US" altLang="en-US"/>
              <a:t> </a:t>
            </a:r>
            <a:r>
              <a:rPr lang="en-US" altLang="en-US" i="1"/>
              <a:t>existing-file</a:t>
            </a:r>
            <a:r>
              <a:rPr lang="en-US" altLang="en-US"/>
              <a:t> should be an absolute pathname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E42EB12-99BF-3C40-AD49-AB4B9811E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What is a hierarchical filesystem?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A6E4AD8-DC88-534F-B108-968F83BD47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Essentially, a filesystem that allows nesting of folders under a central point</a:t>
            </a:r>
          </a:p>
          <a:p>
            <a:pPr eaLnBrk="1" hangingPunct="1"/>
            <a:r>
              <a:rPr lang="en-US" altLang="en-US"/>
              <a:t>Like a pyramid or upside-down tree</a:t>
            </a:r>
          </a:p>
          <a:p>
            <a:pPr eaLnBrk="1" hangingPunct="1"/>
            <a:r>
              <a:rPr lang="en-US" altLang="en-US"/>
              <a:t>Tree analogy most common – ie the directory tree</a:t>
            </a:r>
          </a:p>
          <a:p>
            <a:pPr eaLnBrk="1" hangingPunct="1"/>
            <a:r>
              <a:rPr lang="en-US" altLang="en-US"/>
              <a:t>Programmers – definition of a tree applies here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B6603AE-894D-4542-B134-B2EFA1D16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Hierarchical Filesystem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4CA0D39-94C0-FB4C-BB30-545D8CC70B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Directories can contain other directories and/or ordinary files</a:t>
            </a:r>
          </a:p>
          <a:p>
            <a:pPr eaLnBrk="1" hangingPunct="1"/>
            <a:r>
              <a:rPr lang="en-US" altLang="en-US"/>
              <a:t>Concept different from reality – in implementation everything is a file</a:t>
            </a:r>
          </a:p>
          <a:p>
            <a:pPr eaLnBrk="1" hangingPunct="1"/>
            <a:r>
              <a:rPr lang="en-US" altLang="en-US"/>
              <a:t>Directories, devices, named pipes, ordinary files – all really just files</a:t>
            </a: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22258F4-07FE-6D47-AAA1-ACABE1371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Lingo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ED07942-AB05-E443-B8F7-8505DF1C88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Root directory</a:t>
            </a:r>
          </a:p>
          <a:p>
            <a:pPr eaLnBrk="1" hangingPunct="1"/>
            <a:r>
              <a:rPr lang="en-US" altLang="en-US"/>
              <a:t>Subdirectories</a:t>
            </a:r>
          </a:p>
          <a:p>
            <a:pPr eaLnBrk="1" hangingPunct="1"/>
            <a:r>
              <a:rPr lang="en-US" altLang="en-US"/>
              <a:t>Parents, children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325D3F4-C2C1-4548-82E8-FD8DFBDB0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Filenames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AC2DB41-4DAC-AC4B-9F5F-C9756B03A0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file within a directory must have a wholly unique filename</a:t>
            </a:r>
          </a:p>
          <a:p>
            <a:pPr eaLnBrk="1" hangingPunct="1"/>
            <a:r>
              <a:rPr lang="en-US" altLang="en-US"/>
              <a:t>Can be up to 255 characters – make them longer to avoid confusion</a:t>
            </a:r>
          </a:p>
          <a:p>
            <a:pPr eaLnBrk="1" hangingPunct="1"/>
            <a:r>
              <a:rPr lang="en-US" altLang="en-US"/>
              <a:t>Special characters must either be escaped out (using backslash) or in quotes</a:t>
            </a:r>
          </a:p>
          <a:p>
            <a:pPr eaLnBrk="1" hangingPunct="1"/>
            <a:r>
              <a:rPr lang="en-US" altLang="en-US"/>
              <a:t>Only illegal characters are / and carriage return</a:t>
            </a: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B0D6912-3700-874D-BD3D-567F82629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Filenames con’t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1A6CEE8-D880-3E4A-BF81-D9BA1E1405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Spaces and other special characters a bad idea</a:t>
            </a:r>
          </a:p>
          <a:p>
            <a:pPr eaLnBrk="1" hangingPunct="1"/>
            <a:r>
              <a:rPr lang="en-US" altLang="en-US"/>
              <a:t>Instead of spaces use underscores or periods</a:t>
            </a:r>
          </a:p>
          <a:p>
            <a:pPr lvl="1" eaLnBrk="1" hangingPunct="1"/>
            <a:r>
              <a:rPr lang="en-US" altLang="en-US"/>
              <a:t>Ex: my_file or my.file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A682F03-AFE5-154D-9374-3651A1FCA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Extensions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628E0FC-6122-6D4B-A080-AC23638A95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 always essential but helps simplify and avoid confusion</a:t>
            </a:r>
          </a:p>
          <a:p>
            <a:pPr eaLnBrk="1" hangingPunct="1"/>
            <a:r>
              <a:rPr lang="en-US" altLang="en-US"/>
              <a:t>Some programs like gcc depend on proper extensions</a:t>
            </a:r>
          </a:p>
          <a:p>
            <a:pPr eaLnBrk="1" hangingPunct="1"/>
            <a:r>
              <a:rPr lang="en-US" altLang="en-US"/>
              <a:t>This includes case!</a:t>
            </a:r>
          </a:p>
        </p:txBody>
      </p:sp>
    </p:spTree>
  </p:cSld>
  <p:clrMapOvr>
    <a:masterClrMapping/>
  </p:clrMapOvr>
  <p:transition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{E0028AC3-D6A8-E747-9F72-A2DFD28C946F}tf10001070</Template>
  <TotalTime>148</TotalTime>
  <Words>1391</Words>
  <Application>Microsoft Macintosh PowerPoint</Application>
  <PresentationFormat>On-screen Show (4:3)</PresentationFormat>
  <Paragraphs>200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Black</vt:lpstr>
      <vt:lpstr>Calibri</vt:lpstr>
      <vt:lpstr>Times New Roman</vt:lpstr>
      <vt:lpstr>Courier New</vt:lpstr>
      <vt:lpstr>Wood Type</vt:lpstr>
      <vt:lpstr>Chapter 4: The Linux Filesystem</vt:lpstr>
      <vt:lpstr>In this chapter …</vt:lpstr>
      <vt:lpstr>What is a filesystem?</vt:lpstr>
      <vt:lpstr>What is a hierarchical filesystem?</vt:lpstr>
      <vt:lpstr>Hierarchical Filesystem</vt:lpstr>
      <vt:lpstr>Lingo</vt:lpstr>
      <vt:lpstr>Filenames</vt:lpstr>
      <vt:lpstr>Filenames con’t</vt:lpstr>
      <vt:lpstr>Extensions</vt:lpstr>
      <vt:lpstr>Hidden Files</vt:lpstr>
      <vt:lpstr>mkdir – create directory</vt:lpstr>
      <vt:lpstr>Working Directory</vt:lpstr>
      <vt:lpstr>Home Directory</vt:lpstr>
      <vt:lpstr>cd – change working directory</vt:lpstr>
      <vt:lpstr>Absolute Pathnames (finally)</vt:lpstr>
      <vt:lpstr>Relative Pathanmes</vt:lpstr>
      <vt:lpstr>. and .. Directories</vt:lpstr>
      <vt:lpstr>Standard Filesystem Directories</vt:lpstr>
      <vt:lpstr>Common Directories</vt:lpstr>
      <vt:lpstr>Common con’t</vt:lpstr>
      <vt:lpstr>Common con’t</vt:lpstr>
      <vt:lpstr>rmdir – remove directory</vt:lpstr>
      <vt:lpstr>touch – create a file</vt:lpstr>
      <vt:lpstr>mv revisited</vt:lpstr>
      <vt:lpstr>Permissions</vt:lpstr>
      <vt:lpstr>File types</vt:lpstr>
      <vt:lpstr>File permissions</vt:lpstr>
      <vt:lpstr>chmod – CHange MODe</vt:lpstr>
      <vt:lpstr>chmod – alternate syntax</vt:lpstr>
      <vt:lpstr>Alternate syntax example</vt:lpstr>
      <vt:lpstr>Permissions Caveats</vt:lpstr>
      <vt:lpstr>One more exception</vt:lpstr>
      <vt:lpstr>Links</vt:lpstr>
      <vt:lpstr>Working with Links</vt:lpstr>
      <vt:lpstr>Hard Links</vt:lpstr>
      <vt:lpstr>Soft Links</vt:lpstr>
    </vt:vector>
  </TitlesOfParts>
  <Manager/>
  <Company>TSS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Justin Howell</dc:creator>
  <cp:keywords/>
  <dc:description/>
  <cp:lastModifiedBy>Tuan Thai</cp:lastModifiedBy>
  <cp:revision>44</cp:revision>
  <cp:lastPrinted>1601-01-01T00:00:00Z</cp:lastPrinted>
  <dcterms:created xsi:type="dcterms:W3CDTF">2005-08-07T01:45:11Z</dcterms:created>
  <dcterms:modified xsi:type="dcterms:W3CDTF">2021-08-15T16:11:23Z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