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96" r:id="rId1"/>
  </p:sldMasterIdLst>
  <p:sldIdLst>
    <p:sldId id="256" r:id="rId2"/>
    <p:sldId id="276" r:id="rId3"/>
    <p:sldId id="257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5" r:id="rId22"/>
    <p:sldId id="294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0DA0525F-4511-F746-A7D9-A652D98F1EF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342621"/>
      </p:ext>
    </p:extLst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775A6-CD6A-A242-AF5C-5CD886F17B6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3421931"/>
      </p:ext>
    </p:extLst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3256-A859-3144-BE4F-DC0A6D1E3EC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940062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1452-9DE7-7148-ACE6-7276E0D2ACD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018398"/>
      </p:ext>
    </p:extLst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963F26C8-B52F-7F49-A1BA-CAD2A1D566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9200697"/>
      </p:ext>
    </p:extLst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83D9-3E64-5E4C-8412-ED366249113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0329004"/>
      </p:ext>
    </p:extLst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89875-D841-DE43-9E3B-6E82A9949E9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46650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E19EB-8C00-7946-9B24-27056A4A38A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0500398"/>
      </p:ext>
    </p:extLst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6C12F-CAB3-3A40-8337-6321C6EEE94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5690320"/>
      </p:ext>
    </p:extLst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82E39-D306-0A4B-805A-BADF52139A9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7332028"/>
      </p:ext>
    </p:extLst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B33A8-FB26-FD46-BF46-1DDC4F12A6F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0603197"/>
      </p:ext>
    </p:extLst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944DC6-773C-7545-9DD9-F23D180CE8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601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168959B-EBBA-A84E-AB2D-BCC495D3B1A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800"/>
              <a:t>Chapter 5:</a:t>
            </a:r>
            <a:br>
              <a:rPr lang="en-US" altLang="en-US" sz="4800"/>
            </a:br>
            <a:r>
              <a:rPr lang="en-US" altLang="en-US" sz="4800"/>
              <a:t>The Shell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7B2EF88-1030-754E-BD52-EFA8C5B562F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Man in the Middle</a:t>
            </a:r>
          </a:p>
        </p:txBody>
      </p:sp>
    </p:spTree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3CB83CA-6017-B241-B379-2F28782432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Mechanics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A3F1DFB-2B39-EC45-9539-A97DA6BE66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Once enter is pressed, command line is parsed by the shell</a:t>
            </a:r>
          </a:p>
          <a:p>
            <a:pPr eaLnBrk="1" hangingPunct="1"/>
            <a:r>
              <a:rPr lang="en-US" altLang="en-US"/>
              <a:t>Reads the first token and tries to find the executable or builtin associated with it</a:t>
            </a:r>
          </a:p>
          <a:p>
            <a:pPr eaLnBrk="1" hangingPunct="1"/>
            <a:r>
              <a:rPr lang="en-US" altLang="en-US"/>
              <a:t>Passes remaining tokens to the called program, doing expansion and manipulation as necessary</a:t>
            </a:r>
          </a:p>
        </p:txBody>
      </p:sp>
    </p:spTree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736DAA4-9C34-714F-88D5-3F7A4B0AC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Where’s the program?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EEBEF6F-8EEC-3F4B-8874-A086E38348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If not given absolute pathname, shell searches PATH variable for location of first token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Can’t assume PATH includes your current working directory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it can’t locate it, shell returns command not found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no execute permissions, returns access denied</a:t>
            </a:r>
          </a:p>
        </p:txBody>
      </p:sp>
    </p:spTree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E2C65F0-49C7-2845-BCC4-2A2A964C04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D4D10AB-8D09-134D-93C7-E1D614B4CC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Shell begins a new process and hands control over to called program</a:t>
            </a:r>
          </a:p>
          <a:p>
            <a:pPr eaLnBrk="1" hangingPunct="1"/>
            <a:r>
              <a:rPr lang="en-US" altLang="en-US"/>
              <a:t>Shell then goes to sleep, and waits for called program to finish running and return control</a:t>
            </a:r>
          </a:p>
          <a:p>
            <a:pPr eaLnBrk="1" hangingPunct="1"/>
            <a:r>
              <a:rPr lang="en-US" altLang="en-US"/>
              <a:t>Program also passes its exit status to shell</a:t>
            </a:r>
          </a:p>
        </p:txBody>
      </p:sp>
    </p:spTree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E797425-D7F5-F74F-A60A-7C2624CD6F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Streams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EC86FFD-42E8-C24F-B952-CDA598D617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Streams contain data (usually text)</a:t>
            </a:r>
          </a:p>
          <a:p>
            <a:pPr eaLnBrk="1" hangingPunct="1"/>
            <a:r>
              <a:rPr lang="en-US" altLang="en-US"/>
              <a:t>Three standard streams</a:t>
            </a:r>
          </a:p>
          <a:p>
            <a:pPr lvl="1" eaLnBrk="1" hangingPunct="1"/>
            <a:r>
              <a:rPr lang="en-US" altLang="en-US"/>
              <a:t>Input</a:t>
            </a:r>
          </a:p>
          <a:p>
            <a:pPr lvl="1" eaLnBrk="1" hangingPunct="1"/>
            <a:r>
              <a:rPr lang="en-US" altLang="en-US"/>
              <a:t>Output</a:t>
            </a:r>
          </a:p>
          <a:p>
            <a:pPr lvl="1" eaLnBrk="1" hangingPunct="1"/>
            <a:r>
              <a:rPr lang="en-US" altLang="en-US"/>
              <a:t>Error</a:t>
            </a:r>
          </a:p>
          <a:p>
            <a:pPr eaLnBrk="1" hangingPunct="1"/>
            <a:r>
              <a:rPr lang="en-US" altLang="en-US"/>
              <a:t>Each stream can be associated with any number of things (remember, everything is a file!)</a:t>
            </a:r>
          </a:p>
        </p:txBody>
      </p:sp>
    </p:spTree>
  </p:cSld>
  <p:clrMapOvr>
    <a:masterClrMapping/>
  </p:clrMapOvr>
  <p:transition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5846B49-B0D0-8C4E-A2EB-A0836F813D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Standard Input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1E9ED05-CC6C-6245-9304-20BB6EC0E8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Contains information to be passed to a program (a utility, a shell, etc)</a:t>
            </a:r>
          </a:p>
          <a:p>
            <a:pPr eaLnBrk="1" hangingPunct="1"/>
            <a:r>
              <a:rPr lang="en-US" altLang="en-US"/>
              <a:t>Most commonly is the keyboard</a:t>
            </a:r>
          </a:p>
          <a:p>
            <a:pPr eaLnBrk="1" hangingPunct="1"/>
            <a:r>
              <a:rPr lang="en-US" altLang="en-US"/>
              <a:t>Also commonly a file</a:t>
            </a:r>
          </a:p>
          <a:p>
            <a:pPr eaLnBrk="1" hangingPunct="1"/>
            <a:r>
              <a:rPr lang="en-US" altLang="en-US"/>
              <a:t>Because everything is treated as a file, programs never know exactly where input truly comes from</a:t>
            </a:r>
          </a:p>
        </p:txBody>
      </p:sp>
    </p:spTree>
  </p:cSld>
  <p:clrMapOvr>
    <a:masterClrMapping/>
  </p:clrMapOvr>
  <p:transition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78446DB-DD0C-B748-8F99-537C2791D6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Standard Output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4D4B826-564F-5942-8C4A-12DDCE0F03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Contains output from a program</a:t>
            </a:r>
          </a:p>
          <a:p>
            <a:pPr eaLnBrk="1" hangingPunct="1"/>
            <a:r>
              <a:rPr lang="en-US" altLang="en-US"/>
              <a:t>Again, program never sure where it’s sending output to</a:t>
            </a:r>
          </a:p>
          <a:p>
            <a:pPr eaLnBrk="1" hangingPunct="1"/>
            <a:r>
              <a:rPr lang="en-US" altLang="en-US"/>
              <a:t>Most commonly the screen</a:t>
            </a:r>
          </a:p>
          <a:p>
            <a:pPr eaLnBrk="1" hangingPunct="1"/>
            <a:r>
              <a:rPr lang="en-US" altLang="en-US"/>
              <a:t>Could also go to a printer, a file, or directly into standard input (to another program)</a:t>
            </a:r>
          </a:p>
        </p:txBody>
      </p:sp>
    </p:spTree>
  </p:cSld>
  <p:clrMapOvr>
    <a:masterClrMapping/>
  </p:clrMapOvr>
  <p:transition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449B60D-763A-EC4E-883F-A21BEE607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Standard Error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23EA336-DF52-3540-BEA4-8958AB0C92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Another output stream</a:t>
            </a:r>
          </a:p>
          <a:p>
            <a:pPr eaLnBrk="1" hangingPunct="1"/>
            <a:r>
              <a:rPr lang="en-US" altLang="en-US"/>
              <a:t>Contains error messages</a:t>
            </a:r>
          </a:p>
          <a:p>
            <a:pPr eaLnBrk="1" hangingPunct="1"/>
            <a:r>
              <a:rPr lang="en-US" altLang="en-US"/>
              <a:t>Usually also goes to screen</a:t>
            </a:r>
          </a:p>
          <a:p>
            <a:pPr eaLnBrk="1" hangingPunct="1"/>
            <a:r>
              <a:rPr lang="en-US" altLang="en-US"/>
              <a:t>You can redirect both standard out and standard error to different places</a:t>
            </a:r>
          </a:p>
        </p:txBody>
      </p:sp>
    </p:spTree>
  </p:cSld>
  <p:clrMapOvr>
    <a:masterClrMapping/>
  </p:clrMapOvr>
  <p:transition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D8EBCBB-0F3F-274A-8F93-EF2CAA2916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 with cat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AAE6E5C-8545-0543-864D-1FA274692F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cat displays the contents of files</a:t>
            </a:r>
          </a:p>
          <a:p>
            <a:pPr eaLnBrk="1" hangingPunct="1"/>
            <a:r>
              <a:rPr lang="en-US" altLang="en-US"/>
              <a:t>Try calling cat with no argument</a:t>
            </a:r>
          </a:p>
          <a:p>
            <a:pPr eaLnBrk="1" hangingPunct="1"/>
            <a:r>
              <a:rPr lang="en-US" altLang="en-US"/>
              <a:t>It takes input from standard input (instead of a file)</a:t>
            </a:r>
          </a:p>
          <a:p>
            <a:pPr eaLnBrk="1" hangingPunct="1"/>
            <a:r>
              <a:rPr lang="en-US" altLang="en-US"/>
              <a:t>Will echo back every line you type</a:t>
            </a:r>
          </a:p>
          <a:p>
            <a:pPr eaLnBrk="1" hangingPunct="1"/>
            <a:r>
              <a:rPr lang="en-US" altLang="en-US"/>
              <a:t>Hit CTRL-D (EOF) to quit</a:t>
            </a:r>
          </a:p>
        </p:txBody>
      </p:sp>
    </p:spTree>
  </p:cSld>
  <p:clrMapOvr>
    <a:masterClrMapping/>
  </p:clrMapOvr>
  <p:transition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E4C9A93-1E4F-3747-94BE-D26FD225A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Redirection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475CD5A-320E-9142-A872-23A7DB1CD7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Temporarily changes where standard streams point to</a:t>
            </a:r>
          </a:p>
          <a:p>
            <a:pPr eaLnBrk="1" hangingPunct="1"/>
            <a:r>
              <a:rPr lang="en-US" altLang="en-US"/>
              <a:t>After doing a redirection, streams return to normal</a:t>
            </a:r>
          </a:p>
          <a:p>
            <a:pPr eaLnBrk="1" hangingPunct="1"/>
            <a:r>
              <a:rPr lang="en-US" altLang="en-US"/>
              <a:t>There are ways to permanently change streams – beyond our scope</a:t>
            </a:r>
          </a:p>
        </p:txBody>
      </p:sp>
    </p:spTree>
  </p:cSld>
  <p:clrMapOvr>
    <a:masterClrMapping/>
  </p:clrMapOvr>
  <p:transition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87E015B-0EF8-2048-A5C0-09A985C86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Redirecting Output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BE1736A-A396-AB48-954F-7884F2F253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Syntax: </a:t>
            </a:r>
            <a:r>
              <a:rPr lang="en-US" altLang="en-US" sz="2800" b="1" i="1">
                <a:latin typeface="Courier New" panose="02070309020205020404" pitchFamily="49" charset="0"/>
              </a:rPr>
              <a:t>command </a:t>
            </a:r>
            <a:r>
              <a:rPr lang="en-US" altLang="en-US" sz="2800">
                <a:latin typeface="Courier New" panose="02070309020205020404" pitchFamily="49" charset="0"/>
              </a:rPr>
              <a:t>[</a:t>
            </a:r>
            <a:r>
              <a:rPr lang="en-US" altLang="en-US" sz="2800" i="1">
                <a:latin typeface="Courier New" panose="02070309020205020404" pitchFamily="49" charset="0"/>
              </a:rPr>
              <a:t>arguments</a:t>
            </a:r>
            <a:r>
              <a:rPr lang="en-US" altLang="en-US" sz="2800">
                <a:latin typeface="Courier New" panose="02070309020205020404" pitchFamily="49" charset="0"/>
              </a:rPr>
              <a:t>] </a:t>
            </a:r>
            <a:r>
              <a:rPr lang="en-US" altLang="en-US" sz="2800" b="1">
                <a:latin typeface="Courier New" panose="02070309020205020404" pitchFamily="49" charset="0"/>
              </a:rPr>
              <a:t>&gt; </a:t>
            </a:r>
            <a:r>
              <a:rPr lang="en-US" altLang="en-US" sz="2800" b="1" i="1">
                <a:latin typeface="Courier New" panose="02070309020205020404" pitchFamily="49" charset="0"/>
              </a:rPr>
              <a:t>output</a:t>
            </a:r>
            <a:endParaRPr lang="en-US" altLang="en-US" sz="28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b="1" i="1"/>
              <a:t>Output </a:t>
            </a:r>
            <a:r>
              <a:rPr lang="en-US" altLang="en-US"/>
              <a:t>is usually a file, but can be anything (for example, a printer)</a:t>
            </a:r>
          </a:p>
          <a:p>
            <a:pPr eaLnBrk="1" hangingPunct="1"/>
            <a:r>
              <a:rPr lang="en-US" altLang="en-US"/>
              <a:t>The greater-than sign instructs the shell to redirect standard out to whatever is to the right</a:t>
            </a:r>
          </a:p>
          <a:p>
            <a:pPr eaLnBrk="1" hangingPunct="1"/>
            <a:r>
              <a:rPr lang="en-US" altLang="en-US"/>
              <a:t>If </a:t>
            </a:r>
            <a:r>
              <a:rPr lang="en-US" altLang="en-US" b="1" i="1"/>
              <a:t>output</a:t>
            </a:r>
            <a:r>
              <a:rPr lang="en-US" altLang="en-US"/>
              <a:t> exists, it will be overwritten – be careful!</a:t>
            </a:r>
            <a:endParaRPr lang="en-US" altLang="en-US" i="1"/>
          </a:p>
        </p:txBody>
      </p:sp>
    </p:spTree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92B5465-FBE7-6C49-9741-EEBE4BA3D1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/>
              <a:t>In this chapter …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A5357B7-EC15-BE48-B8FD-82F3CD1D9D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command line</a:t>
            </a:r>
          </a:p>
          <a:p>
            <a:pPr eaLnBrk="1" hangingPunct="1"/>
            <a:r>
              <a:rPr lang="en-US" altLang="en-US"/>
              <a:t>Input, output, and redirection</a:t>
            </a:r>
          </a:p>
          <a:p>
            <a:pPr eaLnBrk="1" hangingPunct="1"/>
            <a:r>
              <a:rPr lang="en-US" altLang="en-US"/>
              <a:t>Process management</a:t>
            </a:r>
          </a:p>
          <a:p>
            <a:pPr eaLnBrk="1" hangingPunct="1"/>
            <a:r>
              <a:rPr lang="en-US" altLang="en-US"/>
              <a:t>Wildcards and expansion</a:t>
            </a:r>
          </a:p>
          <a:p>
            <a:pPr eaLnBrk="1" hangingPunct="1"/>
            <a:r>
              <a:rPr lang="en-US" altLang="en-US"/>
              <a:t>Builtins</a:t>
            </a:r>
          </a:p>
        </p:txBody>
      </p:sp>
    </p:spTree>
  </p:cSld>
  <p:clrMapOvr>
    <a:masterClrMapping/>
  </p:clrMapOvr>
  <p:transition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81BF842-58C6-F642-92B8-B1366D17CF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Redirecting Output con’t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DFFD7AB-F536-C94D-8313-7A6D311C0D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prevent overwriting, we can set the noclobber variable</a:t>
            </a:r>
          </a:p>
          <a:p>
            <a:pPr eaLnBrk="1" hangingPunct="1"/>
            <a:r>
              <a:rPr lang="en-US" altLang="en-US"/>
              <a:t>You can override noclobber using </a:t>
            </a:r>
            <a:r>
              <a:rPr lang="en-US" altLang="en-US">
                <a:latin typeface="Courier New" panose="02070309020205020404" pitchFamily="49" charset="0"/>
              </a:rPr>
              <a:t>&gt;|</a:t>
            </a:r>
          </a:p>
          <a:p>
            <a:pPr eaLnBrk="1" hangingPunct="1"/>
            <a:r>
              <a:rPr lang="en-US" altLang="en-US"/>
              <a:t>To append to the end of a file, use </a:t>
            </a:r>
            <a:r>
              <a:rPr lang="en-US" altLang="en-US">
                <a:latin typeface="Courier New" panose="02070309020205020404" pitchFamily="49" charset="0"/>
              </a:rPr>
              <a:t>&gt;&gt;</a:t>
            </a:r>
            <a:endParaRPr lang="en-US" altLang="en-US"/>
          </a:p>
          <a:p>
            <a:pPr eaLnBrk="1" hangingPunct="1"/>
            <a:r>
              <a:rPr lang="en-US" altLang="en-US"/>
              <a:t>You can’t redirect output to a file you’re using as input – the shell allocates the file for the output stream before calling the program</a:t>
            </a:r>
          </a:p>
        </p:txBody>
      </p:sp>
    </p:spTree>
  </p:cSld>
  <p:clrMapOvr>
    <a:masterClrMapping/>
  </p:clrMapOvr>
  <p:transition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6113D77-E1EB-364A-957B-0B3E43A76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Redirecting Errors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F766479-F60B-E84E-ABD6-EC1D7AA520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Syntax: </a:t>
            </a:r>
            <a:r>
              <a:rPr lang="en-US" altLang="en-US" b="1" i="1">
                <a:latin typeface="Courier New" panose="02070309020205020404" pitchFamily="49" charset="0"/>
              </a:rPr>
              <a:t>command</a:t>
            </a:r>
            <a:r>
              <a:rPr lang="en-US" altLang="en-US">
                <a:latin typeface="Courier New" panose="02070309020205020404" pitchFamily="49" charset="0"/>
              </a:rPr>
              <a:t> [</a:t>
            </a:r>
            <a:r>
              <a:rPr lang="en-US" altLang="en-US" i="1">
                <a:latin typeface="Courier New" panose="02070309020205020404" pitchFamily="49" charset="0"/>
              </a:rPr>
              <a:t>args</a:t>
            </a:r>
            <a:r>
              <a:rPr lang="en-US" altLang="en-US">
                <a:latin typeface="Courier New" panose="02070309020205020404" pitchFamily="49" charset="0"/>
              </a:rPr>
              <a:t>] </a:t>
            </a:r>
            <a:r>
              <a:rPr lang="en-US" altLang="en-US" b="1">
                <a:latin typeface="Courier New" panose="02070309020205020404" pitchFamily="49" charset="0"/>
              </a:rPr>
              <a:t>2&gt; </a:t>
            </a:r>
            <a:r>
              <a:rPr lang="en-US" altLang="en-US" b="1" i="1">
                <a:latin typeface="Courier New" panose="02070309020205020404" pitchFamily="49" charset="0"/>
              </a:rPr>
              <a:t>errors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/>
              <a:t>You’re redirecting the second output stream (standard error)</a:t>
            </a:r>
          </a:p>
          <a:p>
            <a:pPr eaLnBrk="1" hangingPunct="1"/>
            <a:r>
              <a:rPr lang="en-US" altLang="en-US"/>
              <a:t>Standard output can also be written </a:t>
            </a:r>
            <a:r>
              <a:rPr lang="en-US" altLang="en-US">
                <a:latin typeface="Courier New" panose="02070309020205020404" pitchFamily="49" charset="0"/>
              </a:rPr>
              <a:t>1&gt;</a:t>
            </a:r>
            <a:endParaRPr lang="en-US" altLang="en-US"/>
          </a:p>
          <a:p>
            <a:pPr eaLnBrk="1" hangingPunct="1"/>
            <a:r>
              <a:rPr lang="en-US" altLang="en-US"/>
              <a:t>You can redirect both streams:</a:t>
            </a:r>
          </a:p>
          <a:p>
            <a:pPr lvl="1" eaLnBrk="1" hangingPunct="1"/>
            <a:r>
              <a:rPr lang="en-US" altLang="en-US" sz="2400" b="1">
                <a:latin typeface="Courier New" panose="02070309020205020404" pitchFamily="49" charset="0"/>
              </a:rPr>
              <a:t>find whizzbang &gt; results 2&gt; /dev/null</a:t>
            </a:r>
          </a:p>
        </p:txBody>
      </p:sp>
    </p:spTree>
  </p:cSld>
  <p:clrMapOvr>
    <a:masterClrMapping/>
  </p:clrMapOvr>
  <p:transition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F565E37-988A-0E4C-B188-2FABF7C6C3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Redirecting Input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8B0ABDD-2D46-004B-95FC-FD215AA7FC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Syntax: </a:t>
            </a:r>
            <a:r>
              <a:rPr lang="en-US" altLang="en-US" b="1" i="1">
                <a:latin typeface="Courier New" panose="02070309020205020404" pitchFamily="49" charset="0"/>
              </a:rPr>
              <a:t>command </a:t>
            </a:r>
            <a:r>
              <a:rPr lang="en-US" altLang="en-US">
                <a:latin typeface="Courier New" panose="02070309020205020404" pitchFamily="49" charset="0"/>
              </a:rPr>
              <a:t>[</a:t>
            </a:r>
            <a:r>
              <a:rPr lang="en-US" altLang="en-US" i="1">
                <a:latin typeface="Courier New" panose="02070309020205020404" pitchFamily="49" charset="0"/>
              </a:rPr>
              <a:t>arguments</a:t>
            </a:r>
            <a:r>
              <a:rPr lang="en-US" altLang="en-US">
                <a:latin typeface="Courier New" panose="02070309020205020404" pitchFamily="49" charset="0"/>
              </a:rPr>
              <a:t>] </a:t>
            </a:r>
            <a:r>
              <a:rPr lang="en-US" altLang="en-US" b="1">
                <a:latin typeface="Courier New" panose="02070309020205020404" pitchFamily="49" charset="0"/>
              </a:rPr>
              <a:t>&lt; </a:t>
            </a:r>
            <a:r>
              <a:rPr lang="en-US" altLang="en-US" b="1" i="1">
                <a:latin typeface="Courier New" panose="02070309020205020404" pitchFamily="49" charset="0"/>
              </a:rPr>
              <a:t>input</a:t>
            </a:r>
          </a:p>
          <a:p>
            <a:pPr eaLnBrk="1" hangingPunct="1"/>
            <a:r>
              <a:rPr lang="en-US" altLang="en-US"/>
              <a:t>Input usually is a file</a:t>
            </a:r>
          </a:p>
          <a:p>
            <a:pPr eaLnBrk="1" hangingPunct="1"/>
            <a:r>
              <a:rPr lang="en-US" altLang="en-US"/>
              <a:t>Not all that useful if the command supports a filename for one of the arguments</a:t>
            </a:r>
          </a:p>
          <a:p>
            <a:pPr eaLnBrk="1" hangingPunct="1"/>
            <a:r>
              <a:rPr lang="en-US" altLang="en-US"/>
              <a:t>Can be handy if the command prompts for input … you can automate the process with a file filled with the answers</a:t>
            </a:r>
          </a:p>
        </p:txBody>
      </p:sp>
    </p:spTree>
  </p:cSld>
  <p:clrMapOvr>
    <a:masterClrMapping/>
  </p:clrMapOvr>
  <p:transition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C2427993-AE06-E84D-8021-737E927BA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F44ED6C-E8FE-BD4C-A160-B3D0E1867A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Redirects the output of one program to be the input of another</a:t>
            </a:r>
          </a:p>
          <a:p>
            <a:pPr eaLnBrk="1" hangingPunct="1"/>
            <a:r>
              <a:rPr lang="en-US" altLang="en-US"/>
              <a:t>Reduces the need for intermediary steps</a:t>
            </a:r>
          </a:p>
          <a:p>
            <a:pPr eaLnBrk="1" hangingPunct="1"/>
            <a:r>
              <a:rPr lang="en-US" altLang="en-US"/>
              <a:t>Handy for when you have several quick steps to perform upon some data</a:t>
            </a:r>
          </a:p>
          <a:p>
            <a:pPr eaLnBrk="1" hangingPunct="1"/>
            <a:r>
              <a:rPr lang="en-US" altLang="en-US"/>
              <a:t>Great for getting output and quickly filtering it (ie. </a:t>
            </a:r>
            <a:r>
              <a:rPr lang="en-US" altLang="en-US">
                <a:latin typeface="Courier New" panose="02070309020205020404" pitchFamily="49" charset="0"/>
              </a:rPr>
              <a:t>command | grep </a:t>
            </a:r>
            <a:r>
              <a:rPr lang="en-US" altLang="en-US" i="1">
                <a:latin typeface="Courier New" panose="02070309020205020404" pitchFamily="49" charset="0"/>
              </a:rPr>
              <a:t>search_string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  <p:transition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160E65D-5DCC-334C-8DB2-07D7026C38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Getting Crazy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F550A61-B40D-4940-9C97-1872924B6F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tee</a:t>
            </a:r>
            <a:r>
              <a:rPr lang="en-US" altLang="en-US"/>
              <a:t> allows you to send output to two different locations at once</a:t>
            </a:r>
          </a:p>
          <a:p>
            <a:pPr eaLnBrk="1" hangingPunct="1"/>
            <a:r>
              <a:rPr lang="en-US" altLang="en-US"/>
              <a:t>It sends output to a file, while still passing the output onto standard output</a:t>
            </a:r>
          </a:p>
          <a:p>
            <a:pPr eaLnBrk="1" hangingPunct="1"/>
            <a:r>
              <a:rPr lang="en-US" altLang="en-US"/>
              <a:t>Cascading </a:t>
            </a:r>
            <a:r>
              <a:rPr lang="en-US" altLang="en-US">
                <a:latin typeface="Courier New" panose="02070309020205020404" pitchFamily="49" charset="0"/>
              </a:rPr>
              <a:t>tee </a:t>
            </a:r>
            <a:r>
              <a:rPr lang="en-US" altLang="en-US"/>
              <a:t>commands can go on indefinitely</a:t>
            </a:r>
          </a:p>
        </p:txBody>
      </p:sp>
    </p:spTree>
  </p:cSld>
  <p:clrMapOvr>
    <a:masterClrMapping/>
  </p:clrMapOvr>
  <p:transition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FD8B3DE-F347-E44C-B236-0B34807358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Running Jobs in the Background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CA71F81-2ED1-7144-A441-165F219243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Thus far we’ve always run commands in the foreground</a:t>
            </a:r>
          </a:p>
          <a:p>
            <a:pPr eaLnBrk="1" hangingPunct="1"/>
            <a:r>
              <a:rPr lang="en-US" altLang="en-US"/>
              <a:t>Have to wait until it finishes before you can access the command line again</a:t>
            </a:r>
          </a:p>
          <a:p>
            <a:pPr eaLnBrk="1" hangingPunct="1"/>
            <a:r>
              <a:rPr lang="en-US" altLang="en-US"/>
              <a:t>To run in the background, place a </a:t>
            </a:r>
            <a:r>
              <a:rPr lang="en-US" altLang="en-US" b="1">
                <a:solidFill>
                  <a:schemeClr val="bg1"/>
                </a:solidFill>
                <a:latin typeface="Courier New" panose="02070309020205020404" pitchFamily="49" charset="0"/>
              </a:rPr>
              <a:t>&amp;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/>
              <a:t>at the end of your command line before hitting enter</a:t>
            </a:r>
            <a:endParaRPr lang="en-US" altLang="en-US" b="1"/>
          </a:p>
        </p:txBody>
      </p:sp>
    </p:spTree>
  </p:cSld>
  <p:clrMapOvr>
    <a:masterClrMapping/>
  </p:clrMapOvr>
  <p:transition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CF19166-A09C-D94D-9124-051A0CFECC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Background, con’t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7A5B0C3-BB45-1F45-98F2-449106C857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Once you hit enter, it will display the job number, and the process ID number (PID)</a:t>
            </a:r>
          </a:p>
          <a:p>
            <a:pPr eaLnBrk="1" hangingPunct="1"/>
            <a:r>
              <a:rPr lang="en-US" altLang="en-US"/>
              <a:t>You may resume issuing commands</a:t>
            </a:r>
          </a:p>
          <a:p>
            <a:pPr eaLnBrk="1" hangingPunct="1"/>
            <a:r>
              <a:rPr lang="en-US" altLang="en-US"/>
              <a:t>Once the job finishes, the job number and the word Done will appear on your screen</a:t>
            </a:r>
          </a:p>
          <a:p>
            <a:pPr eaLnBrk="1" hangingPunct="1"/>
            <a:r>
              <a:rPr lang="en-US" altLang="en-US"/>
              <a:t>Remember, to check on things, use </a:t>
            </a:r>
            <a:r>
              <a:rPr lang="en-US" altLang="en-US" b="1">
                <a:latin typeface="Courier New" panose="02070309020205020404" pitchFamily="49" charset="0"/>
              </a:rPr>
              <a:t>jobs</a:t>
            </a:r>
            <a:endParaRPr lang="en-US" altLang="en-US"/>
          </a:p>
        </p:txBody>
      </p:sp>
    </p:spTree>
  </p:cSld>
  <p:clrMapOvr>
    <a:masterClrMapping/>
  </p:clrMapOvr>
  <p:transition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888114C0-5420-7846-9D7C-262EA59B87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Back and Forth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43A332F1-6908-0A45-9AAC-3082B51E71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Recall that pressing CNTRL-Z suspends a process, and it gives it a job number</a:t>
            </a:r>
          </a:p>
          <a:p>
            <a:pPr eaLnBrk="1" hangingPunct="1"/>
            <a:r>
              <a:rPr lang="en-US" altLang="en-US"/>
              <a:t>To start it again in the foreground, use: </a:t>
            </a:r>
          </a:p>
          <a:p>
            <a:pPr lvl="1"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fg </a:t>
            </a:r>
            <a:r>
              <a:rPr lang="en-US" altLang="en-US" b="1" i="1">
                <a:latin typeface="Courier New" panose="02070309020205020404" pitchFamily="49" charset="0"/>
              </a:rPr>
              <a:t>job_num</a:t>
            </a:r>
          </a:p>
          <a:p>
            <a:pPr eaLnBrk="1" hangingPunct="1"/>
            <a:r>
              <a:rPr lang="en-US" altLang="en-US"/>
              <a:t>To start it again in the background, use:</a:t>
            </a:r>
          </a:p>
          <a:p>
            <a:pPr lvl="1"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bg </a:t>
            </a:r>
            <a:r>
              <a:rPr lang="en-US" altLang="en-US" b="1" i="1">
                <a:latin typeface="Courier New" panose="02070309020205020404" pitchFamily="49" charset="0"/>
              </a:rPr>
              <a:t>job_num</a:t>
            </a:r>
            <a:endParaRPr lang="en-US" altLang="en-US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ECE4740-2326-ED4D-B85D-29ED1F658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kill Revisited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1443065-A171-F04B-A9AE-8F3A4B3B90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Recall we could do:</a:t>
            </a:r>
          </a:p>
          <a:p>
            <a:pPr lvl="1"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kill </a:t>
            </a:r>
            <a:r>
              <a:rPr lang="en-US" altLang="en-US" b="1" i="1">
                <a:latin typeface="Courier New" panose="02070309020205020404" pitchFamily="49" charset="0"/>
              </a:rPr>
              <a:t>%job_num</a:t>
            </a:r>
          </a:p>
          <a:p>
            <a:pPr eaLnBrk="1" hangingPunct="1"/>
            <a:r>
              <a:rPr lang="en-US" altLang="en-US"/>
              <a:t>You can also:</a:t>
            </a:r>
          </a:p>
          <a:p>
            <a:pPr lvl="1"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kill </a:t>
            </a:r>
            <a:r>
              <a:rPr lang="en-US" altLang="en-US" b="1" i="1">
                <a:latin typeface="Courier New" panose="02070309020205020404" pitchFamily="49" charset="0"/>
              </a:rPr>
              <a:t>PID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/>
              <a:t>Forgot the PID? Just use </a:t>
            </a:r>
            <a:r>
              <a:rPr lang="en-US" altLang="en-US" b="1">
                <a:latin typeface="Courier New" panose="02070309020205020404" pitchFamily="49" charset="0"/>
              </a:rPr>
              <a:t>ps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/>
              <a:t>Won’t die? Don’t forget </a:t>
            </a:r>
            <a:r>
              <a:rPr lang="en-US" altLang="en-US" b="1">
                <a:latin typeface="Courier New" panose="02070309020205020404" pitchFamily="49" charset="0"/>
              </a:rPr>
              <a:t>kill -KILL</a:t>
            </a:r>
            <a:endParaRPr lang="en-US" altLang="en-US"/>
          </a:p>
        </p:txBody>
      </p:sp>
    </p:spTree>
  </p:cSld>
  <p:clrMapOvr>
    <a:masterClrMapping/>
  </p:clrMapOvr>
  <p:transition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BA8A7BF-5F36-D145-B75B-315EB11FB6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Metacharacters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76F0F5B-23EA-9B43-AB0D-6EBFA2F0F7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Special characters interpreted by the shell</a:t>
            </a:r>
          </a:p>
          <a:p>
            <a:pPr eaLnBrk="1" hangingPunct="1"/>
            <a:r>
              <a:rPr lang="en-US" altLang="en-US"/>
              <a:t>Also called wildcards</a:t>
            </a:r>
          </a:p>
          <a:p>
            <a:pPr eaLnBrk="1" hangingPunct="1"/>
            <a:r>
              <a:rPr lang="en-US" altLang="en-US"/>
              <a:t>Shell expands ambiguous file references into a list of files matching that criteria</a:t>
            </a:r>
          </a:p>
          <a:p>
            <a:pPr eaLnBrk="1" hangingPunct="1"/>
            <a:r>
              <a:rPr lang="en-US" altLang="en-US"/>
              <a:t>Process is called globbing or expansion</a:t>
            </a:r>
          </a:p>
        </p:txBody>
      </p:sp>
    </p:spTree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969A766-408C-F04D-8DC6-82A7F53718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Let us recall …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8E690A1-71EB-C34F-A55B-E9133EEE34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Shell is an interpreter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Sits between the user and the kernel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We’ll be using bash as our point of reference</a:t>
            </a:r>
          </a:p>
        </p:txBody>
      </p:sp>
    </p:spTree>
  </p:cSld>
  <p:clrMapOvr>
    <a:masterClrMapping/>
  </p:clrMapOvr>
  <p:transition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B64CDA4C-75A8-054B-95C4-BB3775568E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? Character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BF616D9-2C80-BA4D-B711-C77FC9A221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Used to represent any single character</a:t>
            </a:r>
          </a:p>
          <a:p>
            <a:pPr eaLnBrk="1" hangingPunct="1"/>
            <a:r>
              <a:rPr lang="en-US" altLang="en-US"/>
              <a:t>For example: </a:t>
            </a:r>
            <a:r>
              <a:rPr lang="en-US" altLang="en-US" b="1">
                <a:latin typeface="Courier New" panose="02070309020205020404" pitchFamily="49" charset="0"/>
              </a:rPr>
              <a:t>foo?</a:t>
            </a:r>
          </a:p>
          <a:p>
            <a:pPr lvl="1" eaLnBrk="1" hangingPunct="1"/>
            <a:r>
              <a:rPr lang="en-US" altLang="en-US"/>
              <a:t>Would match </a:t>
            </a:r>
            <a:r>
              <a:rPr lang="en-US" altLang="en-US">
                <a:latin typeface="Courier New" panose="02070309020205020404" pitchFamily="49" charset="0"/>
              </a:rPr>
              <a:t>food, fool, foot</a:t>
            </a:r>
          </a:p>
          <a:p>
            <a:pPr lvl="1" eaLnBrk="1" hangingPunct="1"/>
            <a:r>
              <a:rPr lang="en-US" altLang="en-US"/>
              <a:t>Would NOT match </a:t>
            </a:r>
            <a:r>
              <a:rPr lang="en-US" altLang="en-US">
                <a:latin typeface="Courier New" panose="02070309020205020404" pitchFamily="49" charset="0"/>
              </a:rPr>
              <a:t>fooey, footsie</a:t>
            </a:r>
          </a:p>
          <a:p>
            <a:pPr eaLnBrk="1" hangingPunct="1"/>
            <a:r>
              <a:rPr lang="en-US" altLang="en-US"/>
              <a:t>Can be anywhere in the filename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Ex: </a:t>
            </a:r>
            <a:r>
              <a:rPr lang="en-US" altLang="en-US" b="1">
                <a:latin typeface="Courier New" panose="02070309020205020404" pitchFamily="49" charset="0"/>
              </a:rPr>
              <a:t>b??kk??pper</a:t>
            </a:r>
          </a:p>
          <a:p>
            <a:pPr eaLnBrk="1" hangingPunct="1"/>
            <a:r>
              <a:rPr lang="en-US" altLang="en-US"/>
              <a:t>On exception – doesn’t match leading periods (for hidden files)</a:t>
            </a:r>
          </a:p>
        </p:txBody>
      </p:sp>
    </p:spTree>
  </p:cSld>
  <p:clrMapOvr>
    <a:masterClrMapping/>
  </p:clrMapOvr>
  <p:transition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69183D88-1BF4-B941-AEAF-C1083272CF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* Character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244CF91-8B07-5149-9407-F96E232FC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Similar to ?, but matches any number of characters</a:t>
            </a:r>
          </a:p>
          <a:p>
            <a:pPr eaLnBrk="1" hangingPunct="1"/>
            <a:r>
              <a:rPr lang="en-US" altLang="en-US"/>
              <a:t>This includes zero characters</a:t>
            </a:r>
          </a:p>
          <a:p>
            <a:pPr eaLnBrk="1" hangingPunct="1"/>
            <a:r>
              <a:rPr lang="en-US" altLang="en-US"/>
              <a:t>Ex: </a:t>
            </a:r>
            <a:r>
              <a:rPr lang="en-US" altLang="en-US" b="1">
                <a:latin typeface="Courier New" panose="02070309020205020404" pitchFamily="49" charset="0"/>
              </a:rPr>
              <a:t>foo*</a:t>
            </a:r>
            <a:endParaRPr lang="en-US" altLang="en-US" b="1"/>
          </a:p>
          <a:p>
            <a:pPr lvl="1" eaLnBrk="1" hangingPunct="1"/>
            <a:r>
              <a:rPr lang="en-US" altLang="en-US"/>
              <a:t>Would match </a:t>
            </a:r>
            <a:r>
              <a:rPr lang="en-US" altLang="en-US">
                <a:latin typeface="Courier New" panose="02070309020205020404" pitchFamily="49" charset="0"/>
              </a:rPr>
              <a:t>food, foot, footsie, foo</a:t>
            </a:r>
          </a:p>
          <a:p>
            <a:pPr eaLnBrk="1" hangingPunct="1"/>
            <a:r>
              <a:rPr lang="en-US" altLang="en-US"/>
              <a:t>Also does not match leading periods</a:t>
            </a:r>
          </a:p>
        </p:txBody>
      </p:sp>
    </p:spTree>
  </p:cSld>
  <p:clrMapOvr>
    <a:masterClrMapping/>
  </p:clrMapOvr>
  <p:transition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5447B09D-84CD-DC47-B6C9-8030499885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[ ] Characters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8E37E05-550F-9741-894C-46EFE69F9B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Used to match a list of possible characters</a:t>
            </a:r>
          </a:p>
          <a:p>
            <a:pPr eaLnBrk="1" hangingPunct="1"/>
            <a:r>
              <a:rPr lang="en-US" altLang="en-US"/>
              <a:t>Also known as a character class</a:t>
            </a:r>
          </a:p>
          <a:p>
            <a:pPr eaLnBrk="1" hangingPunct="1"/>
            <a:r>
              <a:rPr lang="en-US" altLang="en-US"/>
              <a:t>Ex: </a:t>
            </a:r>
            <a:r>
              <a:rPr lang="en-US" altLang="en-US">
                <a:latin typeface="Courier New" panose="02070309020205020404" pitchFamily="49" charset="0"/>
              </a:rPr>
              <a:t>[aeiou].jpg</a:t>
            </a:r>
          </a:p>
          <a:p>
            <a:pPr lvl="1" eaLnBrk="1" hangingPunct="1"/>
            <a:r>
              <a:rPr lang="en-US" altLang="en-US"/>
              <a:t>Matches </a:t>
            </a:r>
            <a:r>
              <a:rPr lang="en-US" altLang="en-US">
                <a:latin typeface="Courier New" panose="02070309020205020404" pitchFamily="49" charset="0"/>
              </a:rPr>
              <a:t>a.jpg, e.jpg, i.jpg, etc</a:t>
            </a:r>
            <a:endParaRPr lang="en-US" altLang="en-US"/>
          </a:p>
          <a:p>
            <a:pPr eaLnBrk="1" hangingPunct="1"/>
            <a:r>
              <a:rPr lang="en-US" altLang="en-US"/>
              <a:t>Can also do ranges of letters / numbers</a:t>
            </a:r>
          </a:p>
          <a:p>
            <a:pPr lvl="1" eaLnBrk="1" hangingPunct="1"/>
            <a:r>
              <a:rPr lang="en-US" altLang="en-US"/>
              <a:t>Ex: </a:t>
            </a:r>
            <a:r>
              <a:rPr lang="en-US" altLang="en-US">
                <a:latin typeface="Courier New" panose="02070309020205020404" pitchFamily="49" charset="0"/>
              </a:rPr>
              <a:t>[0-9] [a-z] [A-Z]</a:t>
            </a:r>
            <a:endParaRPr lang="en-US" altLang="en-US"/>
          </a:p>
        </p:txBody>
      </p:sp>
    </p:spTree>
  </p:cSld>
  <p:clrMapOvr>
    <a:masterClrMapping/>
  </p:clrMapOvr>
  <p:transition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3B005DC-5A5B-2746-8E01-B079D5024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[ ] Characters con’t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0D1B7ED-145E-B748-B083-53D6E07814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You can negate a character set by placing a  ! or ^ after the first bracket</a:t>
            </a:r>
          </a:p>
          <a:p>
            <a:pPr eaLnBrk="1" hangingPunct="1"/>
            <a:r>
              <a:rPr lang="en-US" altLang="en-US"/>
              <a:t>Ex: </a:t>
            </a:r>
            <a:r>
              <a:rPr lang="en-US" altLang="en-US" b="1">
                <a:latin typeface="Courier New" panose="02070309020205020404" pitchFamily="49" charset="0"/>
              </a:rPr>
              <a:t>[^0-9]</a:t>
            </a: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/>
              <a:t>Does not match the numbers 0-9</a:t>
            </a:r>
          </a:p>
        </p:txBody>
      </p:sp>
    </p:spTree>
  </p:cSld>
  <p:clrMapOvr>
    <a:masterClrMapping/>
  </p:clrMapOvr>
  <p:transition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E6AE843-414B-FF4A-9AC4-EC4B480DE8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Metacharacter Tips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ED10D6A-B887-9247-B161-5E34E813F5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You can combine multiple metacharacters of different types to get really specific</a:t>
            </a:r>
          </a:p>
          <a:p>
            <a:pPr eaLnBrk="1" hangingPunct="1"/>
            <a:r>
              <a:rPr lang="en-US" altLang="en-US"/>
              <a:t>The </a:t>
            </a:r>
            <a:r>
              <a:rPr lang="en-US" altLang="en-US" i="1"/>
              <a:t>shell</a:t>
            </a:r>
            <a:r>
              <a:rPr lang="en-US" altLang="en-US"/>
              <a:t> does all the expanding, </a:t>
            </a:r>
            <a:r>
              <a:rPr lang="en-US" altLang="en-US" i="1"/>
              <a:t>not</a:t>
            </a:r>
            <a:r>
              <a:rPr lang="en-US" altLang="en-US"/>
              <a:t> the program or utility</a:t>
            </a:r>
          </a:p>
          <a:p>
            <a:pPr eaLnBrk="1" hangingPunct="1"/>
            <a:r>
              <a:rPr lang="en-US" altLang="en-US"/>
              <a:t>Programs never see the metacharacters</a:t>
            </a:r>
          </a:p>
          <a:p>
            <a:pPr eaLnBrk="1" hangingPunct="1"/>
            <a:r>
              <a:rPr lang="en-US" altLang="en-US"/>
              <a:t>To let the program see them, you must quote them or escape them</a:t>
            </a:r>
          </a:p>
        </p:txBody>
      </p:sp>
    </p:spTree>
  </p:cSld>
  <p:clrMapOvr>
    <a:masterClrMapping/>
  </p:clrMapOvr>
  <p:transition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6A2D554F-3530-4040-8F34-A650DC42F0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Builtins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DB107FE-0A4E-FF44-A4DB-FEDCF9EBD8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Commands that are built into the shell</a:t>
            </a:r>
          </a:p>
          <a:p>
            <a:pPr eaLnBrk="1" hangingPunct="1"/>
            <a:r>
              <a:rPr lang="en-US" altLang="en-US"/>
              <a:t>Shell does not create a new process to run a builtin</a:t>
            </a:r>
          </a:p>
          <a:p>
            <a:pPr eaLnBrk="1" hangingPunct="1"/>
            <a:r>
              <a:rPr lang="en-US" altLang="en-US"/>
              <a:t>Run very quickly</a:t>
            </a:r>
          </a:p>
          <a:p>
            <a:pPr eaLnBrk="1" hangingPunct="1"/>
            <a:r>
              <a:rPr lang="en-US" altLang="en-US"/>
              <a:t>Shell will still do metacharacter expansion for builtins</a:t>
            </a:r>
          </a:p>
          <a:p>
            <a:pPr eaLnBrk="1" hangingPunct="1"/>
            <a:r>
              <a:rPr lang="en-US" altLang="en-US"/>
              <a:t>We’ll cover them in greater detail in Ch 10</a:t>
            </a:r>
          </a:p>
        </p:txBody>
      </p:sp>
    </p:spTree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E2F1F77-CEF0-9043-AE9F-5186CF00C1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Command Line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FC20A80-F2B2-3143-BCEC-48E309DAF0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 is what allows us to talk to the shell</a:t>
            </a:r>
          </a:p>
          <a:p>
            <a:pPr eaLnBrk="1" hangingPunct="1"/>
            <a:r>
              <a:rPr lang="en-US" altLang="en-US"/>
              <a:t>A command line is a string of commands and arguments ending with Enter</a:t>
            </a:r>
          </a:p>
          <a:p>
            <a:pPr eaLnBrk="1" hangingPunct="1"/>
            <a:r>
              <a:rPr lang="en-US" altLang="en-US"/>
              <a:t>Shell takes the command line, interprets it, then instructs the kernel</a:t>
            </a:r>
          </a:p>
        </p:txBody>
      </p:sp>
    </p:spTree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6DA365D-E4B9-CA47-861A-024A742817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AF365EE-6D91-D848-B86C-26F213057E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i="1"/>
              <a:t>command [arg1] [arg2] … [argn] </a:t>
            </a:r>
            <a:endParaRPr lang="en-US" altLang="en-US"/>
          </a:p>
          <a:p>
            <a:pPr eaLnBrk="1" hangingPunct="1"/>
            <a:r>
              <a:rPr lang="en-US" altLang="en-US"/>
              <a:t>Spaces separate command and arguments</a:t>
            </a:r>
          </a:p>
          <a:p>
            <a:pPr eaLnBrk="1" hangingPunct="1"/>
            <a:r>
              <a:rPr lang="en-US" altLang="en-US"/>
              <a:t>Arguments can be optional</a:t>
            </a:r>
          </a:p>
          <a:p>
            <a:pPr eaLnBrk="1" hangingPunct="1"/>
            <a:r>
              <a:rPr lang="en-US" altLang="en-US"/>
              <a:t>Some arguments are called Options, and are proceeded by one or more hyphens (aka switches or flags)</a:t>
            </a:r>
            <a:endParaRPr lang="en-US" altLang="en-US" b="1" i="1"/>
          </a:p>
        </p:txBody>
      </p:sp>
    </p:spTree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D73BB34-6555-AE4E-830E-261581159C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 I Need Arguments?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0860933-5B3D-3C48-866A-D0B086EE28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commands work without any arguments specified (ex., </a:t>
            </a:r>
            <a:r>
              <a:rPr lang="en-US" altLang="en-US" b="1"/>
              <a:t>ps</a:t>
            </a:r>
            <a:r>
              <a:rPr lang="en-US" altLang="en-US"/>
              <a:t>)</a:t>
            </a:r>
          </a:p>
          <a:p>
            <a:pPr eaLnBrk="1" hangingPunct="1"/>
            <a:r>
              <a:rPr lang="en-US" altLang="en-US"/>
              <a:t>Others need one or more</a:t>
            </a:r>
          </a:p>
          <a:p>
            <a:pPr eaLnBrk="1" hangingPunct="1"/>
            <a:r>
              <a:rPr lang="en-US" altLang="en-US"/>
              <a:t>If a command expects at least one argument, often it will display a usage message if you execute the command without any arguments</a:t>
            </a:r>
          </a:p>
        </p:txBody>
      </p:sp>
    </p:spTree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71065DC-1787-9546-965A-E8441267D8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Tokens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87E89ED-1CAB-5643-833B-67C0BE5795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Each space-delimited word in a command line is called a token and are numbered from left to right starting at zero</a:t>
            </a:r>
          </a:p>
          <a:p>
            <a:pPr eaLnBrk="1" hangingPunct="1"/>
            <a:r>
              <a:rPr lang="en-US" altLang="en-US"/>
              <a:t>That means the command is token 0, first arg is token 1, etc.</a:t>
            </a:r>
          </a:p>
          <a:p>
            <a:pPr eaLnBrk="1" hangingPunct="1"/>
            <a:r>
              <a:rPr lang="en-US" altLang="en-US"/>
              <a:t>Token can be a filename, a string, a number</a:t>
            </a:r>
          </a:p>
        </p:txBody>
      </p:sp>
    </p:spTree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A7782CF-F735-9C48-85DB-C99D95976F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Options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9C5CEB2-AD51-1346-9A7C-D024896BCC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An argument that modifies the effect or execution of the command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Traditionally, options precede other arguments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Most utilities use a single hyphen; some (such as several GNU utilities) also use double hyphens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Sometimes you can combine options together with a a single preceding hyphen</a:t>
            </a:r>
          </a:p>
        </p:txBody>
      </p:sp>
    </p:spTree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CFDE188-83EB-EC4B-B289-442951132C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Command Line Example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39B618E0-67F1-7247-8AFC-BB5B51274F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pt-BR" altLang="en-US">
                <a:latin typeface="Courier New" panose="02070309020205020404" pitchFamily="49" charset="0"/>
              </a:rPr>
              <a:t>ls -R -l -h public_html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algn="ctr" eaLnBrk="1" hangingPunct="1">
              <a:buFontTx/>
              <a:buNone/>
            </a:pPr>
            <a:r>
              <a:rPr lang="en-US" altLang="en-US"/>
              <a:t>Could also be written as:</a:t>
            </a:r>
          </a:p>
          <a:p>
            <a:pPr algn="ctr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ls –Rlh public_html</a:t>
            </a:r>
          </a:p>
        </p:txBody>
      </p:sp>
      <p:sp>
        <p:nvSpPr>
          <p:cNvPr id="107525" name="AutoShape 5">
            <a:extLst>
              <a:ext uri="{FF2B5EF4-FFF2-40B4-BE49-F238E27FC236}">
                <a16:creationId xmlns:a16="http://schemas.microsoft.com/office/drawing/2014/main" id="{E0454C3F-1F06-4047-963D-E259D0B78F16}"/>
              </a:ext>
            </a:extLst>
          </p:cNvPr>
          <p:cNvSpPr>
            <a:spLocks/>
          </p:cNvSpPr>
          <p:nvPr/>
        </p:nvSpPr>
        <p:spPr bwMode="auto">
          <a:xfrm>
            <a:off x="381000" y="2628900"/>
            <a:ext cx="1371600" cy="609600"/>
          </a:xfrm>
          <a:prstGeom prst="borderCallout2">
            <a:avLst>
              <a:gd name="adj1" fmla="val 18750"/>
              <a:gd name="adj2" fmla="val 105556"/>
              <a:gd name="adj3" fmla="val 18750"/>
              <a:gd name="adj4" fmla="val 108333"/>
              <a:gd name="adj5" fmla="val -81250"/>
              <a:gd name="adj6" fmla="val 11111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LiSt</a:t>
            </a:r>
          </a:p>
          <a:p>
            <a:pPr algn="ctr"/>
            <a:r>
              <a:rPr lang="en-US" altLang="en-US"/>
              <a:t>Contents</a:t>
            </a:r>
          </a:p>
        </p:txBody>
      </p:sp>
      <p:sp>
        <p:nvSpPr>
          <p:cNvPr id="107526" name="AutoShape 6">
            <a:extLst>
              <a:ext uri="{FF2B5EF4-FFF2-40B4-BE49-F238E27FC236}">
                <a16:creationId xmlns:a16="http://schemas.microsoft.com/office/drawing/2014/main" id="{61726D93-5E14-F44E-8F68-E72DA0BE7AFB}"/>
              </a:ext>
            </a:extLst>
          </p:cNvPr>
          <p:cNvSpPr>
            <a:spLocks/>
          </p:cNvSpPr>
          <p:nvPr/>
        </p:nvSpPr>
        <p:spPr bwMode="auto">
          <a:xfrm>
            <a:off x="533400" y="3390900"/>
            <a:ext cx="1905000" cy="609600"/>
          </a:xfrm>
          <a:prstGeom prst="borderCallout2">
            <a:avLst>
              <a:gd name="adj1" fmla="val 18750"/>
              <a:gd name="adj2" fmla="val 104000"/>
              <a:gd name="adj3" fmla="val 18750"/>
              <a:gd name="adj4" fmla="val 111833"/>
              <a:gd name="adj5" fmla="val -206250"/>
              <a:gd name="adj6" fmla="val 12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list directories recursively</a:t>
            </a:r>
          </a:p>
        </p:txBody>
      </p:sp>
      <p:sp>
        <p:nvSpPr>
          <p:cNvPr id="107527" name="AutoShape 7">
            <a:extLst>
              <a:ext uri="{FF2B5EF4-FFF2-40B4-BE49-F238E27FC236}">
                <a16:creationId xmlns:a16="http://schemas.microsoft.com/office/drawing/2014/main" id="{CC814C9F-E9B3-4946-A1BF-491F0A760DF8}"/>
              </a:ext>
            </a:extLst>
          </p:cNvPr>
          <p:cNvSpPr>
            <a:spLocks/>
          </p:cNvSpPr>
          <p:nvPr/>
        </p:nvSpPr>
        <p:spPr bwMode="auto">
          <a:xfrm>
            <a:off x="4038600" y="3390900"/>
            <a:ext cx="1752600" cy="609600"/>
          </a:xfrm>
          <a:prstGeom prst="borderCallout2">
            <a:avLst>
              <a:gd name="adj1" fmla="val 18750"/>
              <a:gd name="adj2" fmla="val -4347"/>
              <a:gd name="adj3" fmla="val 18750"/>
              <a:gd name="adj4" fmla="val -15037"/>
              <a:gd name="adj5" fmla="val -206250"/>
              <a:gd name="adj6" fmla="val -2608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display long listing</a:t>
            </a:r>
          </a:p>
        </p:txBody>
      </p:sp>
      <p:sp>
        <p:nvSpPr>
          <p:cNvPr id="107528" name="AutoShape 8">
            <a:extLst>
              <a:ext uri="{FF2B5EF4-FFF2-40B4-BE49-F238E27FC236}">
                <a16:creationId xmlns:a16="http://schemas.microsoft.com/office/drawing/2014/main" id="{BEE08922-3B84-3146-AC78-966FEF0CAD3C}"/>
              </a:ext>
            </a:extLst>
          </p:cNvPr>
          <p:cNvSpPr>
            <a:spLocks/>
          </p:cNvSpPr>
          <p:nvPr/>
        </p:nvSpPr>
        <p:spPr bwMode="auto">
          <a:xfrm>
            <a:off x="4495800" y="2628900"/>
            <a:ext cx="2133600" cy="609600"/>
          </a:xfrm>
          <a:prstGeom prst="borderCallout2">
            <a:avLst>
              <a:gd name="adj1" fmla="val 18750"/>
              <a:gd name="adj2" fmla="val -3569"/>
              <a:gd name="adj3" fmla="val 18750"/>
              <a:gd name="adj4" fmla="val -5356"/>
              <a:gd name="adj5" fmla="val -93750"/>
              <a:gd name="adj6" fmla="val -7144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human readable format for sizes</a:t>
            </a:r>
          </a:p>
        </p:txBody>
      </p:sp>
      <p:sp>
        <p:nvSpPr>
          <p:cNvPr id="107529" name="AutoShape 9">
            <a:extLst>
              <a:ext uri="{FF2B5EF4-FFF2-40B4-BE49-F238E27FC236}">
                <a16:creationId xmlns:a16="http://schemas.microsoft.com/office/drawing/2014/main" id="{13F71A8E-FEBB-E043-8264-0501C838530A}"/>
              </a:ext>
            </a:extLst>
          </p:cNvPr>
          <p:cNvSpPr>
            <a:spLocks/>
          </p:cNvSpPr>
          <p:nvPr/>
        </p:nvSpPr>
        <p:spPr bwMode="auto">
          <a:xfrm>
            <a:off x="7315200" y="2628900"/>
            <a:ext cx="1524000" cy="1257300"/>
          </a:xfrm>
          <a:prstGeom prst="borderCallout2">
            <a:avLst>
              <a:gd name="adj1" fmla="val 9093"/>
              <a:gd name="adj2" fmla="val -5000"/>
              <a:gd name="adj3" fmla="val 9093"/>
              <a:gd name="adj4" fmla="val -22190"/>
              <a:gd name="adj5" fmla="val -33333"/>
              <a:gd name="adj6" fmla="val -4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directory to perform this ls command upon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7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  <p:bldP spid="107525" grpId="0" animBg="1"/>
      <p:bldP spid="107526" grpId="0" animBg="1"/>
      <p:bldP spid="107527" grpId="0" animBg="1"/>
      <p:bldP spid="107528" grpId="0" animBg="1"/>
      <p:bldP spid="10752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{E0028AC3-D6A8-E747-9F72-A2DFD28C946F}tf10001070</Template>
  <TotalTime>973</TotalTime>
  <Words>1423</Words>
  <Application>Microsoft Macintosh PowerPoint</Application>
  <PresentationFormat>On-screen Show (4:3)</PresentationFormat>
  <Paragraphs>186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Arial Black</vt:lpstr>
      <vt:lpstr>Calibri</vt:lpstr>
      <vt:lpstr>Times New Roman</vt:lpstr>
      <vt:lpstr>Courier New</vt:lpstr>
      <vt:lpstr>Wood Type</vt:lpstr>
      <vt:lpstr>Chapter 5: The Shell</vt:lpstr>
      <vt:lpstr>In this chapter …</vt:lpstr>
      <vt:lpstr>Let us recall …</vt:lpstr>
      <vt:lpstr>The Command Line</vt:lpstr>
      <vt:lpstr>Syntax</vt:lpstr>
      <vt:lpstr>Do I Need Arguments?</vt:lpstr>
      <vt:lpstr>Tokens</vt:lpstr>
      <vt:lpstr>Options</vt:lpstr>
      <vt:lpstr>Command Line Example</vt:lpstr>
      <vt:lpstr>Mechanics</vt:lpstr>
      <vt:lpstr>Where’s the program?</vt:lpstr>
      <vt:lpstr>Execution</vt:lpstr>
      <vt:lpstr>Streams</vt:lpstr>
      <vt:lpstr>Standard Input</vt:lpstr>
      <vt:lpstr>Standard Output</vt:lpstr>
      <vt:lpstr>Standard Error</vt:lpstr>
      <vt:lpstr>Fun with cat</vt:lpstr>
      <vt:lpstr>Redirection</vt:lpstr>
      <vt:lpstr>Redirecting Output</vt:lpstr>
      <vt:lpstr>Redirecting Output con’t</vt:lpstr>
      <vt:lpstr>Redirecting Errors</vt:lpstr>
      <vt:lpstr>Redirecting Input</vt:lpstr>
      <vt:lpstr>Pipes</vt:lpstr>
      <vt:lpstr>Getting Crazy</vt:lpstr>
      <vt:lpstr>Running Jobs in the Background</vt:lpstr>
      <vt:lpstr>Background, con’t</vt:lpstr>
      <vt:lpstr>Back and Forth</vt:lpstr>
      <vt:lpstr>kill Revisited</vt:lpstr>
      <vt:lpstr>Metacharacters</vt:lpstr>
      <vt:lpstr>? Character</vt:lpstr>
      <vt:lpstr>* Character</vt:lpstr>
      <vt:lpstr>[ ] Characters</vt:lpstr>
      <vt:lpstr>[ ] Characters con’t</vt:lpstr>
      <vt:lpstr>Metacharacter Tips</vt:lpstr>
      <vt:lpstr>Builtins</vt:lpstr>
    </vt:vector>
  </TitlesOfParts>
  <Manager/>
  <Company>TSS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Justin Howell</dc:creator>
  <cp:keywords/>
  <dc:description/>
  <cp:lastModifiedBy>Tuan Thai</cp:lastModifiedBy>
  <cp:revision>105</cp:revision>
  <cp:lastPrinted>1601-01-01T00:00:00Z</cp:lastPrinted>
  <dcterms:created xsi:type="dcterms:W3CDTF">2005-08-07T01:45:11Z</dcterms:created>
  <dcterms:modified xsi:type="dcterms:W3CDTF">2021-08-15T16:11:45Z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TC010721171033</vt:lpwstr>
  </property>
</Properties>
</file>