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96" r:id="rId1"/>
  </p:sldMasterIdLst>
  <p:sldIdLst>
    <p:sldId id="256" r:id="rId2"/>
    <p:sldId id="276" r:id="rId3"/>
    <p:sldId id="257" r:id="rId4"/>
    <p:sldId id="277" r:id="rId5"/>
    <p:sldId id="278" r:id="rId6"/>
    <p:sldId id="279" r:id="rId7"/>
    <p:sldId id="280" r:id="rId8"/>
    <p:sldId id="289" r:id="rId9"/>
    <p:sldId id="281" r:id="rId10"/>
    <p:sldId id="282" r:id="rId11"/>
    <p:sldId id="283" r:id="rId12"/>
    <p:sldId id="284" r:id="rId13"/>
    <p:sldId id="285" r:id="rId14"/>
    <p:sldId id="286" r:id="rId15"/>
    <p:sldId id="297" r:id="rId16"/>
    <p:sldId id="287" r:id="rId17"/>
    <p:sldId id="288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2A6030D3-8218-9E41-B6B9-6BAF262916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5314345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EAE39-64E8-FE43-BC66-AE257B31350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522032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89013-59D0-E040-8C3A-25E719F766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934368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A1A4C-C27C-8342-AB4D-EB890F758B8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23836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C753518-3EF0-BD41-8705-DB5FBCCFBB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903268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2561A-024A-9748-B900-A6AD7BE21F6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61605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BBAF7-F1DA-BC43-8B4A-C6F2E5D4B2F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42123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5E700-0C25-0744-BA11-73241963792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7950745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21FCF-8604-304C-B914-2C13C52FD0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054404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01F73-D037-E24C-B7BE-F1A6F4C501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8524616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2F40C-3314-4344-9169-12DB80426A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876505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D04F419-58AD-E440-866A-11BB14F830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12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181865-C121-1B41-8520-B087A3EB24E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6:</a:t>
            </a:r>
            <a:br>
              <a:rPr lang="en-US" altLang="en-US" sz="4800"/>
            </a:br>
            <a:r>
              <a:rPr lang="en-US" altLang="en-US" sz="4800"/>
              <a:t>The vim Editor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39D9CE7-FE44-6D40-9193-89695506DD3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/>
              <a:t>An Exercise in Memorizing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/>
              <a:t>Your Alphabet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0977550-A2D1-0840-ADD8-8691E10E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Mode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20E71F5-BC11-7748-B5F2-2DB08610D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mode</a:t>
            </a:r>
          </a:p>
          <a:p>
            <a:pPr eaLnBrk="1" hangingPunct="1"/>
            <a:r>
              <a:rPr lang="en-US" altLang="en-US"/>
              <a:t>Used to enter commands</a:t>
            </a:r>
          </a:p>
          <a:p>
            <a:pPr lvl="1" eaLnBrk="1" hangingPunct="1"/>
            <a:r>
              <a:rPr lang="en-US" altLang="en-US"/>
              <a:t>Text manipulation</a:t>
            </a:r>
          </a:p>
          <a:p>
            <a:pPr lvl="1" eaLnBrk="1" hangingPunct="1"/>
            <a:r>
              <a:rPr lang="en-US" altLang="en-US"/>
              <a:t>Change modes</a:t>
            </a:r>
          </a:p>
          <a:p>
            <a:pPr lvl="1" eaLnBrk="1" hangingPunct="1"/>
            <a:r>
              <a:rPr lang="en-US" altLang="en-US"/>
              <a:t>Save/exit</a:t>
            </a:r>
          </a:p>
          <a:p>
            <a:pPr eaLnBrk="1" hangingPunct="1"/>
            <a:r>
              <a:rPr lang="en-US" altLang="en-US"/>
              <a:t>Most commands are just alpha characters, not control sequences</a:t>
            </a:r>
          </a:p>
          <a:p>
            <a:pPr eaLnBrk="1" hangingPunct="1"/>
            <a:r>
              <a:rPr lang="en-US" altLang="en-US"/>
              <a:t>Case sensitive!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45C8DD9-27BB-664F-BF0B-FE8035769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Insert Mode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F495A03A-66F0-7845-94F0-E54A236AB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mode that lets you edit and enter text</a:t>
            </a:r>
          </a:p>
          <a:p>
            <a:pPr eaLnBrk="1" hangingPunct="1"/>
            <a:r>
              <a:rPr lang="en-US" altLang="en-US"/>
              <a:t>Several sub-modes</a:t>
            </a:r>
          </a:p>
          <a:p>
            <a:pPr lvl="1" eaLnBrk="1" hangingPunct="1"/>
            <a:r>
              <a:rPr lang="en-US" altLang="en-US"/>
              <a:t>Insert</a:t>
            </a:r>
          </a:p>
          <a:p>
            <a:pPr lvl="1" eaLnBrk="1" hangingPunct="1"/>
            <a:r>
              <a:rPr lang="en-US" altLang="en-US"/>
              <a:t>Append</a:t>
            </a:r>
          </a:p>
          <a:p>
            <a:pPr lvl="1" eaLnBrk="1" hangingPunct="1"/>
            <a:r>
              <a:rPr lang="en-US" altLang="en-US"/>
              <a:t>Open</a:t>
            </a:r>
          </a:p>
          <a:p>
            <a:pPr lvl="1" eaLnBrk="1" hangingPunct="1"/>
            <a:r>
              <a:rPr lang="en-US" altLang="en-US"/>
              <a:t>Replace</a:t>
            </a:r>
          </a:p>
          <a:p>
            <a:pPr lvl="1" eaLnBrk="1" hangingPunct="1"/>
            <a:r>
              <a:rPr lang="en-US" altLang="en-US"/>
              <a:t>Change</a:t>
            </a:r>
          </a:p>
          <a:p>
            <a:pPr eaLnBrk="1" hangingPunct="1"/>
            <a:r>
              <a:rPr lang="en-US" altLang="en-US"/>
              <a:t>You’ll spend most of your time here</a:t>
            </a:r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9E17902-51D4-E74A-8C22-A681D86624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Last Line Mode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5C29155-BE33-5749-9534-3901CC4A9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command mode press </a:t>
            </a:r>
            <a:r>
              <a:rPr lang="en-US" altLang="en-US">
                <a:latin typeface="Courier New" panose="02070309020205020404" pitchFamily="49" charset="0"/>
              </a:rPr>
              <a:t>:</a:t>
            </a:r>
          </a:p>
          <a:p>
            <a:pPr eaLnBrk="1" hangingPunct="1"/>
            <a:r>
              <a:rPr lang="en-US" altLang="en-US"/>
              <a:t>Cursor jumps to the last line on the screen</a:t>
            </a:r>
          </a:p>
          <a:p>
            <a:pPr eaLnBrk="1" hangingPunct="1"/>
            <a:r>
              <a:rPr lang="en-US" altLang="en-US"/>
              <a:t>Here you can manage files, issue shell commands, change editor settings</a:t>
            </a:r>
          </a:p>
          <a:p>
            <a:pPr eaLnBrk="1" hangingPunct="1"/>
            <a:r>
              <a:rPr lang="en-US" altLang="en-US"/>
              <a:t>Also where you go to exit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BF74EBCE-5DC2-1842-B604-8DE8061AC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Getting into Input Mode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1D57B72-C5EB-DF4A-B86A-2CB447DE05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nsert before cursor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I</a:t>
            </a:r>
            <a:r>
              <a:rPr lang="en-US" altLang="en-US"/>
              <a:t> nsert before first nonblank character on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fter cursor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A</a:t>
            </a:r>
            <a:r>
              <a:rPr lang="en-US" altLang="en-US"/>
              <a:t> t end of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pen line below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O</a:t>
            </a:r>
            <a:r>
              <a:rPr lang="en-US" altLang="en-US"/>
              <a:t> pen line above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</a:t>
            </a:r>
            <a:r>
              <a:rPr lang="en-US" altLang="en-US"/>
              <a:t> eplace current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R</a:t>
            </a:r>
            <a:r>
              <a:rPr lang="en-US" altLang="en-US"/>
              <a:t> eplace characters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BCBE531-DDE1-E14D-86C4-C13145A2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Mode - Essentials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210CFD4-FD55-134B-B6E0-DCBF3E9FE2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h</a:t>
            </a:r>
            <a:r>
              <a:rPr lang="en-US" altLang="en-US"/>
              <a:t> move cursor left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j</a:t>
            </a:r>
            <a:r>
              <a:rPr lang="en-US" altLang="en-US"/>
              <a:t> move cursor down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k</a:t>
            </a:r>
            <a:r>
              <a:rPr lang="en-US" altLang="en-US"/>
              <a:t> move cursor up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l</a:t>
            </a:r>
            <a:r>
              <a:rPr lang="en-US" altLang="en-US"/>
              <a:t> move cursor right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x</a:t>
            </a:r>
            <a:r>
              <a:rPr lang="en-US" altLang="en-US"/>
              <a:t> delete character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dw</a:t>
            </a:r>
            <a:r>
              <a:rPr lang="en-US" altLang="en-US"/>
              <a:t> delete word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dd</a:t>
            </a:r>
            <a:r>
              <a:rPr lang="en-US" altLang="en-US"/>
              <a:t> delete line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Courier New" panose="02070309020205020404" pitchFamily="49" charset="0"/>
              </a:rPr>
              <a:t>ZZ</a:t>
            </a:r>
            <a:r>
              <a:rPr lang="en-US" altLang="en-US"/>
              <a:t> write and quit</a:t>
            </a:r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80876CA5-2B89-5748-A096-85FFC6BBCC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Command Mode con’t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368263F-E90A-204E-B1F1-A654BF9E05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/</a:t>
            </a:r>
            <a:r>
              <a:rPr lang="en-US" altLang="en-US" i="1">
                <a:latin typeface="Courier New" panose="02070309020205020404" pitchFamily="49" charset="0"/>
              </a:rPr>
              <a:t>regexpr</a:t>
            </a:r>
            <a:r>
              <a:rPr lang="en-US" altLang="en-US"/>
              <a:t> search forward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?</a:t>
            </a:r>
            <a:r>
              <a:rPr lang="en-US" altLang="en-US" i="1">
                <a:latin typeface="Courier New" panose="02070309020205020404" pitchFamily="49" charset="0"/>
              </a:rPr>
              <a:t>regexpr</a:t>
            </a:r>
            <a:r>
              <a:rPr lang="en-US" altLang="en-US"/>
              <a:t> search backwards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</a:t>
            </a:r>
            <a:r>
              <a:rPr lang="en-US" altLang="en-US"/>
              <a:t> repeat last search (ie, find next result)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N</a:t>
            </a:r>
            <a:r>
              <a:rPr lang="en-US" altLang="en-US"/>
              <a:t> repeat last search, in opposite direction</a:t>
            </a:r>
          </a:p>
          <a:p>
            <a:pPr eaLnBrk="1" hangingPunct="1"/>
            <a:r>
              <a:rPr lang="en-US" altLang="en-US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G</a:t>
            </a:r>
            <a:r>
              <a:rPr lang="en-US" altLang="en-US"/>
              <a:t> Jump to line </a:t>
            </a:r>
            <a:r>
              <a:rPr lang="en-US" altLang="en-US" i="1"/>
              <a:t>n </a:t>
            </a:r>
            <a:r>
              <a:rPr lang="en-US" altLang="en-US"/>
              <a:t>(omit </a:t>
            </a:r>
            <a:r>
              <a:rPr lang="en-US" altLang="en-US" i="1"/>
              <a:t>n</a:t>
            </a:r>
            <a:r>
              <a:rPr lang="en-US" altLang="en-US"/>
              <a:t> to go to last line)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78A2243-9322-0840-8809-F6E283E95A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Last Line Mode Essentials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750B62B-9972-3D43-99E2-CFD38BA83E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</a:t>
            </a:r>
            <a:r>
              <a:rPr lang="en-US" altLang="en-US"/>
              <a:t> write 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q</a:t>
            </a:r>
            <a:r>
              <a:rPr lang="en-US" altLang="en-US"/>
              <a:t> quit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w!</a:t>
            </a:r>
            <a:r>
              <a:rPr lang="en-US" altLang="en-US"/>
              <a:t> write read-only file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q!</a:t>
            </a:r>
            <a:r>
              <a:rPr lang="en-US" altLang="en-US"/>
              <a:t> quit without saving changes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e </a:t>
            </a:r>
            <a:r>
              <a:rPr lang="en-US" altLang="en-US" i="1">
                <a:latin typeface="Courier New" panose="02070309020205020404" pitchFamily="49" charset="0"/>
              </a:rPr>
              <a:t>filename</a:t>
            </a:r>
            <a:r>
              <a:rPr lang="en-US" altLang="en-US"/>
              <a:t> opens a file for editing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42E60A1-19A8-4C47-A7FA-090EF4003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Last Line Mode con’t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3A12A05-800B-1B44-8CC9-0CC9D5230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sh</a:t>
            </a:r>
            <a:r>
              <a:rPr lang="en-US" altLang="en-US"/>
              <a:t> open a shell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!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/>
              <a:t> open a shell, run a command, then exit the shell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.!</a:t>
            </a:r>
            <a:r>
              <a:rPr lang="en-US" altLang="en-US" i="1">
                <a:latin typeface="Courier New" panose="02070309020205020404" pitchFamily="49" charset="0"/>
              </a:rPr>
              <a:t>command</a:t>
            </a:r>
            <a:r>
              <a:rPr lang="en-US" altLang="en-US"/>
              <a:t> open a shell, run a command, exit the shell, placing the standard output into the work buffer</a:t>
            </a:r>
          </a:p>
          <a:p>
            <a:pPr lvl="1" eaLnBrk="1" hangingPunct="1"/>
            <a:r>
              <a:rPr lang="en-US" altLang="en-US"/>
              <a:t>Can also do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!!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command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/>
              <a:t>from Command Mode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41C95B-28A2-5343-9C42-467C8078D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Buffers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4FF7C08-7840-4A4B-8F54-3530083B31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 buffer</a:t>
            </a:r>
          </a:p>
          <a:p>
            <a:pPr eaLnBrk="1" hangingPunct="1"/>
            <a:r>
              <a:rPr lang="en-US" altLang="en-US"/>
              <a:t>General Purpose Buffer – kind of like the clipboard in Windows</a:t>
            </a:r>
          </a:p>
          <a:p>
            <a:pPr eaLnBrk="1" hangingPunct="1"/>
            <a:r>
              <a:rPr lang="en-US" altLang="en-US"/>
              <a:t>Named buffers</a:t>
            </a:r>
          </a:p>
          <a:p>
            <a:pPr eaLnBrk="1" hangingPunct="1"/>
            <a:r>
              <a:rPr lang="en-US" altLang="en-US"/>
              <a:t>Numbered buffers</a:t>
            </a:r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E7131CA-7170-1149-B414-6F1E8D1D0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 Purpose Buffer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845146D-7BF3-754A-A3B4-7F8E6AA788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 recently edited or deleted text</a:t>
            </a:r>
          </a:p>
          <a:p>
            <a:pPr eaLnBrk="1" hangingPunct="1"/>
            <a:r>
              <a:rPr lang="en-US" altLang="en-US"/>
              <a:t>It’s where undo information is stored</a:t>
            </a:r>
          </a:p>
          <a:p>
            <a:pPr eaLnBrk="1" hangingPunct="1"/>
            <a:r>
              <a:rPr lang="en-US" altLang="en-US"/>
              <a:t>You can copy (yank) text to this buffer and then paste (put) it elsewhere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6D6AEE5-1018-C246-A78F-B5D99F38F2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10A29A4-5E24-8A4F-BA49-3235C723A6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ex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vi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vim</a:t>
            </a:r>
            <a:endParaRPr lang="en-US" altLang="en-US"/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vim</a:t>
            </a:r>
            <a:r>
              <a:rPr lang="en-US" altLang="en-US"/>
              <a:t> basics</a:t>
            </a:r>
          </a:p>
          <a:p>
            <a:pPr eaLnBrk="1" hangingPunct="1"/>
            <a:r>
              <a:rPr lang="en-US" altLang="en-US"/>
              <a:t>Command Mode</a:t>
            </a:r>
          </a:p>
          <a:p>
            <a:pPr eaLnBrk="1" hangingPunct="1"/>
            <a:r>
              <a:rPr lang="en-US" altLang="en-US"/>
              <a:t>Input Mode</a:t>
            </a:r>
          </a:p>
          <a:p>
            <a:pPr eaLnBrk="1" hangingPunct="1"/>
            <a:r>
              <a:rPr lang="en-US" altLang="en-US"/>
              <a:t>Last Line Mode</a:t>
            </a:r>
          </a:p>
          <a:p>
            <a:pPr eaLnBrk="1" hangingPunct="1"/>
            <a:r>
              <a:rPr lang="en-US" altLang="en-US"/>
              <a:t>Buffers</a:t>
            </a:r>
          </a:p>
          <a:p>
            <a:pPr eaLnBrk="1" hangingPunct="1"/>
            <a:r>
              <a:rPr lang="en-US" altLang="en-US"/>
              <a:t>Yanking</a:t>
            </a:r>
          </a:p>
          <a:p>
            <a:pPr eaLnBrk="1" hangingPunct="1"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72EA697C-4AED-AF4F-8953-E431F2F9D8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Named Buffers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28DC5D2-0A7E-DA46-AD23-260C7EA31D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the General Purpose Buffer</a:t>
            </a:r>
          </a:p>
          <a:p>
            <a:pPr eaLnBrk="1" hangingPunct="1"/>
            <a:r>
              <a:rPr lang="en-US" altLang="en-US"/>
              <a:t>Does not contain undo info – only contains text if you put it there</a:t>
            </a:r>
          </a:p>
          <a:p>
            <a:pPr eaLnBrk="1" hangingPunct="1"/>
            <a:r>
              <a:rPr lang="en-US" altLang="en-US"/>
              <a:t>Each of the 26 buffers is referenced by letter a-z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CC76761C-65C9-2740-BCD3-31B2D899C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Numbered Buffers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F69DE0-D9F1-E341-BFD2-D6C659262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Numbered 1-9</a:t>
            </a:r>
          </a:p>
          <a:p>
            <a:pPr eaLnBrk="1" hangingPunct="1"/>
            <a:r>
              <a:rPr lang="en-US" altLang="en-US"/>
              <a:t>Read only</a:t>
            </a:r>
          </a:p>
          <a:p>
            <a:pPr eaLnBrk="1" hangingPunct="1"/>
            <a:r>
              <a:rPr lang="en-US" altLang="en-US"/>
              <a:t>Contain most recently deleted chunks of data greater than one line long</a:t>
            </a:r>
          </a:p>
          <a:p>
            <a:pPr eaLnBrk="1" hangingPunct="1"/>
            <a:r>
              <a:rPr lang="en-US" altLang="en-US"/>
              <a:t>You can paste (put) from these buffers and use them for undoing deletes</a:t>
            </a: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6DD7621-9A67-3B43-A162-9670B39C78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yank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AB8D8BD-519A-0C43-8BED-3BED81D5F8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Copies lines of text</a:t>
            </a:r>
          </a:p>
          <a:p>
            <a:pPr eaLnBrk="1" hangingPunct="1"/>
            <a:r>
              <a:rPr lang="en-US" altLang="en-US"/>
              <a:t>To yank a line, use </a:t>
            </a:r>
            <a:r>
              <a:rPr lang="en-US" altLang="en-US">
                <a:latin typeface="Courier New" panose="02070309020205020404" pitchFamily="49" charset="0"/>
              </a:rPr>
              <a:t>yy</a:t>
            </a:r>
          </a:p>
          <a:p>
            <a:pPr eaLnBrk="1" hangingPunct="1"/>
            <a:r>
              <a:rPr lang="en-US" altLang="en-US"/>
              <a:t>Or use 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 – it’s shorter</a:t>
            </a:r>
          </a:p>
          <a:p>
            <a:pPr eaLnBrk="1" hangingPunct="1"/>
            <a:r>
              <a:rPr lang="en-US" altLang="en-US"/>
              <a:t>To yank multiple lines, place cursor on the first line and use </a:t>
            </a:r>
            <a:r>
              <a:rPr lang="en-US" altLang="en-US" i="1">
                <a:latin typeface="Courier New" panose="02070309020205020404" pitchFamily="49" charset="0"/>
              </a:rPr>
              <a:t>n</a:t>
            </a:r>
            <a:r>
              <a:rPr lang="en-US" altLang="en-US">
                <a:latin typeface="Courier New" panose="02070309020205020404" pitchFamily="49" charset="0"/>
              </a:rPr>
              <a:t>Y</a:t>
            </a:r>
            <a:r>
              <a:rPr lang="en-US" altLang="en-US"/>
              <a:t>, where </a:t>
            </a:r>
            <a:r>
              <a:rPr lang="en-US" altLang="en-US" i="1"/>
              <a:t>n</a:t>
            </a:r>
            <a:r>
              <a:rPr lang="en-US" altLang="en-US"/>
              <a:t> is the number of lines to yank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1A0754D-509D-2045-B712-4546CABB3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yank con’t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2354A26-0121-F648-94D1-171B9C68F5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By default it yanks text to the General Purpose Buffer</a:t>
            </a:r>
          </a:p>
          <a:p>
            <a:pPr eaLnBrk="1" hangingPunct="1"/>
            <a:r>
              <a:rPr lang="en-US" altLang="en-US"/>
              <a:t>To place in a named buffer, precede the yank command with double quotes and the letter of the buffer you wish to use</a:t>
            </a:r>
          </a:p>
          <a:p>
            <a:pPr eaLnBrk="1" hangingPunct="1"/>
            <a:r>
              <a:rPr lang="en-US" altLang="en-US"/>
              <a:t>Use lowercase letter to overwrite, upper case to append</a:t>
            </a:r>
          </a:p>
          <a:p>
            <a:pPr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“c5Y</a:t>
            </a:r>
            <a:r>
              <a:rPr lang="en-US" altLang="en-US"/>
              <a:t> would yank 5 lines to buffer c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CAF158B2-9C52-9F4B-B3BD-28236DDDF3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0445EF4-8829-1640-A755-70DE35993B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Pastes text from a buffer into the Work Buffer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to put below current line</a:t>
            </a:r>
          </a:p>
          <a:p>
            <a:pPr eaLnBrk="1" hangingPunct="1"/>
            <a:r>
              <a:rPr lang="en-US" altLang="en-US"/>
              <a:t>Use </a:t>
            </a:r>
            <a:r>
              <a:rPr lang="en-US" altLang="en-US">
                <a:latin typeface="Courier New" panose="02070309020205020404" pitchFamily="49" charset="0"/>
              </a:rPr>
              <a:t>P</a:t>
            </a:r>
            <a:r>
              <a:rPr lang="en-US" altLang="en-US"/>
              <a:t> to put above current line</a:t>
            </a:r>
          </a:p>
          <a:p>
            <a:pPr eaLnBrk="1" hangingPunct="1"/>
            <a:r>
              <a:rPr lang="en-US" altLang="en-US"/>
              <a:t>Again, if using a named buffer, precede with double quotes and the letter</a:t>
            </a:r>
          </a:p>
        </p:txBody>
      </p:sp>
    </p:spTree>
  </p:cSld>
  <p:clrMapOvr>
    <a:masterClrMapping/>
  </p:clrMapOvr>
  <p:transition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6C082AF-6925-6C43-8264-2887E2B35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vim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458FF32-09CB-3745-B5A4-4F946A4EA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Just barely scratching the surface</a:t>
            </a:r>
          </a:p>
          <a:p>
            <a:r>
              <a:rPr lang="en-US" altLang="en-US"/>
              <a:t>Hundreds of commands</a:t>
            </a:r>
          </a:p>
          <a:p>
            <a:r>
              <a:rPr lang="en-US" altLang="en-US"/>
              <a:t>Command modifications</a:t>
            </a:r>
          </a:p>
          <a:p>
            <a:r>
              <a:rPr lang="en-US" altLang="en-US"/>
              <a:t>We’ll cover searching and substituting in Appendix A</a:t>
            </a: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F266B0F-3AF1-AC4A-9B29-9ABF753045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the beginning …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FE5898B-11E2-B646-BBD7-827DFDCC26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was </a:t>
            </a:r>
            <a:r>
              <a:rPr lang="en-US" altLang="en-US">
                <a:latin typeface="Courier New" panose="02070309020205020404" pitchFamily="49" charset="0"/>
              </a:rPr>
              <a:t>ed</a:t>
            </a:r>
            <a:r>
              <a:rPr lang="en-US" altLang="en-US"/>
              <a:t> … single line editor</a:t>
            </a:r>
          </a:p>
          <a:p>
            <a:pPr eaLnBrk="1" hangingPunct="1"/>
            <a:r>
              <a:rPr lang="en-US" altLang="en-US"/>
              <a:t>Then came </a:t>
            </a:r>
            <a:r>
              <a:rPr lang="en-US" altLang="en-US">
                <a:latin typeface="Courier New" panose="02070309020205020404" pitchFamily="49" charset="0"/>
              </a:rPr>
              <a:t>ex</a:t>
            </a:r>
            <a:r>
              <a:rPr lang="en-US" altLang="en-US"/>
              <a:t> … had a nifty visual mode</a:t>
            </a:r>
          </a:p>
          <a:p>
            <a:pPr eaLnBrk="1" hangingPunct="1"/>
            <a:r>
              <a:rPr lang="en-US" altLang="en-US"/>
              <a:t>Visual mode lead to </a:t>
            </a:r>
            <a:r>
              <a:rPr lang="en-US" altLang="en-US">
                <a:latin typeface="Courier New" panose="02070309020205020404" pitchFamily="49" charset="0"/>
              </a:rPr>
              <a:t>vi</a:t>
            </a:r>
          </a:p>
          <a:p>
            <a:pPr eaLnBrk="1" hangingPunct="1"/>
            <a:r>
              <a:rPr lang="en-US" altLang="en-US"/>
              <a:t>Written by Bill Joy (BSD, csh, Sun) in 1976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vi</a:t>
            </a:r>
            <a:r>
              <a:rPr lang="en-US" altLang="en-US"/>
              <a:t> a Unix utility – so we need a free clone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elvis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nvi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</a:rPr>
              <a:t>vile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</a:rPr>
              <a:t>vim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2A8922-ACB8-B34F-B3DE-E5689F386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vim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F4F5181-7117-1544-9998-909DE943AA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We’ll be using </a:t>
            </a:r>
            <a:r>
              <a:rPr lang="en-US" altLang="en-US">
                <a:latin typeface="Courier New" panose="02070309020205020404" pitchFamily="49" charset="0"/>
              </a:rPr>
              <a:t>vim </a:t>
            </a:r>
            <a:r>
              <a:rPr lang="en-US" altLang="en-US"/>
              <a:t>- vi improved</a:t>
            </a:r>
          </a:p>
          <a:p>
            <a:pPr eaLnBrk="1" hangingPunct="1"/>
            <a:r>
              <a:rPr lang="en-US" altLang="en-US"/>
              <a:t>Written by Bram Moolenaar</a:t>
            </a:r>
          </a:p>
          <a:p>
            <a:pPr eaLnBrk="1" hangingPunct="1"/>
            <a:r>
              <a:rPr lang="en-US" altLang="en-US"/>
              <a:t>In our RedHat distro, we have </a:t>
            </a:r>
            <a:r>
              <a:rPr lang="en-US" altLang="en-US">
                <a:latin typeface="Courier New" panose="02070309020205020404" pitchFamily="49" charset="0"/>
              </a:rPr>
              <a:t>/bin/vim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vi</a:t>
            </a:r>
            <a:r>
              <a:rPr lang="en-US" altLang="en-US"/>
              <a:t> is just an alias to </a:t>
            </a:r>
            <a:r>
              <a:rPr lang="en-US" altLang="en-US">
                <a:latin typeface="Courier New" panose="02070309020205020404" pitchFamily="49" charset="0"/>
              </a:rPr>
              <a:t>vim</a:t>
            </a:r>
          </a:p>
          <a:p>
            <a:pPr eaLnBrk="1" hangingPunct="1"/>
            <a:r>
              <a:rPr lang="en-US" altLang="en-US"/>
              <a:t>Standard in just about all Linux distros</a:t>
            </a:r>
          </a:p>
          <a:p>
            <a:pPr eaLnBrk="1" hangingPunct="1"/>
            <a:r>
              <a:rPr lang="en-US" altLang="en-US"/>
              <a:t>Available from www.vim.org</a:t>
            </a:r>
          </a:p>
          <a:p>
            <a:pPr lvl="1" eaLnBrk="1" hangingPunct="1"/>
            <a:r>
              <a:rPr lang="en-US" altLang="en-US"/>
              <a:t>gVim, multi-platform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F5BB623-3CE3-BA41-A1EC-17818106A9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vim con’t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0529D8E-8E78-104F-8EA5-79A415F3A7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Powerful, quick text editor</a:t>
            </a:r>
          </a:p>
          <a:p>
            <a:pPr eaLnBrk="1" hangingPunct="1"/>
            <a:r>
              <a:rPr lang="en-US" altLang="en-US"/>
              <a:t>Excellent for programming due to intelligent language detection</a:t>
            </a:r>
          </a:p>
          <a:p>
            <a:pPr eaLnBrk="1" hangingPunct="1"/>
            <a:r>
              <a:rPr lang="en-US" altLang="en-US"/>
              <a:t>NOT a formatting tool … plain text only</a:t>
            </a:r>
          </a:p>
          <a:p>
            <a:pPr eaLnBrk="1" hangingPunct="1"/>
            <a:r>
              <a:rPr lang="en-US" altLang="en-US"/>
              <a:t>Nearly limitless options and commands</a:t>
            </a:r>
          </a:p>
          <a:p>
            <a:pPr eaLnBrk="1" hangingPunct="1"/>
            <a:r>
              <a:rPr lang="en-US" altLang="en-US"/>
              <a:t>Excellent tutorial -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vimtutor</a:t>
            </a:r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2C40128-6FBB-084B-91B2-C739A3B16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Starting vim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3B7A2AC-D82E-9248-9A31-1716D4556F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 </a:t>
            </a:r>
            <a:r>
              <a:rPr lang="en-US" altLang="en-US" b="1">
                <a:latin typeface="Courier New" panose="02070309020205020404" pitchFamily="49" charset="0"/>
              </a:rPr>
              <a:t>vim [</a:t>
            </a:r>
            <a:r>
              <a:rPr lang="en-US" altLang="en-US" b="1" i="1">
                <a:latin typeface="Courier New" panose="02070309020205020404" pitchFamily="49" charset="0"/>
              </a:rPr>
              <a:t>options</a:t>
            </a:r>
            <a:r>
              <a:rPr lang="en-US" altLang="en-US" b="1">
                <a:latin typeface="Courier New" panose="02070309020205020404" pitchFamily="49" charset="0"/>
              </a:rPr>
              <a:t>] [filename]</a:t>
            </a:r>
          </a:p>
          <a:p>
            <a:pPr eaLnBrk="1" hangingPunct="1"/>
            <a:r>
              <a:rPr lang="en-US" altLang="en-US"/>
              <a:t>Filename is optional</a:t>
            </a:r>
          </a:p>
          <a:p>
            <a:pPr lvl="1" eaLnBrk="1" hangingPunct="1"/>
            <a:r>
              <a:rPr lang="en-US" altLang="en-US"/>
              <a:t>With it, it opens that file for editing</a:t>
            </a:r>
          </a:p>
          <a:p>
            <a:pPr lvl="1" eaLnBrk="1" hangingPunct="1"/>
            <a:r>
              <a:rPr lang="en-US" altLang="en-US"/>
              <a:t>Without, it opens a default screen</a:t>
            </a:r>
          </a:p>
          <a:p>
            <a:pPr eaLnBrk="1" hangingPunct="1"/>
            <a:r>
              <a:rPr lang="en-US" altLang="en-US"/>
              <a:t>Many options available, most commonly used ones are for file recovery</a:t>
            </a:r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294" name="Picture 6" descr="vim">
            <a:extLst>
              <a:ext uri="{FF2B5EF4-FFF2-40B4-BE49-F238E27FC236}">
                <a16:creationId xmlns:a16="http://schemas.microsoft.com/office/drawing/2014/main" id="{7E7FAD0E-6DE6-4E49-82BE-733DF2A84B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914400"/>
            <a:ext cx="9144000" cy="5510213"/>
          </a:xfrm>
          <a:noFill/>
        </p:spPr>
      </p:pic>
      <p:sp>
        <p:nvSpPr>
          <p:cNvPr id="140296" name="AutoShape 8">
            <a:extLst>
              <a:ext uri="{FF2B5EF4-FFF2-40B4-BE49-F238E27FC236}">
                <a16:creationId xmlns:a16="http://schemas.microsoft.com/office/drawing/2014/main" id="{50600D8F-DC32-4047-BD3A-E928484EBE71}"/>
              </a:ext>
            </a:extLst>
          </p:cNvPr>
          <p:cNvSpPr>
            <a:spLocks/>
          </p:cNvSpPr>
          <p:nvPr/>
        </p:nvSpPr>
        <p:spPr bwMode="auto">
          <a:xfrm>
            <a:off x="2362200" y="1104900"/>
            <a:ext cx="1143000" cy="342900"/>
          </a:xfrm>
          <a:prstGeom prst="borderCallout2">
            <a:avLst>
              <a:gd name="adj1" fmla="val 33333"/>
              <a:gd name="adj2" fmla="val -6667"/>
              <a:gd name="adj3" fmla="val 33333"/>
              <a:gd name="adj4" fmla="val -95000"/>
              <a:gd name="adj5" fmla="val -11111"/>
              <a:gd name="adj6" fmla="val -18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Cursor</a:t>
            </a:r>
          </a:p>
        </p:txBody>
      </p:sp>
      <p:sp>
        <p:nvSpPr>
          <p:cNvPr id="140298" name="AutoShape 10">
            <a:extLst>
              <a:ext uri="{FF2B5EF4-FFF2-40B4-BE49-F238E27FC236}">
                <a16:creationId xmlns:a16="http://schemas.microsoft.com/office/drawing/2014/main" id="{1D62F05F-52E1-014D-8A5C-622EEA0D7D38}"/>
              </a:ext>
            </a:extLst>
          </p:cNvPr>
          <p:cNvSpPr>
            <a:spLocks/>
          </p:cNvSpPr>
          <p:nvPr/>
        </p:nvSpPr>
        <p:spPr bwMode="auto">
          <a:xfrm>
            <a:off x="1905000" y="2628900"/>
            <a:ext cx="1981200" cy="609600"/>
          </a:xfrm>
          <a:prstGeom prst="borderCallout2">
            <a:avLst>
              <a:gd name="adj1" fmla="val 18750"/>
              <a:gd name="adj2" fmla="val -3847"/>
              <a:gd name="adj3" fmla="val 18750"/>
              <a:gd name="adj4" fmla="val -43431"/>
              <a:gd name="adj5" fmla="val -31250"/>
              <a:gd name="adj6" fmla="val -84616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Tildes represent empty lines</a:t>
            </a:r>
          </a:p>
        </p:txBody>
      </p:sp>
      <p:sp>
        <p:nvSpPr>
          <p:cNvPr id="140299" name="AutoShape 11">
            <a:extLst>
              <a:ext uri="{FF2B5EF4-FFF2-40B4-BE49-F238E27FC236}">
                <a16:creationId xmlns:a16="http://schemas.microsoft.com/office/drawing/2014/main" id="{799633D1-730E-FC41-A212-B5AA33BD6C9A}"/>
              </a:ext>
            </a:extLst>
          </p:cNvPr>
          <p:cNvSpPr>
            <a:spLocks/>
          </p:cNvSpPr>
          <p:nvPr/>
        </p:nvSpPr>
        <p:spPr bwMode="auto">
          <a:xfrm>
            <a:off x="2362200" y="5219700"/>
            <a:ext cx="2819400" cy="609600"/>
          </a:xfrm>
          <a:prstGeom prst="borderCallout2">
            <a:avLst>
              <a:gd name="adj1" fmla="val 18750"/>
              <a:gd name="adj2" fmla="val -2704"/>
              <a:gd name="adj3" fmla="val 18750"/>
              <a:gd name="adj4" fmla="val -30519"/>
              <a:gd name="adj5" fmla="val 156250"/>
              <a:gd name="adj6" fmla="val -5945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Current buffer</a:t>
            </a:r>
          </a:p>
          <a:p>
            <a:pPr algn="ctr"/>
            <a:r>
              <a:rPr lang="en-US" altLang="en-US" b="1"/>
              <a:t> (the file you’re editing)</a:t>
            </a:r>
          </a:p>
        </p:txBody>
      </p:sp>
      <p:sp>
        <p:nvSpPr>
          <p:cNvPr id="140300" name="AutoShape 12">
            <a:extLst>
              <a:ext uri="{FF2B5EF4-FFF2-40B4-BE49-F238E27FC236}">
                <a16:creationId xmlns:a16="http://schemas.microsoft.com/office/drawing/2014/main" id="{00211CF8-1DEF-AA40-8EB3-1C5BFB4A2DD1}"/>
              </a:ext>
            </a:extLst>
          </p:cNvPr>
          <p:cNvSpPr>
            <a:spLocks/>
          </p:cNvSpPr>
          <p:nvPr/>
        </p:nvSpPr>
        <p:spPr bwMode="auto">
          <a:xfrm>
            <a:off x="3352800" y="4419600"/>
            <a:ext cx="2286000" cy="419100"/>
          </a:xfrm>
          <a:prstGeom prst="borderCallout2">
            <a:avLst>
              <a:gd name="adj1" fmla="val 27273"/>
              <a:gd name="adj2" fmla="val 103333"/>
              <a:gd name="adj3" fmla="val 27273"/>
              <a:gd name="adj4" fmla="val 134375"/>
              <a:gd name="adj5" fmla="val 418181"/>
              <a:gd name="adj6" fmla="val 1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Current line</a:t>
            </a:r>
          </a:p>
        </p:txBody>
      </p:sp>
      <p:sp>
        <p:nvSpPr>
          <p:cNvPr id="140301" name="AutoShape 13">
            <a:extLst>
              <a:ext uri="{FF2B5EF4-FFF2-40B4-BE49-F238E27FC236}">
                <a16:creationId xmlns:a16="http://schemas.microsoft.com/office/drawing/2014/main" id="{D4D20DEF-5B21-6B4C-ACE8-2866CAEB663F}"/>
              </a:ext>
            </a:extLst>
          </p:cNvPr>
          <p:cNvSpPr>
            <a:spLocks/>
          </p:cNvSpPr>
          <p:nvPr/>
        </p:nvSpPr>
        <p:spPr bwMode="auto">
          <a:xfrm>
            <a:off x="7620000" y="3619500"/>
            <a:ext cx="1524000" cy="609600"/>
          </a:xfrm>
          <a:prstGeom prst="borderCallout2">
            <a:avLst>
              <a:gd name="adj1" fmla="val 18750"/>
              <a:gd name="adj2" fmla="val -5000"/>
              <a:gd name="adj3" fmla="val 18750"/>
              <a:gd name="adj4" fmla="val -7500"/>
              <a:gd name="adj5" fmla="val 418750"/>
              <a:gd name="adj6" fmla="val -1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b="1"/>
              <a:t>Current</a:t>
            </a:r>
          </a:p>
          <a:p>
            <a:pPr algn="ctr"/>
            <a:r>
              <a:rPr lang="en-US" altLang="en-US" b="1"/>
              <a:t>column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2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4" grpId="0" build="p"/>
      <p:bldP spid="140296" grpId="0" animBg="1"/>
      <p:bldP spid="140298" grpId="0" animBg="1"/>
      <p:bldP spid="140299" grpId="0" animBg="1"/>
      <p:bldP spid="140300" grpId="0" animBg="1"/>
      <p:bldP spid="14030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57BB49C-9A07-704C-A75C-0F53D84A6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it works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2C55367-85D7-6846-B3FD-776E58FCE9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vim copies the contents of the file you want to edit into memory</a:t>
            </a:r>
          </a:p>
          <a:p>
            <a:pPr eaLnBrk="1" hangingPunct="1"/>
            <a:r>
              <a:rPr lang="en-US" altLang="en-US"/>
              <a:t>This memory is referred to as the Work Buffer</a:t>
            </a:r>
          </a:p>
          <a:p>
            <a:pPr eaLnBrk="1" hangingPunct="1"/>
            <a:r>
              <a:rPr lang="en-US" altLang="en-US"/>
              <a:t>Changes are made to the buffer, not the file</a:t>
            </a:r>
          </a:p>
          <a:p>
            <a:pPr eaLnBrk="1" hangingPunct="1"/>
            <a:r>
              <a:rPr lang="en-US" altLang="en-US"/>
              <a:t>You must write changes to file when done editing the buffer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C13F54B-2A4C-F84F-9FF2-DBA9A0DA1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8A0910-7A78-A542-ACF0-775BFC48AD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vim</a:t>
            </a:r>
            <a:r>
              <a:rPr lang="en-US" altLang="en-US"/>
              <a:t> has three modes</a:t>
            </a:r>
          </a:p>
          <a:p>
            <a:pPr lvl="1" eaLnBrk="1" hangingPunct="1"/>
            <a:r>
              <a:rPr lang="en-US" altLang="en-US"/>
              <a:t>Command</a:t>
            </a:r>
          </a:p>
          <a:p>
            <a:pPr lvl="1" eaLnBrk="1" hangingPunct="1"/>
            <a:r>
              <a:rPr lang="en-US" altLang="en-US"/>
              <a:t>Input</a:t>
            </a:r>
          </a:p>
          <a:p>
            <a:pPr lvl="1" eaLnBrk="1" hangingPunct="1"/>
            <a:r>
              <a:rPr lang="en-US" altLang="en-US"/>
              <a:t>Last Line</a:t>
            </a:r>
          </a:p>
          <a:p>
            <a:pPr eaLnBrk="1" hangingPunct="1"/>
            <a:r>
              <a:rPr lang="en-US" altLang="en-US"/>
              <a:t>When you start </a:t>
            </a:r>
            <a:r>
              <a:rPr lang="en-US" altLang="en-US">
                <a:latin typeface="Courier New" panose="02070309020205020404" pitchFamily="49" charset="0"/>
              </a:rPr>
              <a:t>vim</a:t>
            </a:r>
            <a:r>
              <a:rPr lang="en-US" altLang="en-US"/>
              <a:t>, you begin in Command Mode by default</a:t>
            </a:r>
          </a:p>
          <a:p>
            <a:pPr eaLnBrk="1" hangingPunct="1"/>
            <a:r>
              <a:rPr lang="en-US" altLang="en-US"/>
              <a:t>Hitting </a:t>
            </a:r>
            <a:r>
              <a:rPr lang="en-US" altLang="en-US">
                <a:latin typeface="Courier New" panose="02070309020205020404" pitchFamily="49" charset="0"/>
              </a:rPr>
              <a:t>ESCAPE</a:t>
            </a:r>
            <a:r>
              <a:rPr lang="en-US" altLang="en-US"/>
              <a:t> will get you back to Command Mode from other modes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1980</TotalTime>
  <Words>867</Words>
  <Application>Microsoft Macintosh PowerPoint</Application>
  <PresentationFormat>On-screen Show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Calibri</vt:lpstr>
      <vt:lpstr>Courier New</vt:lpstr>
      <vt:lpstr>Wood Type</vt:lpstr>
      <vt:lpstr>Chapter 6: The vim Editor</vt:lpstr>
      <vt:lpstr>In this chapter …</vt:lpstr>
      <vt:lpstr>In the beginning …</vt:lpstr>
      <vt:lpstr>vim</vt:lpstr>
      <vt:lpstr>vim con’t</vt:lpstr>
      <vt:lpstr>Starting vim</vt:lpstr>
      <vt:lpstr>PowerPoint Presentation</vt:lpstr>
      <vt:lpstr>How it works</vt:lpstr>
      <vt:lpstr>Modes</vt:lpstr>
      <vt:lpstr>Command Mode</vt:lpstr>
      <vt:lpstr>Insert Mode</vt:lpstr>
      <vt:lpstr>Last Line Mode</vt:lpstr>
      <vt:lpstr>Getting into Input Mode</vt:lpstr>
      <vt:lpstr>Command Mode - Essentials</vt:lpstr>
      <vt:lpstr>Command Mode con’t</vt:lpstr>
      <vt:lpstr>Last Line Mode Essentials</vt:lpstr>
      <vt:lpstr>Last Line Mode con’t</vt:lpstr>
      <vt:lpstr>Buffers</vt:lpstr>
      <vt:lpstr>General Purpose Buffer</vt:lpstr>
      <vt:lpstr>Named Buffers</vt:lpstr>
      <vt:lpstr>Numbered Buffers</vt:lpstr>
      <vt:lpstr>yank</vt:lpstr>
      <vt:lpstr>yank con’t</vt:lpstr>
      <vt:lpstr>put</vt:lpstr>
      <vt:lpstr>vim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141</cp:revision>
  <cp:lastPrinted>1601-01-01T00:00:00Z</cp:lastPrinted>
  <dcterms:created xsi:type="dcterms:W3CDTF">2005-08-07T01:45:11Z</dcterms:created>
  <dcterms:modified xsi:type="dcterms:W3CDTF">2021-08-15T16:12:05Z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