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84" r:id="rId1"/>
  </p:sldMasterIdLst>
  <p:sldIdLst>
    <p:sldId id="256" r:id="rId2"/>
    <p:sldId id="276" r:id="rId3"/>
    <p:sldId id="257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14" r:id="rId34"/>
    <p:sldId id="306" r:id="rId35"/>
    <p:sldId id="307" r:id="rId36"/>
    <p:sldId id="315" r:id="rId37"/>
    <p:sldId id="308" r:id="rId38"/>
    <p:sldId id="309" r:id="rId39"/>
    <p:sldId id="310" r:id="rId40"/>
    <p:sldId id="311" r:id="rId41"/>
    <p:sldId id="312" r:id="rId42"/>
    <p:sldId id="31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70F9644-DACC-8040-BD61-8E205A7F23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350227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7EB4-6327-DE4F-9E1F-BAF1B74B9D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360168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1EEF-072B-5143-8177-7CDBBC2082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182850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26F-2E49-594A-B2F8-7AE9274C76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320988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E8264EA-B032-4B43-A6EA-D31846DBD3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738194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C47D-199E-E94E-BF4C-C40EA78067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696934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0230-A410-B74D-905D-F6EACD6CCC2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70355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1BC1-9BDB-4C43-BCF8-4FA1151494E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8766955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D70-C6E2-4E43-A49A-61A702CD80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384273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74A3-55F3-A745-94CC-0F68E23079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173793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335-0A26-BB4A-B41F-4C83D57869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491591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1D03F03-F967-3941-9905-30C999C4BA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81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10146AA-AAAF-D145-9DB1-A6145F85CE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Chapter 8:</a:t>
            </a:r>
            <a:br>
              <a:rPr lang="en-US" altLang="en-US" sz="4800"/>
            </a:br>
            <a:r>
              <a:rPr lang="en-US" altLang="en-US" sz="4400"/>
              <a:t>The Bourne Again Shell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E252114-8460-4946-87FD-41C75F295E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It’s a command interpreter, it’s a programming language, and it makes a mean martini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6FC6CF4-7921-2843-9B06-89B4BF8DA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Startup Files, con’t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861E9BD-2B44-5F42-B4D6-F5682E8CD4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Just edit the startup files in your favorite editor</a:t>
            </a:r>
          </a:p>
          <a:p>
            <a:pPr eaLnBrk="1" hangingPunct="1"/>
            <a:r>
              <a:rPr lang="en-US" altLang="en-US"/>
              <a:t>When done, you can apply changes to your current shell using either </a:t>
            </a:r>
            <a:r>
              <a:rPr lang="en-US" altLang="en-US">
                <a:latin typeface="Courier New" panose="02070309020205020404" pitchFamily="49" charset="0"/>
              </a:rPr>
              <a:t>.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source</a:t>
            </a:r>
          </a:p>
          <a:p>
            <a:pPr eaLnBrk="1" hangingPunct="1"/>
            <a:r>
              <a:rPr lang="en-US" altLang="en-US"/>
              <a:t>Otherwise, logout and login again</a:t>
            </a: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6B2F0ED-6733-064C-A0CF-9C0EE7D3C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Symbol Commands in bash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AA7F216-2164-124F-916A-BFD6D0CEB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( ) – run contents in a separate subshell</a:t>
            </a:r>
          </a:p>
          <a:p>
            <a:pPr lvl="1" eaLnBrk="1" hangingPunct="1"/>
            <a:r>
              <a:rPr lang="en-US" altLang="en-US"/>
              <a:t>Creates a separate process with unique ID</a:t>
            </a:r>
          </a:p>
          <a:p>
            <a:pPr eaLnBrk="1" hangingPunct="1"/>
            <a:r>
              <a:rPr lang="en-US" altLang="en-US"/>
              <a:t>$( ) – command substitution</a:t>
            </a:r>
          </a:p>
          <a:p>
            <a:pPr lvl="1" eaLnBrk="1" hangingPunct="1"/>
            <a:r>
              <a:rPr lang="en-US" altLang="en-US"/>
              <a:t>Runs contents and replaces with output</a:t>
            </a:r>
          </a:p>
          <a:p>
            <a:pPr eaLnBrk="1" hangingPunct="1"/>
            <a:r>
              <a:rPr lang="en-US" altLang="en-US"/>
              <a:t>(( )) – evaluate contents as arithmetic expression or equation</a:t>
            </a:r>
          </a:p>
          <a:p>
            <a:pPr eaLnBrk="1" hangingPunct="1"/>
            <a:r>
              <a:rPr lang="en-US" altLang="en-US"/>
              <a:t>$(( )) – same as above, just expressions (no equal signs)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A40E066-0DCA-D84C-BBBE-701D12D13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Redirection Revisited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058E495-91F2-6E43-BA7C-F3CC3A7AC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Standard Input      </a:t>
            </a:r>
            <a:r>
              <a:rPr lang="en-US" altLang="en-US">
                <a:latin typeface="Courier New" panose="02070309020205020404" pitchFamily="49" charset="0"/>
              </a:rPr>
              <a:t>&lt; (or 0&lt;)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Standard Output   </a:t>
            </a:r>
            <a:r>
              <a:rPr lang="en-US" altLang="en-US">
                <a:latin typeface="Courier New" panose="02070309020205020404" pitchFamily="49" charset="0"/>
              </a:rPr>
              <a:t>&gt; (or 1&gt;)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Standard Error    </a:t>
            </a:r>
            <a:r>
              <a:rPr lang="en-US" altLang="en-US">
                <a:latin typeface="Courier New" panose="02070309020205020404" pitchFamily="49" charset="0"/>
              </a:rPr>
              <a:t>2&gt;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Recall that we can redirect standard out and standard error to different locations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 you use the pipe ( | ), remember it only passes standard output to standard input; standard error still goes to it’s normal location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9A25263-50D6-EA4D-ABE8-8259E25A9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Redirection con’t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886555D-7EE7-0A4D-B3D0-0E0E5BF913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Ex: file x exists, file y does not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cat x y | tr “[a-z]” “[A-Z]”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THIS IS FILE X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cat: y: No such file or directory</a:t>
            </a:r>
          </a:p>
          <a:p>
            <a:pPr eaLnBrk="1" hangingPunct="1"/>
            <a:r>
              <a:rPr lang="en-US" altLang="en-US"/>
              <a:t>Notice that only standard out is piped to tr</a:t>
            </a:r>
          </a:p>
          <a:p>
            <a:pPr eaLnBrk="1" hangingPunct="1"/>
            <a:r>
              <a:rPr lang="en-US" altLang="en-US"/>
              <a:t>So how would we pipe standard error as well?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32721E2-C765-CB4B-86DF-E3F343C02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Redirection con’t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28F19DF-1A73-E944-915A-FA6D2C605A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Duplicating streams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[n]&gt;&amp;[m]</a:t>
            </a:r>
          </a:p>
          <a:p>
            <a:pPr lvl="1" eaLnBrk="1" hangingPunct="1"/>
            <a:r>
              <a:rPr lang="en-US" altLang="en-US"/>
              <a:t>Redirects stream n to stream m</a:t>
            </a:r>
          </a:p>
          <a:p>
            <a:pPr eaLnBrk="1" hangingPunct="1"/>
            <a:r>
              <a:rPr lang="en-US" altLang="en-US"/>
              <a:t>So to send std error to std out, </a:t>
            </a:r>
            <a:r>
              <a:rPr lang="en-US" altLang="en-US">
                <a:latin typeface="Courier New" panose="02070309020205020404" pitchFamily="49" charset="0"/>
              </a:rPr>
              <a:t>2&gt;&amp;1</a:t>
            </a:r>
          </a:p>
          <a:p>
            <a:pPr eaLnBrk="1" hangingPunct="1"/>
            <a:r>
              <a:rPr lang="en-US" altLang="en-US"/>
              <a:t>So for our previous example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cat x y 2&gt;&amp;1 | tr “[a-z]” “[A-Z]”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THIS IS FILE X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CAT: Y: NO SUCH FILE OR DIRECTORY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D741876-A0BB-FE4C-A34B-A07DCBB65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simple scripts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C57A796-6485-D840-BFA2-20F1837EA6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shell script is, in its simplest form, just a list of shell commands in a file</a:t>
            </a:r>
          </a:p>
          <a:p>
            <a:pPr eaLnBrk="1" hangingPunct="1"/>
            <a:r>
              <a:rPr lang="en-US" altLang="en-US"/>
              <a:t>File must have read and execute permissions to call implicitly</a:t>
            </a:r>
          </a:p>
          <a:p>
            <a:pPr eaLnBrk="1" hangingPunct="1"/>
            <a:r>
              <a:rPr lang="en-US" altLang="en-US"/>
              <a:t>If script is in PATH, just call it from command line</a:t>
            </a:r>
          </a:p>
          <a:p>
            <a:pPr eaLnBrk="1" hangingPunct="1"/>
            <a:r>
              <a:rPr lang="en-US" altLang="en-US"/>
              <a:t>If not in PATH, include pathname (such as ./myscript)</a:t>
            </a: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220B4D6-FE0B-9E4C-BB48-D205D5935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Scripts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B0CC7EF-D566-E248-887A-F8AC287DBD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specify what shell (or program) to use to execute commands, make first line: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2800">
                <a:latin typeface="Courier New" panose="02070309020205020404" pitchFamily="49" charset="0"/>
              </a:rPr>
              <a:t>#!</a:t>
            </a:r>
            <a:r>
              <a:rPr lang="en-US" altLang="en-US" sz="2800" i="1">
                <a:latin typeface="Courier New" panose="02070309020205020404" pitchFamily="49" charset="0"/>
              </a:rPr>
              <a:t>[absolute path to program/shell]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Without this line, whatever shell you are in when calling the script is used</a:t>
            </a:r>
          </a:p>
          <a:p>
            <a:pPr eaLnBrk="1" hangingPunct="1"/>
            <a:r>
              <a:rPr lang="en-US" altLang="en-US"/>
              <a:t>To make comments in the script, begin the line with #</a:t>
            </a: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D3D5012-3A66-C841-8D5B-073D751A7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Scripts con’t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0718CED-5D78-5D40-8EDD-3C08FC126D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a command is issued, </a:t>
            </a:r>
            <a:r>
              <a:rPr lang="en-US" altLang="en-US">
                <a:latin typeface="Courier New" panose="02070309020205020404" pitchFamily="49" charset="0"/>
              </a:rPr>
              <a:t>fork</a:t>
            </a:r>
            <a:r>
              <a:rPr lang="en-US" altLang="en-US"/>
              <a:t> creates a new process (subshell)</a:t>
            </a:r>
          </a:p>
          <a:p>
            <a:pPr eaLnBrk="1" hangingPunct="1"/>
            <a:r>
              <a:rPr lang="en-US" altLang="en-US"/>
              <a:t>If the command is a binary executable, </a:t>
            </a:r>
            <a:r>
              <a:rPr lang="en-US" altLang="en-US">
                <a:latin typeface="Courier New" panose="02070309020205020404" pitchFamily="49" charset="0"/>
              </a:rPr>
              <a:t>exec</a:t>
            </a:r>
            <a:r>
              <a:rPr lang="en-US" altLang="en-US"/>
              <a:t> makes a system call to run the binary</a:t>
            </a:r>
          </a:p>
          <a:p>
            <a:pPr eaLnBrk="1" hangingPunct="1"/>
            <a:r>
              <a:rPr lang="en-US" altLang="en-US"/>
              <a:t>If the command is a shell script, the subshell itself runs the script</a:t>
            </a:r>
          </a:p>
          <a:p>
            <a:pPr eaLnBrk="1" hangingPunct="1"/>
            <a:r>
              <a:rPr lang="en-US" altLang="en-US"/>
              <a:t>When done, subshell closes and returns control to calling shell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E3E890E-F2FA-7C40-8F6A-FA68483B8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Separating and Grouping Commands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9EB1E42-4149-8340-9A09-6DBCBBF198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can have multiple commands on a single command line, they just need to be separated</a:t>
            </a:r>
          </a:p>
          <a:p>
            <a:pPr lvl="1" eaLnBrk="1" hangingPunct="1"/>
            <a:r>
              <a:rPr lang="en-US" altLang="en-US"/>
              <a:t>;</a:t>
            </a:r>
          </a:p>
          <a:p>
            <a:pPr lvl="1" eaLnBrk="1" hangingPunct="1"/>
            <a:r>
              <a:rPr lang="en-US" altLang="en-US"/>
              <a:t>NEWLINE</a:t>
            </a:r>
          </a:p>
          <a:p>
            <a:pPr lvl="1" eaLnBrk="1" hangingPunct="1"/>
            <a:r>
              <a:rPr lang="en-US" altLang="en-US"/>
              <a:t>&amp;</a:t>
            </a:r>
          </a:p>
          <a:p>
            <a:pPr eaLnBrk="1" hangingPunct="1"/>
            <a:r>
              <a:rPr lang="en-US" altLang="en-US"/>
              <a:t>To continue a long command on several lines, end a line with \ and press return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01C3351-48A2-CD4C-BE11-ADA722D9E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Separating and Grouping con’t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4625368-91CE-CB4A-8914-DFCFE04FAF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To group commands to control execution, use parenthesis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(a; b; c) | (d; 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Commands a, b, and c are executed first, and once c finishes standard output is piped to the result of commands d and 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Each set of parenthesis runs in its own subshell</a:t>
            </a: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74EB6A4-E705-B04B-A16C-D51BA5F63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In this chapter …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64EA9B3-FDAF-D540-8876-69DE119A28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Background</a:t>
            </a:r>
          </a:p>
          <a:p>
            <a:pPr eaLnBrk="1" hangingPunct="1"/>
            <a:r>
              <a:rPr lang="en-US" altLang="en-US"/>
              <a:t>Startup files</a:t>
            </a:r>
          </a:p>
          <a:p>
            <a:pPr eaLnBrk="1" hangingPunct="1"/>
            <a:r>
              <a:rPr lang="en-US" altLang="en-US"/>
              <a:t>Basic Scripting</a:t>
            </a:r>
          </a:p>
          <a:p>
            <a:pPr eaLnBrk="1" hangingPunct="1"/>
            <a:r>
              <a:rPr lang="en-US" altLang="en-US"/>
              <a:t>Variables</a:t>
            </a:r>
          </a:p>
          <a:p>
            <a:pPr eaLnBrk="1" hangingPunct="1"/>
            <a:r>
              <a:rPr lang="en-US" altLang="en-US"/>
              <a:t>Processes</a:t>
            </a:r>
          </a:p>
          <a:p>
            <a:pPr eaLnBrk="1" hangingPunct="1"/>
            <a:r>
              <a:rPr lang="en-US" altLang="en-US"/>
              <a:t>History</a:t>
            </a:r>
          </a:p>
          <a:p>
            <a:pPr eaLnBrk="1" hangingPunct="1"/>
            <a:r>
              <a:rPr lang="en-US" altLang="en-US"/>
              <a:t>Aliases</a:t>
            </a: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F3F9153-5A3D-9E46-A971-6E07DCE92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Variables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9F56FA5-A14A-B345-B4AC-C5F8783095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are stored in memory and contain data</a:t>
            </a:r>
          </a:p>
          <a:p>
            <a:pPr eaLnBrk="1" hangingPunct="1"/>
            <a:r>
              <a:rPr lang="en-US" altLang="en-US"/>
              <a:t>Variables can be pre-defined by operating system, shell, or can be user created</a:t>
            </a:r>
          </a:p>
          <a:p>
            <a:pPr eaLnBrk="1" hangingPunct="1"/>
            <a:r>
              <a:rPr lang="en-US" altLang="en-US"/>
              <a:t>Variable names can consist of letters, digits and underscores</a:t>
            </a:r>
          </a:p>
          <a:p>
            <a:pPr lvl="1" eaLnBrk="1" hangingPunct="1"/>
            <a:r>
              <a:rPr lang="en-US" altLang="en-US"/>
              <a:t>Cannot start with a number</a:t>
            </a: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4851A95-192C-364C-96BA-B8F34331B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Variables con’t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A68AE53-6052-6144-A4F6-E5F0BE9CA8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bash, to assign a value to a variable: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VARIABLE=value</a:t>
            </a:r>
          </a:p>
          <a:p>
            <a:pPr eaLnBrk="1" hangingPunct="1"/>
            <a:r>
              <a:rPr lang="en-US" altLang="en-US"/>
              <a:t>Notice there are no spaces around the equal sign</a:t>
            </a:r>
          </a:p>
          <a:p>
            <a:pPr eaLnBrk="1" hangingPunct="1"/>
            <a:r>
              <a:rPr lang="en-US" altLang="en-US"/>
              <a:t>If VARIABLE does not exist, it is created and set</a:t>
            </a:r>
          </a:p>
          <a:p>
            <a:pPr eaLnBrk="1" hangingPunct="1"/>
            <a:r>
              <a:rPr lang="en-US" altLang="en-US"/>
              <a:t>If it does exist, the current value is overwritten</a:t>
            </a: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B81D074-DFD2-584D-81BA-2C17E4E7D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Keyword Variables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E076CAE-7B46-6A40-B806-DE609FE704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Certain variables are set already by the shell</a:t>
            </a:r>
          </a:p>
          <a:p>
            <a:pPr eaLnBrk="1" hangingPunct="1"/>
            <a:r>
              <a:rPr lang="en-US" altLang="en-US"/>
              <a:t>Have very standard names and are essential</a:t>
            </a:r>
          </a:p>
          <a:p>
            <a:pPr eaLnBrk="1" hangingPunct="1"/>
            <a:r>
              <a:rPr lang="en-US" altLang="en-US"/>
              <a:t>Ex:</a:t>
            </a:r>
          </a:p>
          <a:p>
            <a:pPr lvl="1" eaLnBrk="1" hangingPunct="1"/>
            <a:r>
              <a:rPr lang="en-US" altLang="en-US"/>
              <a:t>HOME – contains user’s home directory path</a:t>
            </a:r>
          </a:p>
          <a:p>
            <a:pPr lvl="1" eaLnBrk="1" hangingPunct="1"/>
            <a:r>
              <a:rPr lang="en-US" altLang="en-US"/>
              <a:t>PATH – contains user’s path</a:t>
            </a:r>
          </a:p>
          <a:p>
            <a:pPr eaLnBrk="1" hangingPunct="1"/>
            <a:r>
              <a:rPr lang="en-US" altLang="en-US"/>
              <a:t>Change these carefully – you can confuse the shell and lock yourself out of places</a:t>
            </a:r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E14B77A-A6ED-5C4E-BCCD-EC26A7A4C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Variables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3007A78-532B-2A4F-8209-8238154BA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To reference a variable’s contents, proceed the variable name with a </a:t>
            </a:r>
            <a:r>
              <a:rPr lang="en-US" altLang="en-US">
                <a:latin typeface="Courier New" panose="02070309020205020404" pitchFamily="49" charset="0"/>
              </a:rPr>
              <a:t>$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echo HOME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HOME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echo $HOME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/home/jhowell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$variable</a:t>
            </a:r>
            <a:r>
              <a:rPr lang="en-US" altLang="en-US"/>
              <a:t> is actually short for </a:t>
            </a:r>
            <a:r>
              <a:rPr lang="en-US" altLang="en-US">
                <a:latin typeface="Courier New" panose="02070309020205020404" pitchFamily="49" charset="0"/>
              </a:rPr>
              <a:t>${variable}</a:t>
            </a: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78E55AA-D42F-0B43-AA08-C8AE96674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Variables con’t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DADDCC5-97A3-D742-B461-5B1E07DED2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remove the value of a variable, just set it equal to a null string</a:t>
            </a:r>
          </a:p>
          <a:p>
            <a:pPr lvl="1" eaLnBrk="1" hangingPunct="1"/>
            <a:r>
              <a:rPr lang="en-US" altLang="en-US"/>
              <a:t>Ex. </a:t>
            </a:r>
            <a:r>
              <a:rPr lang="en-US" altLang="en-US">
                <a:latin typeface="Courier New" panose="02070309020205020404" pitchFamily="49" charset="0"/>
              </a:rPr>
              <a:t>myvar=</a:t>
            </a:r>
          </a:p>
          <a:p>
            <a:pPr eaLnBrk="1" hangingPunct="1"/>
            <a:r>
              <a:rPr lang="en-US" altLang="en-US"/>
              <a:t>To remove a variable altogether, use unset</a:t>
            </a:r>
          </a:p>
          <a:p>
            <a:pPr lvl="1" eaLnBrk="1" hangingPunct="1"/>
            <a:r>
              <a:rPr lang="en-US" altLang="en-US"/>
              <a:t>Ex. </a:t>
            </a:r>
            <a:r>
              <a:rPr lang="en-US" altLang="en-US">
                <a:latin typeface="Courier New" panose="02070309020205020404" pitchFamily="49" charset="0"/>
              </a:rPr>
              <a:t>unset myvar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EDE21A8-779B-BE4F-B25F-6050D7D06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Variable Attributes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3904DB9-2081-CF47-8A14-506B2E724D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can use </a:t>
            </a:r>
            <a:r>
              <a:rPr lang="en-US" altLang="en-US">
                <a:latin typeface="Courier New" panose="02070309020205020404" pitchFamily="49" charset="0"/>
              </a:rPr>
              <a:t>declare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typeset</a:t>
            </a:r>
            <a:r>
              <a:rPr lang="en-US" altLang="en-US"/>
              <a:t> to define attributes when you create a variable</a:t>
            </a:r>
          </a:p>
          <a:p>
            <a:pPr eaLnBrk="1" hangingPunct="1">
              <a:buFontTx/>
              <a:buNone/>
            </a:pPr>
            <a:r>
              <a:rPr lang="en-US" altLang="en-US"/>
              <a:t>	-a: create an array</a:t>
            </a:r>
          </a:p>
          <a:p>
            <a:pPr eaLnBrk="1" hangingPunct="1">
              <a:buFontTx/>
              <a:buNone/>
            </a:pPr>
            <a:r>
              <a:rPr lang="en-US" altLang="en-US"/>
              <a:t>	-f:  create a function</a:t>
            </a:r>
          </a:p>
          <a:p>
            <a:pPr eaLnBrk="1" hangingPunct="1">
              <a:buFontTx/>
              <a:buNone/>
            </a:pPr>
            <a:r>
              <a:rPr lang="en-US" altLang="en-US"/>
              <a:t>	-i:  create an integer</a:t>
            </a:r>
          </a:p>
          <a:p>
            <a:pPr eaLnBrk="1" hangingPunct="1">
              <a:buFontTx/>
              <a:buNone/>
            </a:pPr>
            <a:r>
              <a:rPr lang="en-US" altLang="en-US"/>
              <a:t>	-r:  make variable readonly</a:t>
            </a:r>
          </a:p>
          <a:p>
            <a:pPr eaLnBrk="1" hangingPunct="1">
              <a:buFontTx/>
              <a:buNone/>
            </a:pPr>
            <a:r>
              <a:rPr lang="en-US" altLang="en-US"/>
              <a:t>	-x:  make variable global (export)</a:t>
            </a:r>
          </a:p>
        </p:txBody>
      </p:sp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250B84C-160E-5848-971E-0B04F9B62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 con’t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01AF10F-5603-6146-AA4B-CAE695C0E6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Most of these we’ll come back to when we start doing shell scripting</a:t>
            </a:r>
          </a:p>
          <a:p>
            <a:pPr eaLnBrk="1" hangingPunct="1"/>
            <a:r>
              <a:rPr lang="en-US" altLang="en-US"/>
              <a:t>Making a variable readonly can also be accomplished by the </a:t>
            </a:r>
            <a:r>
              <a:rPr lang="en-US" altLang="en-US">
                <a:latin typeface="Courier New" panose="02070309020205020404" pitchFamily="49" charset="0"/>
              </a:rPr>
              <a:t>readonly</a:t>
            </a:r>
            <a:r>
              <a:rPr lang="en-US" altLang="en-US"/>
              <a:t> command</a:t>
            </a:r>
          </a:p>
          <a:p>
            <a:pPr eaLnBrk="1" hangingPunct="1"/>
            <a:r>
              <a:rPr lang="en-US" altLang="en-US"/>
              <a:t>Marking a variable for export (ie, making it available to subshells) can also be accomplished using </a:t>
            </a:r>
            <a:r>
              <a:rPr lang="en-US" altLang="en-US">
                <a:latin typeface="Courier New" panose="02070309020205020404" pitchFamily="49" charset="0"/>
              </a:rPr>
              <a:t>export</a:t>
            </a: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23F195A-D82A-9243-959C-30045E99F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Keyword Variables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2F9DE53-5E21-0C4D-8029-94E90D8CB5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/>
              <a:t>HOME – your home directory</a:t>
            </a:r>
          </a:p>
          <a:p>
            <a:pPr eaLnBrk="1" hangingPunct="1"/>
            <a:r>
              <a:rPr lang="en-US" altLang="en-US" sz="2800"/>
              <a:t>PATH – your path</a:t>
            </a:r>
          </a:p>
          <a:p>
            <a:pPr eaLnBrk="1" hangingPunct="1"/>
            <a:r>
              <a:rPr lang="en-US" altLang="en-US" sz="2800"/>
              <a:t>MAIL – location of mail storage</a:t>
            </a:r>
          </a:p>
          <a:p>
            <a:pPr eaLnBrk="1" hangingPunct="1"/>
            <a:r>
              <a:rPr lang="en-US" altLang="en-US" sz="2800"/>
              <a:t>PS1 – your primary prompt</a:t>
            </a:r>
          </a:p>
          <a:p>
            <a:pPr eaLnBrk="1" hangingPunct="1"/>
            <a:r>
              <a:rPr lang="en-US" altLang="en-US" sz="2800"/>
              <a:t>PS2 – secondary prompt</a:t>
            </a:r>
          </a:p>
          <a:p>
            <a:pPr eaLnBrk="1" hangingPunct="1"/>
            <a:r>
              <a:rPr lang="en-US" altLang="en-US" sz="2800"/>
              <a:t>IFS – input field separator (BEWARE!!!)</a:t>
            </a:r>
          </a:p>
          <a:p>
            <a:pPr eaLnBrk="1" hangingPunct="1"/>
            <a:r>
              <a:rPr lang="en-US" altLang="en-US" sz="2800"/>
              <a:t>Plus many more … just type set to see current shell variables (keyword variables usually all caps)</a:t>
            </a:r>
          </a:p>
        </p:txBody>
      </p:sp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FDD4C38-F2F5-074E-A838-4C086E7FD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12B6B3A-355D-B143-8300-7ED01DDA33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Processes have a hierarchy similar to the file system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init</a:t>
            </a:r>
            <a:r>
              <a:rPr lang="en-US" altLang="en-US"/>
              <a:t> process (PID 1), is the root process</a:t>
            </a:r>
          </a:p>
          <a:p>
            <a:pPr eaLnBrk="1" hangingPunct="1"/>
            <a:r>
              <a:rPr lang="en-US" altLang="en-US"/>
              <a:t>It then forks other processes (its children)</a:t>
            </a:r>
          </a:p>
          <a:p>
            <a:pPr eaLnBrk="1" hangingPunct="1"/>
            <a:r>
              <a:rPr lang="en-US" altLang="en-US"/>
              <a:t>Those processes fork more processes</a:t>
            </a:r>
          </a:p>
          <a:p>
            <a:pPr eaLnBrk="1" hangingPunct="1"/>
            <a:r>
              <a:rPr lang="en-US" altLang="en-US"/>
              <a:t>Etc … so we get a tree-like structure</a:t>
            </a:r>
          </a:p>
          <a:p>
            <a:pPr eaLnBrk="1" hangingPunct="1"/>
            <a:r>
              <a:rPr lang="en-US" altLang="en-US"/>
              <a:t>To see this structure use </a:t>
            </a:r>
            <a:r>
              <a:rPr lang="en-US" altLang="en-US">
                <a:latin typeface="Courier New" panose="02070309020205020404" pitchFamily="49" charset="0"/>
              </a:rPr>
              <a:t>ps --forest</a:t>
            </a:r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26E6D63-F63D-214B-B389-E82444682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Processes con’t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DA4401E-88D8-F44D-99D7-270966E12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a process (such as the shell) calls another process (like a command or script), it calls </a:t>
            </a:r>
            <a:r>
              <a:rPr lang="en-US" altLang="en-US">
                <a:latin typeface="Courier New" panose="02070309020205020404" pitchFamily="49" charset="0"/>
              </a:rPr>
              <a:t>fork</a:t>
            </a:r>
            <a:r>
              <a:rPr lang="en-US" altLang="en-US"/>
              <a:t> to create a new process, then goes to </a:t>
            </a:r>
            <a:r>
              <a:rPr lang="en-US" altLang="en-US">
                <a:latin typeface="Courier New" panose="02070309020205020404" pitchFamily="49" charset="0"/>
              </a:rPr>
              <a:t>sleep</a:t>
            </a:r>
          </a:p>
          <a:p>
            <a:pPr eaLnBrk="1" hangingPunct="1"/>
            <a:r>
              <a:rPr lang="en-US" altLang="en-US"/>
              <a:t>If the process is sent to the background, </a:t>
            </a:r>
            <a:r>
              <a:rPr lang="en-US" altLang="en-US">
                <a:latin typeface="Courier New" panose="02070309020205020404" pitchFamily="49" charset="0"/>
              </a:rPr>
              <a:t>fork</a:t>
            </a:r>
            <a:r>
              <a:rPr lang="en-US" altLang="en-US"/>
              <a:t> is called but </a:t>
            </a:r>
            <a:r>
              <a:rPr lang="en-US" altLang="en-US">
                <a:latin typeface="Courier New" panose="02070309020205020404" pitchFamily="49" charset="0"/>
              </a:rPr>
              <a:t>sleep</a:t>
            </a:r>
            <a:r>
              <a:rPr lang="en-US" altLang="en-US"/>
              <a:t> is not</a:t>
            </a:r>
          </a:p>
          <a:p>
            <a:pPr eaLnBrk="1" hangingPunct="1"/>
            <a:r>
              <a:rPr lang="en-US" altLang="en-US"/>
              <a:t>If a builtin is called, neither </a:t>
            </a:r>
            <a:r>
              <a:rPr lang="en-US" altLang="en-US">
                <a:latin typeface="Courier New" panose="02070309020205020404" pitchFamily="49" charset="0"/>
              </a:rPr>
              <a:t>fork</a:t>
            </a:r>
            <a:r>
              <a:rPr lang="en-US" altLang="en-US"/>
              <a:t> nor </a:t>
            </a:r>
            <a:r>
              <a:rPr lang="en-US" altLang="en-US">
                <a:latin typeface="Courier New" panose="02070309020205020404" pitchFamily="49" charset="0"/>
              </a:rPr>
              <a:t>sleep</a:t>
            </a:r>
            <a:r>
              <a:rPr lang="en-US" altLang="en-US"/>
              <a:t> is called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62B365E-467C-8C4E-8CED-FAB675455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history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75901F3-30D6-4B49-A90A-C3E2F2F436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Very early UNIX shell was written by Steve Bourne – called the Bourne Shell (sh)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Another popular shell from UNIX days was the C shell (csh) – a C programmer’s best friend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Linux sought to emulate Bourne and make it better – Bourne Again Shell (bash)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UNIX stole from bash, David Korn released the Korn shell (ksh)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POSIX standards …</a:t>
            </a: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90BE215-C394-B44F-8A39-972919EAD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Processes con’t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DA3F0AE-7AC9-BC46-87B8-E0FF08462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fork</a:t>
            </a:r>
            <a:r>
              <a:rPr lang="en-US" altLang="en-US"/>
              <a:t> creates a new process, assigns it a unique PID, and associates it with its parent via the PPID</a:t>
            </a:r>
          </a:p>
          <a:p>
            <a:pPr eaLnBrk="1" hangingPunct="1"/>
            <a:r>
              <a:rPr lang="en-US" altLang="en-US"/>
              <a:t>When a process forks a child process, the current shell variables *are not* passed on, unless marked for export </a:t>
            </a:r>
          </a:p>
        </p:txBody>
      </p:sp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0004326-C0D2-A64F-B1B3-30B689373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ADBBFF0-D537-0846-BA5F-6D5DF6F01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bash contains command history mechanism inherited from the C Shell</a:t>
            </a:r>
          </a:p>
          <a:p>
            <a:pPr eaLnBrk="1" hangingPunct="1"/>
            <a:r>
              <a:rPr lang="en-US" altLang="en-US"/>
              <a:t>Use the builtin </a:t>
            </a:r>
            <a:r>
              <a:rPr lang="en-US" altLang="en-US">
                <a:latin typeface="Courier New" panose="02070309020205020404" pitchFamily="49" charset="0"/>
              </a:rPr>
              <a:t>history</a:t>
            </a:r>
            <a:r>
              <a:rPr lang="en-US" altLang="en-US"/>
              <a:t> to view your current history</a:t>
            </a:r>
          </a:p>
          <a:p>
            <a:pPr eaLnBrk="1" hangingPunct="1"/>
            <a:r>
              <a:rPr lang="en-US" altLang="en-US"/>
              <a:t>The history is, by default, stored in your home directory in a file called .bash_history</a:t>
            </a:r>
          </a:p>
          <a:p>
            <a:pPr eaLnBrk="1" hangingPunct="1"/>
            <a:r>
              <a:rPr lang="en-US" altLang="en-US"/>
              <a:t>History entries are ordered, the last entry being the most recently executed</a:t>
            </a:r>
          </a:p>
        </p:txBody>
      </p:sp>
    </p:spTree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39A6DDE-35AF-9347-B720-16D982E27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con’t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F51CB5E-BAEE-8843-97B6-F61F5259B8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There are lots of ways to take advantage of the history</a:t>
            </a:r>
          </a:p>
          <a:p>
            <a:pPr eaLnBrk="1" hangingPunct="1"/>
            <a:r>
              <a:rPr lang="en-US" altLang="en-US"/>
              <a:t>Use the up and down arrows to cycle it</a:t>
            </a:r>
          </a:p>
          <a:p>
            <a:pPr eaLnBrk="1" hangingPunct="1"/>
            <a:r>
              <a:rPr lang="en-US" altLang="en-US"/>
              <a:t>Use !</a:t>
            </a:r>
            <a:r>
              <a:rPr lang="en-US" altLang="en-US" i="1"/>
              <a:t>event_num</a:t>
            </a:r>
            <a:r>
              <a:rPr lang="en-US" altLang="en-US"/>
              <a:t> to re-execute a previous command</a:t>
            </a:r>
          </a:p>
          <a:p>
            <a:pPr eaLnBrk="1" hangingPunct="1"/>
            <a:r>
              <a:rPr lang="en-US" altLang="en-US"/>
              <a:t>There’s also a lot more with </a:t>
            </a:r>
            <a:r>
              <a:rPr lang="en-US" altLang="en-US">
                <a:latin typeface="Courier New" panose="02070309020205020404" pitchFamily="49" charset="0"/>
              </a:rPr>
              <a:t>fc</a:t>
            </a:r>
            <a:r>
              <a:rPr lang="en-US" altLang="en-US"/>
              <a:t> and the Readline Library</a:t>
            </a:r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3250EB9-F281-0A48-9661-AD10E5E00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fc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5131376-EF90-A749-8738-51988D9F1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</a:t>
            </a:r>
            <a:r>
              <a:rPr lang="en-US" altLang="en-US" i="1"/>
              <a:t>ix</a:t>
            </a:r>
            <a:r>
              <a:rPr lang="en-US" altLang="en-US"/>
              <a:t> c</a:t>
            </a:r>
            <a:r>
              <a:rPr lang="en-US" altLang="en-US" i="1"/>
              <a:t>ommand</a:t>
            </a:r>
            <a:endParaRPr lang="en-US" altLang="en-US"/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fc –l</a:t>
            </a:r>
            <a:r>
              <a:rPr lang="en-US" altLang="en-US"/>
              <a:t> lists recent commands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fc –l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[</a:t>
            </a:r>
            <a:r>
              <a:rPr lang="en-US" altLang="en-US" i="1">
                <a:latin typeface="Courier New" panose="02070309020205020404" pitchFamily="49" charset="0"/>
              </a:rPr>
              <a:t>string</a:t>
            </a:r>
            <a:r>
              <a:rPr lang="en-US" altLang="en-US">
                <a:latin typeface="Courier New" panose="02070309020205020404" pitchFamily="49" charset="0"/>
              </a:rPr>
              <a:t>]</a:t>
            </a:r>
            <a:r>
              <a:rPr lang="en-US" altLang="en-US"/>
              <a:t> lists most recent commands, starting with one that contains </a:t>
            </a:r>
            <a:r>
              <a:rPr lang="en-US" altLang="en-US" i="1"/>
              <a:t>string</a:t>
            </a:r>
            <a:endParaRPr lang="en-US" altLang="en-US"/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fc [</a:t>
            </a:r>
            <a:r>
              <a:rPr lang="en-US" altLang="en-US" i="1">
                <a:latin typeface="Courier New" panose="02070309020205020404" pitchFamily="49" charset="0"/>
              </a:rPr>
              <a:t>string</a:t>
            </a:r>
            <a:r>
              <a:rPr lang="en-US" altLang="en-US">
                <a:latin typeface="Courier New" panose="02070309020205020404" pitchFamily="49" charset="0"/>
              </a:rPr>
              <a:t>]</a:t>
            </a:r>
            <a:r>
              <a:rPr lang="en-US" altLang="en-US"/>
              <a:t> will open an editor to edit command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FCEDIT</a:t>
            </a:r>
            <a:r>
              <a:rPr lang="en-US" altLang="en-US"/>
              <a:t> variable lets you set the editor</a:t>
            </a:r>
          </a:p>
        </p:txBody>
      </p:sp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897DCED-6C60-4442-9D09-C123E2565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Readline Completion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D340E46-D77C-BA46-B3DD-6D7D65BB88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Readline library brings us the wonders of tab completion</a:t>
            </a:r>
          </a:p>
          <a:p>
            <a:pPr eaLnBrk="1" hangingPunct="1"/>
            <a:r>
              <a:rPr lang="en-US" altLang="en-US"/>
              <a:t>Command completion</a:t>
            </a:r>
          </a:p>
          <a:p>
            <a:pPr eaLnBrk="1" hangingPunct="1"/>
            <a:r>
              <a:rPr lang="en-US" altLang="en-US"/>
              <a:t>Pathname completion</a:t>
            </a:r>
          </a:p>
          <a:p>
            <a:pPr eaLnBrk="1" hangingPunct="1"/>
            <a:r>
              <a:rPr lang="en-US" altLang="en-US"/>
              <a:t>Start typing, then hit tab to auto-complete</a:t>
            </a:r>
          </a:p>
          <a:p>
            <a:pPr eaLnBrk="1" hangingPunct="1"/>
            <a:r>
              <a:rPr lang="en-US" altLang="en-US"/>
              <a:t>If there is more than one match, hit tab again to see a list</a:t>
            </a:r>
          </a:p>
        </p:txBody>
      </p:sp>
    </p:spTree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8E8C688-8238-364F-82D6-7B594ECEB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Aliases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43E68E4-E96E-3D4B-8F84-2701321323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alias is just another name for another command (or commands)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Ideally, the alias is shorter and/or easier to remember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Syntax (bash):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alias </a:t>
            </a:r>
            <a:r>
              <a:rPr lang="en-US" altLang="en-US" i="1">
                <a:latin typeface="Courier New" panose="02070309020205020404" pitchFamily="49" charset="0"/>
              </a:rPr>
              <a:t>alias=‘commands_to_alias’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Ex:  </a:t>
            </a:r>
            <a:r>
              <a:rPr lang="en-US" altLang="en-US">
                <a:latin typeface="Courier New" panose="02070309020205020404" pitchFamily="49" charset="0"/>
              </a:rPr>
              <a:t>alias ll=‘ls -l --colors’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Single vs. double quotes – variable substitution</a:t>
            </a:r>
          </a:p>
        </p:txBody>
      </p:sp>
    </p:spTree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27E62AD-D149-2849-B6D6-685C2C55B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54447F4-CD86-7043-9485-13F81472AA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Like a shell script stored in memory</a:t>
            </a:r>
          </a:p>
          <a:p>
            <a:pPr eaLnBrk="1" hangingPunct="1"/>
            <a:r>
              <a:rPr lang="en-US" altLang="en-US"/>
              <a:t>Set like a variable (and use unset to delete)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[</a:t>
            </a:r>
            <a:r>
              <a:rPr lang="en-US" altLang="en-US" i="1">
                <a:latin typeface="Courier New" panose="02070309020205020404" pitchFamily="49" charset="0"/>
              </a:rPr>
              <a:t>function</a:t>
            </a:r>
            <a:r>
              <a:rPr lang="en-US" altLang="en-US">
                <a:latin typeface="Courier New" panose="02070309020205020404" pitchFamily="49" charset="0"/>
              </a:rPr>
              <a:t>] funct_name()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{..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/>
              <a:t>Or use </a:t>
            </a:r>
            <a:r>
              <a:rPr lang="en-US" altLang="en-US">
                <a:latin typeface="Courier New" panose="02070309020205020404" pitchFamily="49" charset="0"/>
              </a:rPr>
              <a:t>typeset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declare</a:t>
            </a:r>
            <a:r>
              <a:rPr lang="en-US" altLang="en-US"/>
              <a:t> with </a:t>
            </a:r>
            <a:r>
              <a:rPr lang="en-US" altLang="en-US">
                <a:latin typeface="Courier New" panose="02070309020205020404" pitchFamily="49" charset="0"/>
              </a:rPr>
              <a:t>–f</a:t>
            </a:r>
          </a:p>
          <a:p>
            <a:pPr eaLnBrk="1" hangingPunct="1"/>
            <a:r>
              <a:rPr lang="en-US" altLang="en-US"/>
              <a:t>Like a function? Wanna keep it? </a:t>
            </a:r>
            <a:r>
              <a:rPr lang="en-US" altLang="en-US">
                <a:sym typeface="Wingdings" pitchFamily="2" charset="2"/>
              </a:rPr>
              <a:t></a:t>
            </a:r>
            <a:r>
              <a:rPr lang="en-US" altLang="en-US"/>
              <a:t>.bashrc</a:t>
            </a:r>
          </a:p>
        </p:txBody>
      </p:sp>
    </p:spTree>
  </p:cSld>
  <p:clrMapOvr>
    <a:masterClrMapping/>
  </p:clrMapOvr>
  <p:transition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980B262-DC78-674D-8D5E-6729FDCBE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Line Processing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435918E-0269-D248-998A-287F887EEA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History Expansion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Alias Substitution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Command Line Expansion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Brace Expansion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Tilde Expansion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Parameter/variable Expansion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Arithmetic Expansion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Command Substituion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Word Splitting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Pathname Expansion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Process Substitution</a:t>
            </a:r>
          </a:p>
        </p:txBody>
      </p:sp>
    </p:spTree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E70338F-45B6-A84F-8074-236E6C03E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Brace Expansion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C525C9D-9098-714A-A672-95C73A1684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Used to specify multiple filenames when pathname expansion doesn’t really apply</a:t>
            </a:r>
          </a:p>
          <a:p>
            <a:pPr eaLnBrk="1" hangingPunct="1"/>
            <a:r>
              <a:rPr lang="en-US" altLang="en-US"/>
              <a:t>Ex:</a:t>
            </a:r>
          </a:p>
          <a:p>
            <a:pPr eaLnBrk="1" hangingPunct="1"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latin typeface="Courier New" panose="02070309020205020404" pitchFamily="49" charset="0"/>
              </a:rPr>
              <a:t>mkdir ver_{A,B,C,Final}</a:t>
            </a:r>
          </a:p>
          <a:p>
            <a:pPr eaLnBrk="1" hangingPunct="1">
              <a:buFontTx/>
              <a:buNone/>
            </a:pPr>
            <a:r>
              <a:rPr lang="en-US" altLang="en-US"/>
              <a:t>	Expands to</a:t>
            </a:r>
          </a:p>
          <a:p>
            <a:pPr eaLnBrk="1" hangingPunct="1">
              <a:buFontTx/>
              <a:buNone/>
            </a:pPr>
            <a:r>
              <a:rPr lang="en-US" altLang="en-US"/>
              <a:t>		</a:t>
            </a:r>
            <a:r>
              <a:rPr lang="en-US" altLang="en-US" sz="2800">
                <a:latin typeface="Courier New" panose="02070309020205020404" pitchFamily="49" charset="0"/>
              </a:rPr>
              <a:t>mkdir ver_A ver_B ver_C ver_Final</a:t>
            </a:r>
          </a:p>
        </p:txBody>
      </p:sp>
    </p:spTree>
  </p:cSld>
  <p:clrMapOvr>
    <a:masterClrMapping/>
  </p:clrMapOvr>
  <p:transition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3B754E8-6934-364A-9613-7C10D74BF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Tilde Expansion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6FD27B5-E8D9-4941-877D-6B268BF71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~ becomes the path to your home directory</a:t>
            </a:r>
          </a:p>
          <a:p>
            <a:pPr eaLnBrk="1" hangingPunct="1"/>
            <a:r>
              <a:rPr lang="en-US" altLang="en-US"/>
              <a:t>~</a:t>
            </a:r>
            <a:r>
              <a:rPr lang="en-US" altLang="en-US" i="1"/>
              <a:t>username</a:t>
            </a:r>
            <a:r>
              <a:rPr lang="en-US" altLang="en-US"/>
              <a:t> becomes to the path to </a:t>
            </a:r>
            <a:r>
              <a:rPr lang="en-US" altLang="en-US" i="1"/>
              <a:t>username</a:t>
            </a:r>
            <a:r>
              <a:rPr lang="en-US" altLang="en-US"/>
              <a:t>’s home directory</a:t>
            </a:r>
          </a:p>
          <a:p>
            <a:pPr eaLnBrk="1" hangingPunct="1"/>
            <a:r>
              <a:rPr lang="en-US" altLang="en-US"/>
              <a:t>~+ becomes the current working directory</a:t>
            </a:r>
          </a:p>
          <a:p>
            <a:pPr eaLnBrk="1" hangingPunct="1"/>
            <a:r>
              <a:rPr lang="en-US" altLang="en-US"/>
              <a:t>~- becomes the previous working directory</a:t>
            </a: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D8428D2-A9E0-134F-A1A5-15A73C174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bash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9F63DBA-1D4C-5E43-95BD-4EA3C2947E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bash is called, various startup files are run to issue commands and define environmental variables</a:t>
            </a:r>
          </a:p>
          <a:p>
            <a:pPr eaLnBrk="1" hangingPunct="1"/>
            <a:r>
              <a:rPr lang="en-US" altLang="en-US"/>
              <a:t>Which startup file(s) begin depends upon how bash is called</a:t>
            </a:r>
          </a:p>
          <a:p>
            <a:pPr eaLnBrk="1" hangingPunct="1"/>
            <a:r>
              <a:rPr lang="en-US" altLang="en-US"/>
              <a:t>Use these startup files to make the shell work for you</a:t>
            </a:r>
          </a:p>
        </p:txBody>
      </p:sp>
    </p:spTree>
  </p:cSld>
  <p:clrMapOvr>
    <a:masterClrMapping/>
  </p:clrMapOvr>
  <p:transition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5FF2371-B981-FC40-9376-DE35A526D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Expansion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16DE0BA-383A-E947-85FB-4BAF477BB9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$((</a:t>
            </a:r>
            <a:r>
              <a:rPr lang="en-US" altLang="en-US" i="1">
                <a:latin typeface="Courier New" panose="02070309020205020404" pitchFamily="49" charset="0"/>
              </a:rPr>
              <a:t>expression))</a:t>
            </a:r>
            <a:r>
              <a:rPr lang="en-US" altLang="en-US"/>
              <a:t> is evaluated</a:t>
            </a:r>
          </a:p>
          <a:p>
            <a:pPr eaLnBrk="1" hangingPunct="1"/>
            <a:r>
              <a:rPr lang="en-US" altLang="en-US"/>
              <a:t>Any variable names inside are substituted for their values</a:t>
            </a:r>
          </a:p>
          <a:p>
            <a:pPr eaLnBrk="1" hangingPunct="1"/>
            <a:r>
              <a:rPr lang="en-US" altLang="en-US"/>
              <a:t>You can omit the $’s in front of the variable names within the expression</a:t>
            </a:r>
          </a:p>
        </p:txBody>
      </p:sp>
    </p:spTree>
  </p:cSld>
  <p:clrMapOvr>
    <a:masterClrMapping/>
  </p:clrMapOvr>
  <p:transition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ECF947C-7CBF-DD45-8557-D1A0F6B5B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Substitution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51C9B44-7717-C649-A83B-DA9BEB4F8E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$(</a:t>
            </a:r>
            <a:r>
              <a:rPr lang="en-US" altLang="en-US" i="1">
                <a:latin typeface="Courier New" panose="02070309020205020404" pitchFamily="49" charset="0"/>
              </a:rPr>
              <a:t>command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 is replaced with the output of </a:t>
            </a:r>
            <a:r>
              <a:rPr lang="en-US" altLang="en-US" i="1"/>
              <a:t>command</a:t>
            </a:r>
            <a:endParaRPr lang="en-US" altLang="en-US"/>
          </a:p>
          <a:p>
            <a:pPr eaLnBrk="1" hangingPunct="1"/>
            <a:r>
              <a:rPr lang="en-US" altLang="en-US"/>
              <a:t>Could also be written as </a:t>
            </a:r>
            <a:r>
              <a:rPr lang="en-US" altLang="en-US">
                <a:latin typeface="Courier New" panose="02070309020205020404" pitchFamily="49" charset="0"/>
              </a:rPr>
              <a:t>`</a:t>
            </a:r>
            <a:r>
              <a:rPr lang="en-US" altLang="en-US" i="1">
                <a:latin typeface="Courier New" panose="02070309020205020404" pitchFamily="49" charset="0"/>
              </a:rPr>
              <a:t>command</a:t>
            </a:r>
            <a:r>
              <a:rPr lang="en-US" altLang="en-US">
                <a:latin typeface="Courier New" panose="02070309020205020404" pitchFamily="49" charset="0"/>
              </a:rPr>
              <a:t>`</a:t>
            </a:r>
          </a:p>
          <a:p>
            <a:pPr eaLnBrk="1" hangingPunct="1"/>
            <a:r>
              <a:rPr lang="en-US" altLang="en-US"/>
              <a:t>Command is run in a separate subshell, usual rules apply</a:t>
            </a:r>
          </a:p>
        </p:txBody>
      </p:sp>
    </p:spTree>
  </p:cSld>
  <p:clrMapOvr>
    <a:masterClrMapping/>
  </p:clrMapOvr>
  <p:transition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4BDC0D7-35EE-5843-868C-3BD68952E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Substitution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6C71DDD-6986-0D44-8B1A-D7F1E346B2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Substitutes a process where a filename is required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&lt;(</a:t>
            </a:r>
            <a:r>
              <a:rPr lang="en-US" altLang="en-US" i="1">
                <a:latin typeface="Courier New" panose="02070309020205020404" pitchFamily="49" charset="0"/>
              </a:rPr>
              <a:t>command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 places the output of the command as a filename argument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&gt;(</a:t>
            </a:r>
            <a:r>
              <a:rPr lang="en-US" altLang="en-US" i="1">
                <a:latin typeface="Courier New" panose="02070309020205020404" pitchFamily="49" charset="0"/>
              </a:rPr>
              <a:t>command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 places the input of the command as a filename argument</a:t>
            </a:r>
          </a:p>
          <a:p>
            <a:pPr eaLnBrk="1" hangingPunct="1"/>
            <a:r>
              <a:rPr lang="en-US" altLang="en-US"/>
              <a:t>Ex: uniq &lt;(cat list | sort)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76C08E5-947E-A94D-8133-F5BC2C589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Login shells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9CD9AFC-7679-B24C-84FB-0EC8F9ED85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Login shells are called with the --login option</a:t>
            </a:r>
          </a:p>
          <a:p>
            <a:pPr eaLnBrk="1" hangingPunct="1"/>
            <a:r>
              <a:rPr lang="en-US" altLang="en-US"/>
              <a:t>We don’t usually do this – it’s done for us</a:t>
            </a:r>
          </a:p>
          <a:p>
            <a:pPr eaLnBrk="1" hangingPunct="1"/>
            <a:r>
              <a:rPr lang="en-US" altLang="en-US"/>
              <a:t>Will first run </a:t>
            </a:r>
            <a:r>
              <a:rPr lang="en-US" altLang="en-US">
                <a:latin typeface="Courier New" panose="02070309020205020404" pitchFamily="49" charset="0"/>
              </a:rPr>
              <a:t>/etc/profile</a:t>
            </a:r>
            <a:r>
              <a:rPr lang="en-US" altLang="en-US"/>
              <a:t>, which contains global default settings</a:t>
            </a:r>
          </a:p>
          <a:p>
            <a:pPr eaLnBrk="1" hangingPunct="1"/>
            <a:r>
              <a:rPr lang="en-US" altLang="en-US"/>
              <a:t>Next, it will attempt to run 	</a:t>
            </a:r>
            <a:r>
              <a:rPr lang="en-US" altLang="en-US" sz="2800">
                <a:latin typeface="Courier New" panose="02070309020205020404" pitchFamily="49" charset="0"/>
              </a:rPr>
              <a:t>~/.bash_profile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~/.bash_login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~./profile</a:t>
            </a: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85A300C-B01D-004F-B079-4D735F4C1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Login shells, con’t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1A47139-9E3C-4147-AC55-C91CA265FD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Commands in those three files can override the defaults in </a:t>
            </a:r>
            <a:r>
              <a:rPr lang="en-US" altLang="en-US">
                <a:latin typeface="Courier New" panose="02070309020205020404" pitchFamily="49" charset="0"/>
              </a:rPr>
              <a:t>/etc/profile</a:t>
            </a:r>
          </a:p>
          <a:p>
            <a:pPr eaLnBrk="1" hangingPunct="1"/>
            <a:r>
              <a:rPr lang="en-US" altLang="en-US"/>
              <a:t>Once one of those files are executed, control is passed to the user</a:t>
            </a:r>
          </a:p>
          <a:p>
            <a:pPr eaLnBrk="1" hangingPunct="1"/>
            <a:r>
              <a:rPr lang="en-US" altLang="en-US"/>
              <a:t>When the user logs out, bash runs </a:t>
            </a:r>
            <a:r>
              <a:rPr lang="en-US" altLang="en-US">
                <a:latin typeface="Courier New" panose="02070309020205020404" pitchFamily="49" charset="0"/>
              </a:rPr>
              <a:t>~/.bash_logout</a:t>
            </a:r>
          </a:p>
          <a:p>
            <a:pPr lvl="1" eaLnBrk="1" hangingPunct="1"/>
            <a:r>
              <a:rPr lang="en-US" altLang="en-US"/>
              <a:t>Usually clears temporary information</a:t>
            </a: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2E2C281-6D5D-AF43-9930-2ED10C7A0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Interactive nonlogin shells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A13CDDB-336D-324E-94D2-FCE02A7F37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Shells that you spawn yourself by typing </a:t>
            </a:r>
            <a:r>
              <a:rPr lang="en-US" altLang="en-US">
                <a:latin typeface="Courier New" panose="02070309020205020404" pitchFamily="49" charset="0"/>
              </a:rPr>
              <a:t>bash</a:t>
            </a:r>
          </a:p>
          <a:p>
            <a:pPr eaLnBrk="1" hangingPunct="1"/>
            <a:r>
              <a:rPr lang="en-US" altLang="en-US"/>
              <a:t>Runs </a:t>
            </a:r>
            <a:r>
              <a:rPr lang="en-US" altLang="en-US">
                <a:latin typeface="Courier New" panose="02070309020205020404" pitchFamily="49" charset="0"/>
              </a:rPr>
              <a:t>~/.bashrc</a:t>
            </a:r>
          </a:p>
          <a:p>
            <a:pPr lvl="1" eaLnBrk="1" hangingPunct="1"/>
            <a:r>
              <a:rPr lang="en-US" altLang="en-US"/>
              <a:t>This file is usually called by </a:t>
            </a:r>
            <a:r>
              <a:rPr lang="en-US" altLang="en-US">
                <a:latin typeface="Courier New" panose="02070309020205020404" pitchFamily="49" charset="0"/>
              </a:rPr>
              <a:t>~/.bash_profile</a:t>
            </a:r>
            <a:r>
              <a:rPr lang="en-US" altLang="en-US"/>
              <a:t> for login shells</a:t>
            </a:r>
          </a:p>
          <a:p>
            <a:pPr lvl="1" eaLnBrk="1" hangingPunct="1"/>
            <a:r>
              <a:rPr lang="en-US" altLang="en-US"/>
              <a:t>Often this file will also run </a:t>
            </a:r>
            <a:r>
              <a:rPr lang="en-US" altLang="en-US">
                <a:latin typeface="Courier New" panose="02070309020205020404" pitchFamily="49" charset="0"/>
              </a:rPr>
              <a:t>/etc/bashrc</a:t>
            </a:r>
            <a:r>
              <a:rPr lang="en-US" altLang="en-US"/>
              <a:t>, which again contains system defaults</a:t>
            </a: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A8BAB3F-96E2-6F4F-A7CD-D1FF19B88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Noninteractive shells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F53BDDA-60E5-5F4A-8EBF-6B2CDC4C4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These are the shells used to run scripts</a:t>
            </a:r>
          </a:p>
          <a:p>
            <a:pPr eaLnBrk="1" hangingPunct="1"/>
            <a:r>
              <a:rPr lang="en-US" altLang="en-US"/>
              <a:t>These shells do not run any of the aforementioned startup files</a:t>
            </a:r>
          </a:p>
          <a:p>
            <a:pPr eaLnBrk="1" hangingPunct="1"/>
            <a:r>
              <a:rPr lang="en-US" altLang="en-US"/>
              <a:t>They do however inherit the calling shell’s environmental variables marked for export</a:t>
            </a:r>
          </a:p>
          <a:p>
            <a:pPr eaLnBrk="1" hangingPunct="1"/>
            <a:r>
              <a:rPr lang="en-US" altLang="en-US"/>
              <a:t>So basically anything you set for the login shell is set for the noninteractive shell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983152E-95A4-5849-9E80-4C04D4722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with Startup Files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31E6C53-23A7-2A4F-A3B3-1F0240EB97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 the end, these startup files are just shell scripts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Obey the same rules and conventions that scripts must use for the particular shell you’re using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Most important files are probably </a:t>
            </a:r>
            <a:r>
              <a:rPr lang="en-US" altLang="en-US">
                <a:latin typeface="Courier New" panose="02070309020205020404" pitchFamily="49" charset="0"/>
              </a:rPr>
              <a:t>.bashrc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.bash_profile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Simplify – have </a:t>
            </a:r>
            <a:r>
              <a:rPr lang="en-US" altLang="en-US">
                <a:latin typeface="Courier New" panose="02070309020205020404" pitchFamily="49" charset="0"/>
              </a:rPr>
              <a:t>.bash_profile</a:t>
            </a:r>
            <a:r>
              <a:rPr lang="en-US" altLang="en-US"/>
              <a:t> call </a:t>
            </a:r>
            <a:r>
              <a:rPr lang="en-US" altLang="en-US">
                <a:latin typeface="Courier New" panose="02070309020205020404" pitchFamily="49" charset="0"/>
              </a:rPr>
              <a:t>.bashrc</a:t>
            </a:r>
          </a:p>
        </p:txBody>
      </p:sp>
    </p:spTree>
  </p:cSld>
  <p:clrMapOvr>
    <a:masterClrMapping/>
  </p:clrMapOvr>
  <p:transition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{E0028AC3-D6A8-E747-9F72-A2DFD28C946F}tf10001070</Template>
  <TotalTime>1127</TotalTime>
  <Words>1960</Words>
  <Application>Microsoft Macintosh PowerPoint</Application>
  <PresentationFormat>On-screen Show (4:3)</PresentationFormat>
  <Paragraphs>242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Black</vt:lpstr>
      <vt:lpstr>Calibri</vt:lpstr>
      <vt:lpstr>Times New Roman</vt:lpstr>
      <vt:lpstr>Courier New</vt:lpstr>
      <vt:lpstr>Wingdings</vt:lpstr>
      <vt:lpstr>Wood Type</vt:lpstr>
      <vt:lpstr>Chapter 8: The Bourne Again Shell</vt:lpstr>
      <vt:lpstr>In this chapter …</vt:lpstr>
      <vt:lpstr>Some history</vt:lpstr>
      <vt:lpstr>Starting bash</vt:lpstr>
      <vt:lpstr>Login shells</vt:lpstr>
      <vt:lpstr>Login shells, con’t</vt:lpstr>
      <vt:lpstr>Interactive nonlogin shells</vt:lpstr>
      <vt:lpstr>Noninteractive shells</vt:lpstr>
      <vt:lpstr>Working with Startup Files</vt:lpstr>
      <vt:lpstr>Startup Files, con’t</vt:lpstr>
      <vt:lpstr>Symbol Commands in bash</vt:lpstr>
      <vt:lpstr>Redirection Revisited</vt:lpstr>
      <vt:lpstr>Redirection con’t</vt:lpstr>
      <vt:lpstr>Redirection con’t</vt:lpstr>
      <vt:lpstr>Writing simple scripts</vt:lpstr>
      <vt:lpstr>Shell Scripts</vt:lpstr>
      <vt:lpstr>Shell Scripts con’t</vt:lpstr>
      <vt:lpstr>Separating and Grouping Commands</vt:lpstr>
      <vt:lpstr>Separating and Grouping con’t</vt:lpstr>
      <vt:lpstr>Shell Variables</vt:lpstr>
      <vt:lpstr>Shell Variables con’t</vt:lpstr>
      <vt:lpstr>Keyword Variables</vt:lpstr>
      <vt:lpstr>Shell Variables</vt:lpstr>
      <vt:lpstr>Shell Variables con’t</vt:lpstr>
      <vt:lpstr>Shell Variable Attributes</vt:lpstr>
      <vt:lpstr>Attributes con’t</vt:lpstr>
      <vt:lpstr>Keyword Variables</vt:lpstr>
      <vt:lpstr>Processes</vt:lpstr>
      <vt:lpstr>Processes con’t</vt:lpstr>
      <vt:lpstr>Processes con’t</vt:lpstr>
      <vt:lpstr>History</vt:lpstr>
      <vt:lpstr>History con’t</vt:lpstr>
      <vt:lpstr>fc</vt:lpstr>
      <vt:lpstr>Readline Completion</vt:lpstr>
      <vt:lpstr>Aliases</vt:lpstr>
      <vt:lpstr>functions</vt:lpstr>
      <vt:lpstr>Command Line Processing</vt:lpstr>
      <vt:lpstr>Brace Expansion</vt:lpstr>
      <vt:lpstr>Tilde Expansion</vt:lpstr>
      <vt:lpstr>Arithmetic Expansion</vt:lpstr>
      <vt:lpstr>Command Substitution</vt:lpstr>
      <vt:lpstr>Process Substitution</vt:lpstr>
    </vt:vector>
  </TitlesOfParts>
  <Manager/>
  <Company>TSS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Justin Howell</dc:creator>
  <cp:keywords/>
  <dc:description/>
  <cp:lastModifiedBy>Tuan Thai</cp:lastModifiedBy>
  <cp:revision>115</cp:revision>
  <cp:lastPrinted>1601-01-01T00:00:00Z</cp:lastPrinted>
  <dcterms:created xsi:type="dcterms:W3CDTF">2005-08-07T01:45:11Z</dcterms:created>
  <dcterms:modified xsi:type="dcterms:W3CDTF">2021-08-15T16:12:29Z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