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>
  <p:sldMasterIdLst>
    <p:sldMasterId id="2147483684" r:id="rId1"/>
  </p:sldMasterIdLst>
  <p:sldIdLst>
    <p:sldId id="256" r:id="rId2"/>
    <p:sldId id="276" r:id="rId3"/>
    <p:sldId id="289" r:id="rId4"/>
    <p:sldId id="290" r:id="rId5"/>
    <p:sldId id="291" r:id="rId6"/>
    <p:sldId id="292" r:id="rId7"/>
    <p:sldId id="257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93" r:id="rId21"/>
    <p:sldId id="294" r:id="rId22"/>
    <p:sldId id="295" r:id="rId23"/>
    <p:sldId id="296" r:id="rId24"/>
    <p:sldId id="297" r:id="rId25"/>
    <p:sldId id="304" r:id="rId26"/>
    <p:sldId id="303" r:id="rId27"/>
    <p:sldId id="305" r:id="rId28"/>
    <p:sldId id="298" r:id="rId29"/>
    <p:sldId id="299" r:id="rId30"/>
    <p:sldId id="300" r:id="rId31"/>
    <p:sldId id="302" r:id="rId32"/>
    <p:sldId id="301" r:id="rId33"/>
    <p:sldId id="306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 autoAdjust="0"/>
    <p:restoredTop sz="94674" autoAdjust="0"/>
  </p:normalViewPr>
  <p:slideViewPr>
    <p:cSldViewPr>
      <p:cViewPr varScale="1">
        <p:scale>
          <a:sx n="124" d="100"/>
          <a:sy n="124" d="100"/>
        </p:scale>
        <p:origin x="1824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97C754E9-48C5-8345-BB7C-6DD0C0AB043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1637721"/>
      </p:ext>
    </p:extLst>
  </p:cSld>
  <p:clrMapOvr>
    <a:masterClrMapping/>
  </p:clrMapOvr>
  <p:transition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3CFBB-F1DB-4D4C-B277-975BE4DF6E2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3083414"/>
      </p:ext>
    </p:extLst>
  </p:cSld>
  <p:clrMapOvr>
    <a:masterClrMapping/>
  </p:clrMapOvr>
  <p:transition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2BE28-045F-1C4E-8781-FF6D9045784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8579098"/>
      </p:ext>
    </p:extLst>
  </p:cSld>
  <p:clrMapOvr>
    <a:masterClrMapping/>
  </p:clrMapOvr>
  <p:transition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14B97-03AE-6446-A0A6-7D71C73FA4E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269592"/>
      </p:ext>
    </p:extLst>
  </p:cSld>
  <p:clrMapOvr>
    <a:masterClrMapping/>
  </p:clrMapOvr>
  <p:transition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D23C96EB-B51D-DB4E-87B4-E944C844C93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3719237"/>
      </p:ext>
    </p:extLst>
  </p:cSld>
  <p:clrMapOvr>
    <a:masterClrMapping/>
  </p:clrMapOvr>
  <p:transition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D77AD-4F5B-2741-BE61-E96D74ADA2C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6004389"/>
      </p:ext>
    </p:extLst>
  </p:cSld>
  <p:clrMapOvr>
    <a:masterClrMapping/>
  </p:clrMapOvr>
  <p:transition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AB1F0-0C69-4B45-827C-54B1C8EB9542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780589"/>
      </p:ext>
    </p:extLst>
  </p:cSld>
  <p:clrMapOvr>
    <a:masterClrMapping/>
  </p:clrMapOvr>
  <p:transition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5FB3-1E12-EC40-8FAF-20A97295A75E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04741609"/>
      </p:ext>
    </p:extLst>
  </p:cSld>
  <p:clrMapOvr>
    <a:masterClrMapping/>
  </p:clrMapOvr>
  <p:transition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807A3-BE1C-2D41-8CB6-776C1AC60DB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4142453"/>
      </p:ext>
    </p:extLst>
  </p:cSld>
  <p:clrMapOvr>
    <a:masterClrMapping/>
  </p:clrMapOvr>
  <p:transition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682D7-E534-6C45-BA3D-E90B09D2400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188634"/>
      </p:ext>
    </p:extLst>
  </p:cSld>
  <p:clrMapOvr>
    <a:masterClrMapping/>
  </p:clrMapOvr>
  <p:transition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4CA92-129D-FC42-ADA9-9F711B369B8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826554"/>
      </p:ext>
    </p:extLst>
  </p:cSld>
  <p:clrMapOvr>
    <a:masterClrMapping/>
  </p:clrMapOvr>
  <p:transition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B82987C7-F356-1240-AE3B-6845183D2FB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1966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FB4C5D6B-9245-A648-B89A-65CD71E7D63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z="4800"/>
              <a:t>Chapter 10:</a:t>
            </a:r>
            <a:br>
              <a:rPr lang="en-US" altLang="en-US" sz="4800"/>
            </a:br>
            <a:r>
              <a:rPr lang="en-US" altLang="en-US" sz="4800"/>
              <a:t>BASH Shell Scripting</a:t>
            </a:r>
            <a:endParaRPr lang="en-US" altLang="en-US" sz="4400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0AECBAB1-7818-4944-8A7C-F68D7025AF5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Fun with fi</a:t>
            </a:r>
          </a:p>
        </p:txBody>
      </p:sp>
    </p:spTree>
  </p:cSld>
  <p:clrMapOvr>
    <a:masterClrMapping/>
  </p:clrMapOvr>
  <p:transition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C02E7184-DDD6-4040-86A1-960A0724F5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if … then … elif con’t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06390942-0596-B84C-91F6-60125C6612B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You can have one or more elif blocks</a:t>
            </a:r>
          </a:p>
          <a:p>
            <a:pPr eaLnBrk="1" hangingPunct="1"/>
            <a:r>
              <a:rPr lang="en-US" altLang="en-US"/>
              <a:t>Remember, each elif line is following by a then statement</a:t>
            </a:r>
          </a:p>
          <a:p>
            <a:pPr eaLnBrk="1" hangingPunct="1"/>
            <a:r>
              <a:rPr lang="en-US" altLang="en-US"/>
              <a:t>Rather than multiple elif’s, might try a case statement instead</a:t>
            </a:r>
          </a:p>
        </p:txBody>
      </p:sp>
    </p:spTree>
  </p:cSld>
  <p:clrMapOvr>
    <a:masterClrMapping/>
  </p:clrMapOvr>
  <p:transition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F24D773F-BBB1-4C42-A559-0EE83918EA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case structure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9662258D-CBEB-6F4A-ACBF-A9F7CD04AA5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 sz="2800"/>
              <a:t>Syntax:</a:t>
            </a:r>
          </a:p>
          <a:p>
            <a:pPr lvl="1" eaLnBrk="1" hangingPunct="1"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case </a:t>
            </a:r>
            <a:r>
              <a:rPr lang="en-US" altLang="en-US" sz="2400" i="1">
                <a:latin typeface="Courier New" panose="02070309020205020404" pitchFamily="49" charset="0"/>
              </a:rPr>
              <a:t>test-string</a:t>
            </a:r>
            <a:r>
              <a:rPr lang="en-US" altLang="en-US" sz="2400">
                <a:latin typeface="Courier New" panose="02070309020205020404" pitchFamily="49" charset="0"/>
              </a:rPr>
              <a:t> in</a:t>
            </a:r>
          </a:p>
          <a:p>
            <a:pPr lvl="1" eaLnBrk="1" hangingPunct="1"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	pattern-1)</a:t>
            </a:r>
          </a:p>
          <a:p>
            <a:pPr lvl="1" eaLnBrk="1" hangingPunct="1"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			</a:t>
            </a:r>
            <a:r>
              <a:rPr lang="en-US" altLang="en-US" sz="2400" i="1">
                <a:latin typeface="Courier New" panose="02070309020205020404" pitchFamily="49" charset="0"/>
              </a:rPr>
              <a:t>commands</a:t>
            </a:r>
            <a:endParaRPr lang="en-US" altLang="en-US" sz="2400">
              <a:latin typeface="Courier New" panose="02070309020205020404" pitchFamily="49" charset="0"/>
            </a:endParaRPr>
          </a:p>
          <a:p>
            <a:pPr lvl="1" eaLnBrk="1" hangingPunct="1"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			;;</a:t>
            </a:r>
          </a:p>
          <a:p>
            <a:pPr lvl="1" eaLnBrk="1" hangingPunct="1"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	pattern-2)</a:t>
            </a:r>
          </a:p>
          <a:p>
            <a:pPr lvl="1" eaLnBrk="1" hangingPunct="1"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			</a:t>
            </a:r>
            <a:r>
              <a:rPr lang="en-US" altLang="en-US" sz="2400" i="1">
                <a:latin typeface="Courier New" panose="02070309020205020404" pitchFamily="49" charset="0"/>
              </a:rPr>
              <a:t>commands</a:t>
            </a:r>
            <a:endParaRPr lang="en-US" altLang="en-US" sz="2400">
              <a:latin typeface="Courier New" panose="02070309020205020404" pitchFamily="49" charset="0"/>
            </a:endParaRPr>
          </a:p>
          <a:p>
            <a:pPr lvl="1" eaLnBrk="1" hangingPunct="1"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			;;</a:t>
            </a:r>
          </a:p>
          <a:p>
            <a:pPr lvl="1" eaLnBrk="1" hangingPunct="1"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	…</a:t>
            </a:r>
          </a:p>
          <a:p>
            <a:pPr lvl="1" eaLnBrk="1" hangingPunct="1"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esac</a:t>
            </a:r>
          </a:p>
        </p:txBody>
      </p:sp>
    </p:spTree>
  </p:cSld>
  <p:clrMapOvr>
    <a:masterClrMapping/>
  </p:clrMapOvr>
  <p:transition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697738EC-FE18-AB43-8E42-7A44820C7F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case structure con’t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90230065-B182-A349-AA19-B239FF7807C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i="1"/>
              <a:t>test-string </a:t>
            </a:r>
            <a:r>
              <a:rPr lang="en-US" altLang="en-US"/>
              <a:t>is any string – usually we want to check the contents of a variable, so we’d use something like $</a:t>
            </a:r>
            <a:r>
              <a:rPr lang="en-US" altLang="en-US" i="1"/>
              <a:t>myvar</a:t>
            </a:r>
            <a:endParaRPr lang="en-US" altLang="en-US"/>
          </a:p>
          <a:p>
            <a:pPr eaLnBrk="1" hangingPunct="1"/>
            <a:r>
              <a:rPr lang="en-US" altLang="en-US"/>
              <a:t>The patterns are similar to ambiguous file references – so the shell special characters apply ([ ], ?, *, |)</a:t>
            </a:r>
          </a:p>
          <a:p>
            <a:pPr eaLnBrk="1" hangingPunct="1"/>
            <a:r>
              <a:rPr lang="en-US" altLang="en-US"/>
              <a:t>If the last pattern is *, it’s a catch all or default</a:t>
            </a:r>
            <a:endParaRPr lang="en-US" altLang="en-US" i="1"/>
          </a:p>
        </p:txBody>
      </p:sp>
    </p:spTree>
  </p:cSld>
  <p:clrMapOvr>
    <a:masterClrMapping/>
  </p:clrMapOvr>
  <p:transition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8CD48026-F0E3-B04B-A96A-8BF478B886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for … in structure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7B1F0BC5-266D-9345-AF62-2B139D365F5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Syntax:</a:t>
            </a:r>
          </a:p>
          <a:p>
            <a:pPr lvl="1" eaLnBrk="1" hangingPunct="1"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for </a:t>
            </a:r>
            <a:r>
              <a:rPr lang="en-US" altLang="en-US" i="1">
                <a:latin typeface="Courier New" panose="02070309020205020404" pitchFamily="49" charset="0"/>
              </a:rPr>
              <a:t>loop-index</a:t>
            </a:r>
            <a:r>
              <a:rPr lang="en-US" altLang="en-US">
                <a:latin typeface="Courier New" panose="02070309020205020404" pitchFamily="49" charset="0"/>
              </a:rPr>
              <a:t> in </a:t>
            </a:r>
            <a:r>
              <a:rPr lang="en-US" altLang="en-US" i="1">
                <a:latin typeface="Courier New" panose="02070309020205020404" pitchFamily="49" charset="0"/>
              </a:rPr>
              <a:t>argument-list</a:t>
            </a:r>
            <a:endParaRPr lang="en-US" altLang="en-US">
              <a:latin typeface="Courier New" panose="02070309020205020404" pitchFamily="49" charset="0"/>
            </a:endParaRPr>
          </a:p>
          <a:p>
            <a:pPr lvl="1" eaLnBrk="1" hangingPunct="1"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do</a:t>
            </a:r>
          </a:p>
          <a:p>
            <a:pPr lvl="1" eaLnBrk="1" hangingPunct="1"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		</a:t>
            </a:r>
            <a:r>
              <a:rPr lang="en-US" altLang="en-US" i="1">
                <a:latin typeface="Courier New" panose="02070309020205020404" pitchFamily="49" charset="0"/>
              </a:rPr>
              <a:t>commands</a:t>
            </a:r>
            <a:endParaRPr lang="en-US" altLang="en-US">
              <a:latin typeface="Courier New" panose="02070309020205020404" pitchFamily="49" charset="0"/>
            </a:endParaRPr>
          </a:p>
          <a:p>
            <a:pPr lvl="1" eaLnBrk="1" hangingPunct="1"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done</a:t>
            </a:r>
          </a:p>
          <a:p>
            <a:pPr eaLnBrk="1" hangingPunct="1"/>
            <a:r>
              <a:rPr lang="en-US" altLang="en-US" i="1"/>
              <a:t>loop-index</a:t>
            </a:r>
            <a:r>
              <a:rPr lang="en-US" altLang="en-US"/>
              <a:t> is a variable name – does not have to be previously declared</a:t>
            </a:r>
          </a:p>
          <a:p>
            <a:pPr eaLnBrk="1" hangingPunct="1"/>
            <a:r>
              <a:rPr lang="en-US" altLang="en-US" i="1"/>
              <a:t>argument-list </a:t>
            </a:r>
            <a:r>
              <a:rPr lang="en-US" altLang="en-US"/>
              <a:t>is a space-delimited list</a:t>
            </a:r>
            <a:endParaRPr lang="en-US" altLang="en-US" i="1"/>
          </a:p>
        </p:txBody>
      </p:sp>
    </p:spTree>
  </p:cSld>
  <p:clrMapOvr>
    <a:masterClrMapping/>
  </p:clrMapOvr>
  <p:transition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DC5175F8-6619-2749-98C3-E94AEC9D44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for structure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41C29C5B-55A5-9645-B6B3-0F700350230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Syntax:</a:t>
            </a:r>
          </a:p>
          <a:p>
            <a:pPr lvl="1" eaLnBrk="1" hangingPunct="1"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for </a:t>
            </a:r>
            <a:r>
              <a:rPr lang="en-US" altLang="en-US" i="1">
                <a:latin typeface="Courier New" panose="02070309020205020404" pitchFamily="49" charset="0"/>
              </a:rPr>
              <a:t>loop-index</a:t>
            </a:r>
            <a:endParaRPr lang="en-US" altLang="en-US">
              <a:latin typeface="Courier New" panose="02070309020205020404" pitchFamily="49" charset="0"/>
            </a:endParaRPr>
          </a:p>
          <a:p>
            <a:pPr lvl="1" eaLnBrk="1" hangingPunct="1"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do</a:t>
            </a:r>
          </a:p>
          <a:p>
            <a:pPr lvl="1" eaLnBrk="1" hangingPunct="1"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		</a:t>
            </a:r>
            <a:r>
              <a:rPr lang="en-US" altLang="en-US" i="1">
                <a:latin typeface="Courier New" panose="02070309020205020404" pitchFamily="49" charset="0"/>
              </a:rPr>
              <a:t>commands</a:t>
            </a:r>
            <a:endParaRPr lang="en-US" altLang="en-US">
              <a:latin typeface="Courier New" panose="02070309020205020404" pitchFamily="49" charset="0"/>
            </a:endParaRPr>
          </a:p>
          <a:p>
            <a:pPr lvl="1" eaLnBrk="1" hangingPunct="1"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done</a:t>
            </a:r>
          </a:p>
          <a:p>
            <a:pPr eaLnBrk="1" hangingPunct="1"/>
            <a:r>
              <a:rPr lang="en-US" altLang="en-US"/>
              <a:t>Similar to for … in except values of </a:t>
            </a:r>
            <a:r>
              <a:rPr lang="en-US" altLang="en-US" i="1"/>
              <a:t>loop-index</a:t>
            </a:r>
            <a:r>
              <a:rPr lang="en-US" altLang="en-US"/>
              <a:t> are populated with the script’s command line arguments</a:t>
            </a:r>
          </a:p>
        </p:txBody>
      </p:sp>
    </p:spTree>
  </p:cSld>
  <p:clrMapOvr>
    <a:masterClrMapping/>
  </p:clrMapOvr>
  <p:transition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639E3C87-64DA-FC4F-A12F-9F79DF6518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while structure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77ECFC5C-5417-C945-95DF-13BD0CACDF1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Syntax:</a:t>
            </a:r>
          </a:p>
          <a:p>
            <a:pPr lvl="1" eaLnBrk="1" hangingPunct="1"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while </a:t>
            </a:r>
            <a:r>
              <a:rPr lang="en-US" altLang="en-US" i="1">
                <a:latin typeface="Courier New" panose="02070309020205020404" pitchFamily="49" charset="0"/>
              </a:rPr>
              <a:t>test-command</a:t>
            </a:r>
            <a:endParaRPr lang="en-US" altLang="en-US">
              <a:latin typeface="Courier New" panose="02070309020205020404" pitchFamily="49" charset="0"/>
            </a:endParaRPr>
          </a:p>
          <a:p>
            <a:pPr lvl="1" eaLnBrk="1" hangingPunct="1"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do</a:t>
            </a:r>
          </a:p>
          <a:p>
            <a:pPr lvl="1" eaLnBrk="1" hangingPunct="1"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		</a:t>
            </a:r>
            <a:r>
              <a:rPr lang="en-US" altLang="en-US" i="1">
                <a:latin typeface="Courier New" panose="02070309020205020404" pitchFamily="49" charset="0"/>
              </a:rPr>
              <a:t>commands</a:t>
            </a:r>
            <a:endParaRPr lang="en-US" altLang="en-US">
              <a:latin typeface="Courier New" panose="02070309020205020404" pitchFamily="49" charset="0"/>
            </a:endParaRPr>
          </a:p>
          <a:p>
            <a:pPr lvl="1" eaLnBrk="1" hangingPunct="1"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done</a:t>
            </a:r>
          </a:p>
          <a:p>
            <a:pPr eaLnBrk="1" hangingPunct="1"/>
            <a:r>
              <a:rPr lang="en-US" altLang="en-US" i="1"/>
              <a:t>commands</a:t>
            </a:r>
            <a:r>
              <a:rPr lang="en-US" altLang="en-US"/>
              <a:t> will continue to be run until </a:t>
            </a:r>
            <a:r>
              <a:rPr lang="en-US" altLang="en-US" i="1"/>
              <a:t>test-command</a:t>
            </a:r>
            <a:r>
              <a:rPr lang="en-US" altLang="en-US"/>
              <a:t> becomes false</a:t>
            </a:r>
            <a:endParaRPr lang="en-US" altLang="en-US" i="1"/>
          </a:p>
        </p:txBody>
      </p:sp>
    </p:spTree>
  </p:cSld>
  <p:clrMapOvr>
    <a:masterClrMapping/>
  </p:clrMapOvr>
  <p:transition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8771FEB1-4AB0-2D4B-A7F8-79B5444CAF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until structure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27C3005D-9466-8F49-AB98-555304F8CD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Syntax:</a:t>
            </a:r>
          </a:p>
          <a:p>
            <a:pPr lvl="1" eaLnBrk="1" hangingPunct="1"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until </a:t>
            </a:r>
            <a:r>
              <a:rPr lang="en-US" altLang="en-US" i="1">
                <a:latin typeface="Courier New" panose="02070309020205020404" pitchFamily="49" charset="0"/>
              </a:rPr>
              <a:t>test-command</a:t>
            </a:r>
            <a:endParaRPr lang="en-US" altLang="en-US">
              <a:latin typeface="Courier New" panose="02070309020205020404" pitchFamily="49" charset="0"/>
            </a:endParaRPr>
          </a:p>
          <a:p>
            <a:pPr lvl="1" eaLnBrk="1" hangingPunct="1"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do</a:t>
            </a:r>
          </a:p>
          <a:p>
            <a:pPr lvl="1" eaLnBrk="1" hangingPunct="1"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		</a:t>
            </a:r>
            <a:r>
              <a:rPr lang="en-US" altLang="en-US" i="1">
                <a:latin typeface="Courier New" panose="02070309020205020404" pitchFamily="49" charset="0"/>
              </a:rPr>
              <a:t>commands</a:t>
            </a:r>
            <a:endParaRPr lang="en-US" altLang="en-US">
              <a:latin typeface="Courier New" panose="02070309020205020404" pitchFamily="49" charset="0"/>
            </a:endParaRPr>
          </a:p>
          <a:p>
            <a:pPr lvl="1" eaLnBrk="1" hangingPunct="1"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done</a:t>
            </a:r>
          </a:p>
          <a:p>
            <a:pPr eaLnBrk="1" hangingPunct="1"/>
            <a:r>
              <a:rPr lang="en-US" altLang="en-US" i="1"/>
              <a:t>commands</a:t>
            </a:r>
            <a:r>
              <a:rPr lang="en-US" altLang="en-US"/>
              <a:t> will continue to be run until </a:t>
            </a:r>
            <a:r>
              <a:rPr lang="en-US" altLang="en-US" i="1"/>
              <a:t>test-command </a:t>
            </a:r>
            <a:r>
              <a:rPr lang="en-US" altLang="en-US"/>
              <a:t>becomes true</a:t>
            </a:r>
          </a:p>
        </p:txBody>
      </p:sp>
    </p:spTree>
  </p:cSld>
  <p:clrMapOvr>
    <a:masterClrMapping/>
  </p:clrMapOvr>
  <p:transition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3DE75217-0D9D-714C-8180-0F2B3BEAE4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break and continue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4CAE5E94-6FCE-1C4D-9094-2F6157FD04F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break exits a loop structure – jumps down to after done statement</a:t>
            </a:r>
          </a:p>
          <a:p>
            <a:pPr eaLnBrk="1" hangingPunct="1"/>
            <a:r>
              <a:rPr lang="en-US" altLang="en-US"/>
              <a:t>continue exits current loop iteration – jumps down to the done statement, and begins next loop iteration test</a:t>
            </a:r>
          </a:p>
          <a:p>
            <a:pPr eaLnBrk="1" hangingPunct="1"/>
            <a:r>
              <a:rPr lang="en-US" altLang="en-US"/>
              <a:t>Used to short circuit loops</a:t>
            </a:r>
          </a:p>
        </p:txBody>
      </p:sp>
    </p:spTree>
  </p:cSld>
  <p:clrMapOvr>
    <a:masterClrMapping/>
  </p:clrMapOvr>
  <p:transition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F763BC6D-4716-9E4E-A51A-457ACDA581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select structure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109A83FC-B258-224E-ACEA-67E8846169B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Syntax: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/>
              <a:t>select </a:t>
            </a:r>
            <a:r>
              <a:rPr lang="en-US" altLang="en-US" i="1"/>
              <a:t>varname</a:t>
            </a:r>
            <a:r>
              <a:rPr lang="en-US" altLang="en-US"/>
              <a:t> [in </a:t>
            </a:r>
            <a:r>
              <a:rPr lang="en-US" altLang="en-US" i="1"/>
              <a:t>arg1 arg2 …</a:t>
            </a:r>
            <a:r>
              <a:rPr lang="en-US" altLang="en-US"/>
              <a:t>]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/>
              <a:t>	do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/>
              <a:t>			</a:t>
            </a:r>
            <a:r>
              <a:rPr lang="en-US" altLang="en-US" i="1"/>
              <a:t>commands</a:t>
            </a:r>
            <a:endParaRPr lang="en-US" altLang="en-US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/>
              <a:t>	done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Similarly to a for loop, </a:t>
            </a:r>
            <a:r>
              <a:rPr lang="en-US" altLang="en-US" i="1"/>
              <a:t>varname</a:t>
            </a:r>
            <a:r>
              <a:rPr lang="en-US" altLang="en-US"/>
              <a:t> need not be declared prior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If in </a:t>
            </a:r>
            <a:r>
              <a:rPr lang="en-US" altLang="en-US" i="1"/>
              <a:t>args</a:t>
            </a:r>
            <a:r>
              <a:rPr lang="en-US" altLang="en-US"/>
              <a:t> omitted, command line arguments used</a:t>
            </a:r>
          </a:p>
        </p:txBody>
      </p:sp>
    </p:spTree>
  </p:cSld>
  <p:clrMapOvr>
    <a:masterClrMapping/>
  </p:clrMapOvr>
  <p:transition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806057F4-5C00-6B42-A7B9-384792E2AB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select structure con’t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742194C9-3707-5A4A-B7DC-A37F558A1F5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select structure displays a numbered menu allowing user to select an </a:t>
            </a:r>
            <a:r>
              <a:rPr lang="en-US" altLang="en-US" i="1"/>
              <a:t>arg</a:t>
            </a:r>
            <a:endParaRPr lang="en-US" altLang="en-US"/>
          </a:p>
          <a:p>
            <a:pPr eaLnBrk="1" hangingPunct="1"/>
            <a:r>
              <a:rPr lang="en-US" altLang="en-US"/>
              <a:t>After displaying the menu, select displays the PS3 prompt – by default it’s #?</a:t>
            </a:r>
          </a:p>
          <a:p>
            <a:pPr eaLnBrk="1" hangingPunct="1"/>
            <a:r>
              <a:rPr lang="en-US" altLang="en-US"/>
              <a:t>Set PS3 to customize the prompt to something more intelligible</a:t>
            </a:r>
          </a:p>
          <a:p>
            <a:pPr eaLnBrk="1" hangingPunct="1"/>
            <a:r>
              <a:rPr lang="en-US" altLang="en-US"/>
              <a:t>The user’s selection (what was actually typed) is stored in REPLY</a:t>
            </a:r>
          </a:p>
        </p:txBody>
      </p:sp>
    </p:spTree>
  </p:cSld>
  <p:clrMapOvr>
    <a:masterClrMapping/>
  </p:clrMapOvr>
  <p:transition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8F489C2D-AFAE-C74C-8445-B5C15D12B3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i="1"/>
              <a:t>In this chapter …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D1835BBC-3B3B-4F40-BFED-5E6D3A169A3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Control structures</a:t>
            </a:r>
          </a:p>
          <a:p>
            <a:pPr eaLnBrk="1" hangingPunct="1"/>
            <a:r>
              <a:rPr lang="en-US" altLang="en-US"/>
              <a:t>File descriptors</a:t>
            </a:r>
          </a:p>
          <a:p>
            <a:pPr eaLnBrk="1" hangingPunct="1"/>
            <a:r>
              <a:rPr lang="en-US" altLang="en-US"/>
              <a:t>Variables</a:t>
            </a:r>
          </a:p>
        </p:txBody>
      </p:sp>
    </p:spTree>
  </p:cSld>
  <p:clrMapOvr>
    <a:masterClrMapping/>
  </p:clrMapOvr>
  <p:transition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B8866A3F-FB6B-C24B-8A91-02B8DFD27F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File descriptors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94D1F79E-4CFC-744B-8D67-F4907600F1C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Recall 0&lt;, 1&gt;, 2&gt; … now let’s make more</a:t>
            </a:r>
          </a:p>
          <a:p>
            <a:pPr eaLnBrk="1" hangingPunct="1"/>
            <a:r>
              <a:rPr lang="en-US" altLang="en-US"/>
              <a:t>Syntax:</a:t>
            </a:r>
          </a:p>
          <a:p>
            <a:pPr lvl="1" eaLnBrk="1" hangingPunct="1">
              <a:buFontTx/>
              <a:buNone/>
            </a:pPr>
            <a:r>
              <a:rPr lang="en-US" altLang="en-US"/>
              <a:t>exec </a:t>
            </a:r>
            <a:r>
              <a:rPr lang="en-US" altLang="en-US" i="1"/>
              <a:t>n</a:t>
            </a:r>
            <a:r>
              <a:rPr lang="en-US" altLang="en-US"/>
              <a:t>&gt; </a:t>
            </a:r>
            <a:r>
              <a:rPr lang="en-US" altLang="en-US" i="1"/>
              <a:t>outfile</a:t>
            </a:r>
            <a:r>
              <a:rPr lang="en-US" altLang="en-US"/>
              <a:t>    AND     exec </a:t>
            </a:r>
            <a:r>
              <a:rPr lang="en-US" altLang="en-US" i="1"/>
              <a:t>m</a:t>
            </a:r>
            <a:r>
              <a:rPr lang="en-US" altLang="en-US"/>
              <a:t>&lt; </a:t>
            </a:r>
            <a:r>
              <a:rPr lang="en-US" altLang="en-US" i="1"/>
              <a:t>infile</a:t>
            </a:r>
            <a:endParaRPr lang="en-US" altLang="en-US"/>
          </a:p>
          <a:p>
            <a:pPr eaLnBrk="1" hangingPunct="1"/>
            <a:r>
              <a:rPr lang="en-US" altLang="en-US"/>
              <a:t>exec associates streams with files</a:t>
            </a:r>
          </a:p>
          <a:p>
            <a:pPr eaLnBrk="1" hangingPunct="1"/>
            <a:r>
              <a:rPr lang="en-US" altLang="en-US"/>
              <a:t>Then can treat those streams just like the standard ones</a:t>
            </a:r>
          </a:p>
          <a:p>
            <a:pPr eaLnBrk="1" hangingPunct="1"/>
            <a:r>
              <a:rPr lang="en-US" altLang="en-US"/>
              <a:t>To close:</a:t>
            </a:r>
          </a:p>
          <a:p>
            <a:pPr lvl="1" eaLnBrk="1" hangingPunct="1">
              <a:buFontTx/>
              <a:buNone/>
            </a:pPr>
            <a:r>
              <a:rPr lang="en-US" altLang="en-US"/>
              <a:t>exec </a:t>
            </a:r>
            <a:r>
              <a:rPr lang="en-US" altLang="en-US" i="1"/>
              <a:t>n</a:t>
            </a:r>
            <a:r>
              <a:rPr lang="en-US" altLang="en-US"/>
              <a:t>&gt;&amp;-      AND      exec </a:t>
            </a:r>
            <a:r>
              <a:rPr lang="en-US" altLang="en-US" i="1"/>
              <a:t>m</a:t>
            </a:r>
            <a:r>
              <a:rPr lang="en-US" altLang="en-US"/>
              <a:t>&lt;&amp;-</a:t>
            </a:r>
          </a:p>
        </p:txBody>
      </p:sp>
    </p:spTree>
  </p:cSld>
  <p:clrMapOvr>
    <a:masterClrMapping/>
  </p:clrMapOvr>
  <p:transition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2280B86D-6ADA-3343-B1CC-4AAB129DA0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Array Variables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BBCF0EB4-7F59-6D4B-81CA-EDA114477B9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Recall we declare bash variables with the format  </a:t>
            </a:r>
            <a:r>
              <a:rPr lang="en-US" altLang="en-US" i="1"/>
              <a:t>varname</a:t>
            </a:r>
            <a:r>
              <a:rPr lang="en-US" altLang="en-US"/>
              <a:t>=</a:t>
            </a:r>
            <a:r>
              <a:rPr lang="en-US" altLang="en-US" i="1"/>
              <a:t>value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To declare an array, use:</a:t>
            </a:r>
            <a:br>
              <a:rPr lang="en-US" altLang="en-US"/>
            </a:br>
            <a:r>
              <a:rPr lang="en-US" altLang="en-US" i="1"/>
              <a:t>arrayname</a:t>
            </a:r>
            <a:r>
              <a:rPr lang="en-US" altLang="en-US"/>
              <a:t>=(</a:t>
            </a:r>
            <a:r>
              <a:rPr lang="en-US" altLang="en-US" i="1"/>
              <a:t>elements …</a:t>
            </a:r>
            <a:r>
              <a:rPr lang="en-US" altLang="en-US"/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Array is zero based and referenced via [ ]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[*] returns all the elements in the array, IFS delimited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[@] returns all the elements in the array, for the purpose of copying entire arrays</a:t>
            </a:r>
          </a:p>
        </p:txBody>
      </p:sp>
    </p:spTree>
  </p:cSld>
  <p:clrMapOvr>
    <a:masterClrMapping/>
  </p:clrMapOvr>
  <p:transition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CF751516-338B-A649-A9BB-568AEA71B3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Variable Scope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3CAC9ED1-D7F4-7E43-B783-3097E8600A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By default, bash variables have local scope</a:t>
            </a:r>
          </a:p>
          <a:p>
            <a:pPr eaLnBrk="1" hangingPunct="1"/>
            <a:r>
              <a:rPr lang="en-US" altLang="en-US"/>
              <a:t>To make global, you must use export (or declare/typeset with –x)</a:t>
            </a:r>
          </a:p>
          <a:p>
            <a:pPr eaLnBrk="1" hangingPunct="1"/>
            <a:r>
              <a:rPr lang="en-US" altLang="en-US"/>
              <a:t>Variables used in a shell script are local to the script, unless exported</a:t>
            </a:r>
          </a:p>
        </p:txBody>
      </p:sp>
    </p:spTree>
  </p:cSld>
  <p:clrMapOvr>
    <a:masterClrMapping/>
  </p:clrMapOvr>
  <p:transition>
    <p:pull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E4AD46D4-0533-7C4D-B21A-CEA3A92697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Special Parameters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543EA84B-CCB6-3B41-905B-A0A3D90C9F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$$ -- the PID of the process running</a:t>
            </a:r>
          </a:p>
          <a:p>
            <a:pPr eaLnBrk="1" hangingPunct="1"/>
            <a:r>
              <a:rPr lang="en-US" altLang="en-US"/>
              <a:t>$? -- the exit status of the last process</a:t>
            </a:r>
          </a:p>
          <a:p>
            <a:pPr eaLnBrk="1" hangingPunct="1"/>
            <a:r>
              <a:rPr lang="en-US" altLang="en-US"/>
              <a:t>$# -- the number of command line arguments</a:t>
            </a:r>
          </a:p>
          <a:p>
            <a:pPr eaLnBrk="1" hangingPunct="1"/>
            <a:r>
              <a:rPr lang="en-US" altLang="en-US"/>
              <a:t>$0 -- the name of the calling program</a:t>
            </a:r>
          </a:p>
          <a:p>
            <a:pPr eaLnBrk="1" hangingPunct="1"/>
            <a:r>
              <a:rPr lang="en-US" altLang="en-US"/>
              <a:t>$</a:t>
            </a:r>
            <a:r>
              <a:rPr lang="en-US" altLang="en-US" i="1"/>
              <a:t>n</a:t>
            </a:r>
            <a:r>
              <a:rPr lang="en-US" altLang="en-US"/>
              <a:t> -- the </a:t>
            </a:r>
            <a:r>
              <a:rPr lang="en-US" altLang="en-US" i="1"/>
              <a:t>n</a:t>
            </a:r>
            <a:r>
              <a:rPr lang="en-US" altLang="en-US"/>
              <a:t>th command line argument</a:t>
            </a:r>
          </a:p>
          <a:p>
            <a:pPr lvl="1" eaLnBrk="1" hangingPunct="1"/>
            <a:r>
              <a:rPr lang="en-US" altLang="en-US"/>
              <a:t>${</a:t>
            </a:r>
            <a:r>
              <a:rPr lang="en-US" altLang="en-US" i="1"/>
              <a:t>n</a:t>
            </a:r>
            <a:r>
              <a:rPr lang="en-US" altLang="en-US"/>
              <a:t>} must be used for </a:t>
            </a:r>
            <a:r>
              <a:rPr lang="en-US" altLang="en-US" i="1"/>
              <a:t>n</a:t>
            </a:r>
            <a:r>
              <a:rPr lang="en-US" altLang="en-US"/>
              <a:t> &gt; 9</a:t>
            </a:r>
          </a:p>
          <a:p>
            <a:pPr lvl="1" eaLnBrk="1" hangingPunct="1"/>
            <a:r>
              <a:rPr lang="en-US" altLang="en-US"/>
              <a:t>the shift builtin rotates through the arguments</a:t>
            </a:r>
          </a:p>
        </p:txBody>
      </p:sp>
    </p:spTree>
  </p:cSld>
  <p:clrMapOvr>
    <a:masterClrMapping/>
  </p:clrMapOvr>
  <p:transition>
    <p:pull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C8ACC828-C5FA-294F-95D3-0129F2B3B4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Null and unset variables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F1C7E6ED-4EAD-2E4F-B86A-0B5F4D93064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${</a:t>
            </a:r>
            <a:r>
              <a:rPr lang="en-US" altLang="en-US" i="1"/>
              <a:t>varname</a:t>
            </a:r>
            <a:r>
              <a:rPr lang="en-US" altLang="en-US"/>
              <a:t>:-</a:t>
            </a:r>
            <a:r>
              <a:rPr lang="en-US" altLang="en-US" i="1"/>
              <a:t>default</a:t>
            </a:r>
            <a:r>
              <a:rPr lang="en-US" altLang="en-US"/>
              <a:t>} : if </a:t>
            </a:r>
            <a:r>
              <a:rPr lang="en-US" altLang="en-US" i="1"/>
              <a:t>varname</a:t>
            </a:r>
            <a:r>
              <a:rPr lang="en-US" altLang="en-US"/>
              <a:t> is not set or is null, substitutes for </a:t>
            </a:r>
            <a:r>
              <a:rPr lang="en-US" altLang="en-US" i="1"/>
              <a:t>default</a:t>
            </a:r>
            <a:endParaRPr lang="en-US" altLang="en-US"/>
          </a:p>
          <a:p>
            <a:pPr eaLnBrk="1" hangingPunct="1"/>
            <a:r>
              <a:rPr lang="en-US" altLang="en-US"/>
              <a:t>${</a:t>
            </a:r>
            <a:r>
              <a:rPr lang="en-US" altLang="en-US" i="1"/>
              <a:t>varname</a:t>
            </a:r>
            <a:r>
              <a:rPr lang="en-US" altLang="en-US"/>
              <a:t>:=</a:t>
            </a:r>
            <a:r>
              <a:rPr lang="en-US" altLang="en-US" i="1"/>
              <a:t>default</a:t>
            </a:r>
            <a:r>
              <a:rPr lang="en-US" altLang="en-US"/>
              <a:t>} : if </a:t>
            </a:r>
            <a:r>
              <a:rPr lang="en-US" altLang="en-US" i="1"/>
              <a:t>varname</a:t>
            </a:r>
            <a:r>
              <a:rPr lang="en-US" altLang="en-US"/>
              <a:t> is not set or null, substitues for </a:t>
            </a:r>
            <a:r>
              <a:rPr lang="en-US" altLang="en-US" i="1"/>
              <a:t>default</a:t>
            </a:r>
            <a:r>
              <a:rPr lang="en-US" altLang="en-US"/>
              <a:t> and sets </a:t>
            </a:r>
            <a:r>
              <a:rPr lang="en-US" altLang="en-US" i="1"/>
              <a:t>varname</a:t>
            </a:r>
            <a:endParaRPr lang="en-US" altLang="en-US"/>
          </a:p>
          <a:p>
            <a:pPr eaLnBrk="1" hangingPunct="1"/>
            <a:r>
              <a:rPr lang="en-US" altLang="en-US"/>
              <a:t>${</a:t>
            </a:r>
            <a:r>
              <a:rPr lang="en-US" altLang="en-US" i="1"/>
              <a:t>varname</a:t>
            </a:r>
            <a:r>
              <a:rPr lang="en-US" altLang="en-US"/>
              <a:t>:?</a:t>
            </a:r>
            <a:r>
              <a:rPr lang="en-US" altLang="en-US" i="1"/>
              <a:t>message</a:t>
            </a:r>
            <a:r>
              <a:rPr lang="en-US" altLang="en-US"/>
              <a:t>} : if </a:t>
            </a:r>
            <a:r>
              <a:rPr lang="en-US" altLang="en-US" i="1"/>
              <a:t>varname</a:t>
            </a:r>
            <a:r>
              <a:rPr lang="en-US" altLang="en-US"/>
              <a:t> is not set, displays an error</a:t>
            </a:r>
          </a:p>
        </p:txBody>
      </p:sp>
    </p:spTree>
  </p:cSld>
  <p:clrMapOvr>
    <a:masterClrMapping/>
  </p:clrMapOvr>
  <p:transition>
    <p:pull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5B1690A4-45E6-594E-B656-479B8547D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Functions</a:t>
            </a:r>
          </a:p>
        </p:txBody>
      </p:sp>
      <p:sp>
        <p:nvSpPr>
          <p:cNvPr id="27651" name="Content Placeholder 2">
            <a:extLst>
              <a:ext uri="{FF2B5EF4-FFF2-40B4-BE49-F238E27FC236}">
                <a16:creationId xmlns:a16="http://schemas.microsoft.com/office/drawing/2014/main" id="{C2CEDBF9-522A-D44A-B654-FC6500A2B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Syntax:</a:t>
            </a:r>
            <a:br>
              <a:rPr lang="en-US" altLang="en-US"/>
            </a:br>
            <a:r>
              <a:rPr lang="en-US" altLang="en-US">
                <a:latin typeface="Courier" pitchFamily="2" charset="0"/>
              </a:rPr>
              <a:t>function </a:t>
            </a:r>
            <a:r>
              <a:rPr lang="en-US" altLang="en-US" i="1">
                <a:latin typeface="Courier" pitchFamily="2" charset="0"/>
              </a:rPr>
              <a:t>name </a:t>
            </a:r>
            <a:r>
              <a:rPr lang="en-US" altLang="en-US">
                <a:latin typeface="Courier" pitchFamily="2" charset="0"/>
              </a:rPr>
              <a:t>() {</a:t>
            </a:r>
            <a:br>
              <a:rPr lang="en-US" altLang="en-US">
                <a:latin typeface="Courier" pitchFamily="2" charset="0"/>
              </a:rPr>
            </a:br>
            <a:r>
              <a:rPr lang="en-US" altLang="en-US">
                <a:latin typeface="Courier" pitchFamily="2" charset="0"/>
              </a:rPr>
              <a:t>…</a:t>
            </a:r>
            <a:br>
              <a:rPr lang="en-US" altLang="en-US">
                <a:latin typeface="Courier" pitchFamily="2" charset="0"/>
              </a:rPr>
            </a:br>
            <a:r>
              <a:rPr lang="en-US" altLang="en-US">
                <a:latin typeface="Courier" pitchFamily="2" charset="0"/>
              </a:rPr>
              <a:t>}</a:t>
            </a:r>
          </a:p>
          <a:p>
            <a:pPr eaLnBrk="1" hangingPunct="1"/>
            <a:r>
              <a:rPr lang="en-US" altLang="en-US"/>
              <a:t>Note on scope – functions have same scope as calling script/shell … which means you can access (or step on!) existing variables</a:t>
            </a:r>
          </a:p>
        </p:txBody>
      </p:sp>
    </p:spTree>
  </p:cSld>
  <p:clrMapOvr>
    <a:masterClrMapping/>
  </p:clrMapOvr>
  <p:transition>
    <p:pull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666083F3-CD38-EA44-BA62-A2A2ECF43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Here document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E6609-94CF-9144-B3AE-9101617F4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/>
              <a:t>Allows you to do standard input redirection within a script</a:t>
            </a:r>
          </a:p>
          <a:p>
            <a:pPr eaLnBrk="1" hangingPunct="1">
              <a:defRPr/>
            </a:pPr>
            <a:r>
              <a:rPr lang="en-US" dirty="0"/>
              <a:t>Denoted by &lt;&lt; followed by a sentinel</a:t>
            </a:r>
          </a:p>
          <a:p>
            <a:pPr eaLnBrk="1" hangingPunct="1">
              <a:defRPr/>
            </a:pPr>
            <a:r>
              <a:rPr lang="en-US" dirty="0"/>
              <a:t>Ex:</a:t>
            </a:r>
          </a:p>
          <a:p>
            <a:pPr eaLnBrk="1" hangingPunct="1">
              <a:buFontTx/>
              <a:buNone/>
              <a:defRPr/>
            </a:pPr>
            <a:r>
              <a:rPr lang="en-US" dirty="0"/>
              <a:t>	</a:t>
            </a:r>
            <a:r>
              <a:rPr lang="en-US" dirty="0">
                <a:latin typeface="Courier" pitchFamily="49" charset="0"/>
              </a:rPr>
              <a:t>sort &lt;&lt;</a:t>
            </a:r>
            <a:r>
              <a:rPr lang="en-US" dirty="0" err="1">
                <a:latin typeface="Courier" pitchFamily="49" charset="0"/>
              </a:rPr>
              <a:t>MyList</a:t>
            </a:r>
            <a:endParaRPr lang="en-US" dirty="0">
              <a:latin typeface="Courier" pitchFamily="49" charset="0"/>
            </a:endParaRPr>
          </a:p>
          <a:p>
            <a:pPr eaLnBrk="1" hangingPunct="1">
              <a:buFontTx/>
              <a:buNone/>
              <a:defRPr/>
            </a:pPr>
            <a:r>
              <a:rPr lang="en-US" dirty="0">
                <a:latin typeface="Courier" pitchFamily="49" charset="0"/>
              </a:rPr>
              <a:t>	dog</a:t>
            </a:r>
          </a:p>
          <a:p>
            <a:pPr eaLnBrk="1" hangingPunct="1">
              <a:buFontTx/>
              <a:buNone/>
              <a:defRPr/>
            </a:pPr>
            <a:r>
              <a:rPr lang="en-US" dirty="0">
                <a:latin typeface="Courier" pitchFamily="49" charset="0"/>
              </a:rPr>
              <a:t>	cat</a:t>
            </a:r>
          </a:p>
          <a:p>
            <a:pPr eaLnBrk="1" hangingPunct="1">
              <a:buFontTx/>
              <a:buNone/>
              <a:defRPr/>
            </a:pPr>
            <a:r>
              <a:rPr lang="en-US" dirty="0">
                <a:latin typeface="Courier" pitchFamily="49" charset="0"/>
              </a:rPr>
              <a:t>	bird</a:t>
            </a:r>
          </a:p>
          <a:p>
            <a:pPr eaLnBrk="1" hangingPunct="1">
              <a:buFontTx/>
              <a:buNone/>
              <a:defRPr/>
            </a:pPr>
            <a:r>
              <a:rPr lang="en-US" dirty="0">
                <a:latin typeface="Courier" pitchFamily="49" charset="0"/>
              </a:rPr>
              <a:t>	</a:t>
            </a:r>
            <a:r>
              <a:rPr lang="en-US" dirty="0" err="1">
                <a:latin typeface="Courier" pitchFamily="49" charset="0"/>
              </a:rPr>
              <a:t>MyList</a:t>
            </a:r>
            <a:endParaRPr lang="en-US" dirty="0">
              <a:latin typeface="Courier" pitchFamily="49" charset="0"/>
            </a:endParaRPr>
          </a:p>
        </p:txBody>
      </p:sp>
    </p:spTree>
  </p:cSld>
  <p:clrMapOvr>
    <a:masterClrMapping/>
  </p:clrMapOvr>
  <p:transition>
    <p:pull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37AA500F-7078-6747-8942-3690AB35A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type</a:t>
            </a:r>
          </a:p>
        </p:txBody>
      </p:sp>
      <p:sp>
        <p:nvSpPr>
          <p:cNvPr id="29699" name="Content Placeholder 2">
            <a:extLst>
              <a:ext uri="{FF2B5EF4-FFF2-40B4-BE49-F238E27FC236}">
                <a16:creationId xmlns:a16="http://schemas.microsoft.com/office/drawing/2014/main" id="{DAD98EBF-40F6-AD4B-822F-60DCD0FBC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Provides info about a command/builtin</a:t>
            </a:r>
          </a:p>
          <a:p>
            <a:pPr eaLnBrk="1" hangingPunct="1"/>
            <a:r>
              <a:rPr lang="en-US" altLang="en-US"/>
              <a:t>Syntax: </a:t>
            </a:r>
            <a:r>
              <a:rPr lang="en-US" altLang="en-US">
                <a:latin typeface="Courier" pitchFamily="2" charset="0"/>
              </a:rPr>
              <a:t>type </a:t>
            </a:r>
            <a:r>
              <a:rPr lang="en-US" altLang="en-US" i="1">
                <a:latin typeface="Courier" pitchFamily="2" charset="0"/>
              </a:rPr>
              <a:t>command</a:t>
            </a:r>
            <a:endParaRPr lang="en-US" altLang="en-US">
              <a:latin typeface="Courier" pitchFamily="2" charset="0"/>
            </a:endParaRPr>
          </a:p>
          <a:p>
            <a:pPr eaLnBrk="1" hangingPunct="1"/>
            <a:r>
              <a:rPr lang="en-US" altLang="en-US"/>
              <a:t>Basically, what is being run?</a:t>
            </a:r>
          </a:p>
          <a:p>
            <a:pPr lvl="1" eaLnBrk="1" hangingPunct="1"/>
            <a:r>
              <a:rPr lang="en-US" altLang="en-US"/>
              <a:t>Path to executable</a:t>
            </a:r>
          </a:p>
          <a:p>
            <a:pPr lvl="1" eaLnBrk="1" hangingPunct="1"/>
            <a:r>
              <a:rPr lang="en-US" altLang="en-US"/>
              <a:t>Shell builtin</a:t>
            </a:r>
          </a:p>
          <a:p>
            <a:pPr lvl="1" eaLnBrk="1" hangingPunct="1"/>
            <a:r>
              <a:rPr lang="en-US" altLang="en-US"/>
              <a:t>Shell alias</a:t>
            </a:r>
          </a:p>
          <a:p>
            <a:pPr lvl="1" eaLnBrk="1" hangingPunct="1"/>
            <a:r>
              <a:rPr lang="en-US" altLang="en-US"/>
              <a:t>Hashed reference</a:t>
            </a:r>
          </a:p>
        </p:txBody>
      </p:sp>
    </p:spTree>
  </p:cSld>
  <p:clrMapOvr>
    <a:masterClrMapping/>
  </p:clrMapOvr>
  <p:transition>
    <p:pull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88BEECCF-EF6D-DA49-848C-49921A1FD0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read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1E692F59-94E9-1543-A870-7E0F919148E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Syntax:</a:t>
            </a:r>
          </a:p>
          <a:p>
            <a:pPr lvl="1" eaLnBrk="1" hangingPunct="1">
              <a:buFontTx/>
              <a:buNone/>
            </a:pPr>
            <a:r>
              <a:rPr lang="en-US" altLang="en-US">
                <a:latin typeface="Courier" pitchFamily="2" charset="0"/>
              </a:rPr>
              <a:t>read [</a:t>
            </a:r>
            <a:r>
              <a:rPr lang="en-US" altLang="en-US" i="1">
                <a:latin typeface="Courier" pitchFamily="2" charset="0"/>
              </a:rPr>
              <a:t>options</a:t>
            </a:r>
            <a:r>
              <a:rPr lang="en-US" altLang="en-US">
                <a:latin typeface="Courier" pitchFamily="2" charset="0"/>
              </a:rPr>
              <a:t>] [</a:t>
            </a:r>
            <a:r>
              <a:rPr lang="en-US" altLang="en-US" i="1">
                <a:latin typeface="Courier" pitchFamily="2" charset="0"/>
              </a:rPr>
              <a:t>varname</a:t>
            </a:r>
            <a:r>
              <a:rPr lang="en-US" altLang="en-US">
                <a:latin typeface="Courier" pitchFamily="2" charset="0"/>
              </a:rPr>
              <a:t>]</a:t>
            </a:r>
          </a:p>
          <a:p>
            <a:pPr eaLnBrk="1" hangingPunct="1"/>
            <a:r>
              <a:rPr lang="en-US" altLang="en-US"/>
              <a:t>Reads input from standard in</a:t>
            </a:r>
          </a:p>
          <a:p>
            <a:pPr eaLnBrk="1" hangingPunct="1"/>
            <a:r>
              <a:rPr lang="en-US" altLang="en-US"/>
              <a:t>If </a:t>
            </a:r>
            <a:r>
              <a:rPr lang="en-US" altLang="en-US" i="1"/>
              <a:t>varname</a:t>
            </a:r>
            <a:r>
              <a:rPr lang="en-US" altLang="en-US"/>
              <a:t> not supplied, input goes in REPLY</a:t>
            </a:r>
          </a:p>
          <a:p>
            <a:pPr eaLnBrk="1" hangingPunct="1"/>
            <a:r>
              <a:rPr lang="en-US" altLang="en-US"/>
              <a:t>Gets everything the user types in before hitting RETURN</a:t>
            </a:r>
          </a:p>
        </p:txBody>
      </p:sp>
    </p:spTree>
  </p:cSld>
  <p:clrMapOvr>
    <a:masterClrMapping/>
  </p:clrMapOvr>
  <p:transition>
    <p:pull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333F18E0-DD0B-1F46-9BAA-2A8C9E1E76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read con’t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029F6A7A-9CBE-B24C-B480-CB44D1283C1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Options</a:t>
            </a:r>
          </a:p>
          <a:p>
            <a:pPr lvl="1" eaLnBrk="1" hangingPunct="1"/>
            <a:r>
              <a:rPr lang="en-US" altLang="en-US"/>
              <a:t>a </a:t>
            </a:r>
            <a:r>
              <a:rPr lang="en-US" altLang="en-US" i="1"/>
              <a:t>array</a:t>
            </a:r>
            <a:r>
              <a:rPr lang="en-US" altLang="en-US"/>
              <a:t> – sticks each word into an element of </a:t>
            </a:r>
            <a:r>
              <a:rPr lang="en-US" altLang="en-US" i="1"/>
              <a:t>array</a:t>
            </a:r>
            <a:endParaRPr lang="en-US" altLang="en-US"/>
          </a:p>
          <a:p>
            <a:pPr lvl="1" eaLnBrk="1" hangingPunct="1"/>
            <a:r>
              <a:rPr lang="en-US" altLang="en-US"/>
              <a:t>d </a:t>
            </a:r>
            <a:r>
              <a:rPr lang="en-US" altLang="en-US" i="1"/>
              <a:t>delimiter</a:t>
            </a:r>
            <a:r>
              <a:rPr lang="en-US" altLang="en-US"/>
              <a:t> – use a delimiter other than NEWLINE</a:t>
            </a:r>
          </a:p>
          <a:p>
            <a:pPr lvl="1" eaLnBrk="1" hangingPunct="1"/>
            <a:r>
              <a:rPr lang="en-US" altLang="en-US"/>
              <a:t>n </a:t>
            </a:r>
            <a:r>
              <a:rPr lang="en-US" altLang="en-US" i="1"/>
              <a:t>num</a:t>
            </a:r>
            <a:r>
              <a:rPr lang="en-US" altLang="en-US"/>
              <a:t> – read </a:t>
            </a:r>
            <a:r>
              <a:rPr lang="en-US" altLang="en-US" i="1"/>
              <a:t>n</a:t>
            </a:r>
            <a:r>
              <a:rPr lang="en-US" altLang="en-US"/>
              <a:t> characters</a:t>
            </a:r>
          </a:p>
          <a:p>
            <a:pPr lvl="1" eaLnBrk="1" hangingPunct="1"/>
            <a:r>
              <a:rPr lang="en-US" altLang="en-US"/>
              <a:t>p </a:t>
            </a:r>
            <a:r>
              <a:rPr lang="en-US" altLang="en-US" i="1"/>
              <a:t>prompt</a:t>
            </a:r>
            <a:r>
              <a:rPr lang="en-US" altLang="en-US"/>
              <a:t> – displays </a:t>
            </a:r>
            <a:r>
              <a:rPr lang="en-US" altLang="en-US" i="1"/>
              <a:t>prompt </a:t>
            </a:r>
            <a:r>
              <a:rPr lang="en-US" altLang="en-US"/>
              <a:t>to user</a:t>
            </a:r>
          </a:p>
          <a:p>
            <a:pPr lvl="1" eaLnBrk="1" hangingPunct="1"/>
            <a:r>
              <a:rPr lang="en-US" altLang="en-US"/>
              <a:t>u </a:t>
            </a:r>
            <a:r>
              <a:rPr lang="en-US" altLang="en-US" i="1"/>
              <a:t>number</a:t>
            </a:r>
            <a:r>
              <a:rPr lang="en-US" altLang="en-US"/>
              <a:t> – grabs from given file descriptor</a:t>
            </a:r>
          </a:p>
          <a:p>
            <a:pPr eaLnBrk="1" hangingPunct="1">
              <a:buFontTx/>
              <a:buNone/>
            </a:pPr>
            <a:endParaRPr lang="en-US" altLang="en-US"/>
          </a:p>
        </p:txBody>
      </p:sp>
    </p:spTree>
  </p:cSld>
  <p:clrMapOvr>
    <a:masterClrMapping/>
  </p:clrMapOvr>
  <p:transition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6E244F33-4EC3-644F-A5E5-B1D4EA946D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Control structure tests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B05883D9-7478-054A-9314-04DC79DCDE4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Control structures depend on a test that equates either true or false</a:t>
            </a:r>
          </a:p>
          <a:p>
            <a:pPr eaLnBrk="1" hangingPunct="1"/>
            <a:r>
              <a:rPr lang="en-US" altLang="en-US"/>
              <a:t>The test builtin in bash allows logical, relational, and file property-based tests</a:t>
            </a:r>
          </a:p>
          <a:p>
            <a:pPr eaLnBrk="1" hangingPunct="1"/>
            <a:r>
              <a:rPr lang="en-US" altLang="en-US"/>
              <a:t>Syntax:</a:t>
            </a:r>
          </a:p>
          <a:p>
            <a:pPr lvl="1" eaLnBrk="1" hangingPunct="1">
              <a:buFontTx/>
              <a:buNone/>
            </a:pPr>
            <a:r>
              <a:rPr lang="en-US" altLang="en-US"/>
              <a:t>test </a:t>
            </a:r>
            <a:r>
              <a:rPr lang="en-US" altLang="en-US" i="1"/>
              <a:t>expression</a:t>
            </a:r>
            <a:r>
              <a:rPr lang="en-US" altLang="en-US"/>
              <a:t>   OR    [ </a:t>
            </a:r>
            <a:r>
              <a:rPr lang="en-US" altLang="en-US" i="1"/>
              <a:t>expression </a:t>
            </a:r>
            <a:r>
              <a:rPr lang="en-US" altLang="en-US"/>
              <a:t>]</a:t>
            </a:r>
          </a:p>
          <a:p>
            <a:pPr lvl="1" eaLnBrk="1" hangingPunct="1">
              <a:buFontTx/>
              <a:buNone/>
            </a:pPr>
            <a:endParaRPr lang="en-US" altLang="en-US"/>
          </a:p>
        </p:txBody>
      </p:sp>
    </p:spTree>
  </p:cSld>
  <p:clrMapOvr>
    <a:masterClrMapping/>
  </p:clrMapOvr>
  <p:transition>
    <p:pull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40F417C4-0F6E-5949-95F2-2C8D764075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getopts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CD4D6940-FC9A-904C-9E0B-19CD416ABDA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Easy way to make your script use classic option syntax</a:t>
            </a:r>
          </a:p>
          <a:p>
            <a:pPr eaLnBrk="1" hangingPunct="1"/>
            <a:r>
              <a:rPr lang="en-US" altLang="en-US"/>
              <a:t>Syntax:</a:t>
            </a:r>
          </a:p>
          <a:p>
            <a:pPr lvl="1" eaLnBrk="1" hangingPunct="1"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getopts </a:t>
            </a:r>
            <a:r>
              <a:rPr lang="en-US" altLang="en-US" i="1">
                <a:latin typeface="Courier New" panose="02070309020205020404" pitchFamily="49" charset="0"/>
              </a:rPr>
              <a:t>optstring varname [args …]</a:t>
            </a:r>
            <a:endParaRPr lang="en-US" altLang="en-US">
              <a:latin typeface="Courier New" panose="02070309020205020404" pitchFamily="49" charset="0"/>
            </a:endParaRPr>
          </a:p>
          <a:p>
            <a:pPr lvl="1" eaLnBrk="1" hangingPunct="1"/>
            <a:r>
              <a:rPr lang="en-US" altLang="en-US" i="1"/>
              <a:t>optstring</a:t>
            </a:r>
            <a:r>
              <a:rPr lang="en-US" altLang="en-US"/>
              <a:t> is a list of options (characters)</a:t>
            </a:r>
          </a:p>
          <a:p>
            <a:pPr lvl="1" eaLnBrk="1" hangingPunct="1"/>
            <a:r>
              <a:rPr lang="en-US" altLang="en-US"/>
              <a:t>Options followed by : denote required args</a:t>
            </a:r>
          </a:p>
          <a:p>
            <a:pPr lvl="1" eaLnBrk="1" hangingPunct="1"/>
            <a:r>
              <a:rPr lang="en-US" altLang="en-US"/>
              <a:t>If </a:t>
            </a:r>
            <a:r>
              <a:rPr lang="en-US" altLang="en-US" i="1"/>
              <a:t>optstring</a:t>
            </a:r>
            <a:r>
              <a:rPr lang="en-US" altLang="en-US"/>
              <a:t> starts with : getopts handles errors</a:t>
            </a:r>
          </a:p>
          <a:p>
            <a:pPr lvl="1" eaLnBrk="1" hangingPunct="1"/>
            <a:r>
              <a:rPr lang="en-US" altLang="en-US" i="1"/>
              <a:t>varname</a:t>
            </a:r>
            <a:r>
              <a:rPr lang="en-US" altLang="en-US"/>
              <a:t> used to hold each argument</a:t>
            </a:r>
            <a:endParaRPr lang="en-US" altLang="en-US" i="1"/>
          </a:p>
        </p:txBody>
      </p:sp>
    </p:spTree>
  </p:cSld>
  <p:clrMapOvr>
    <a:masterClrMapping/>
  </p:clrMapOvr>
  <p:transition>
    <p:pull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AB81B9BE-1C0D-7F43-B2C0-9F7B4AB2B7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getopts con’t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993E5CB0-BCBF-8442-A936-6B2D2686737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Usually placed in a loop to read options in one at a time for processing</a:t>
            </a:r>
          </a:p>
          <a:p>
            <a:pPr eaLnBrk="1" hangingPunct="1"/>
            <a:r>
              <a:rPr lang="en-US" altLang="en-US"/>
              <a:t>Keyword variable </a:t>
            </a:r>
            <a:r>
              <a:rPr lang="en-US" altLang="en-US">
                <a:latin typeface="Courier New" panose="02070309020205020404" pitchFamily="49" charset="0"/>
              </a:rPr>
              <a:t>OPTIND</a:t>
            </a:r>
            <a:r>
              <a:rPr lang="en-US" altLang="en-US"/>
              <a:t> contains an index of what option you’re processing</a:t>
            </a:r>
          </a:p>
          <a:p>
            <a:pPr eaLnBrk="1" hangingPunct="1"/>
            <a:r>
              <a:rPr lang="en-US" altLang="en-US"/>
              <a:t>Keyword variable </a:t>
            </a:r>
            <a:r>
              <a:rPr lang="en-US" altLang="en-US">
                <a:latin typeface="Courier New" panose="02070309020205020404" pitchFamily="49" charset="0"/>
              </a:rPr>
              <a:t>OPTARG</a:t>
            </a:r>
            <a:r>
              <a:rPr lang="en-US" altLang="en-US"/>
              <a:t> contains the argument for the given option</a:t>
            </a:r>
          </a:p>
          <a:p>
            <a:pPr eaLnBrk="1" hangingPunct="1">
              <a:buFontTx/>
              <a:buNone/>
            </a:pPr>
            <a:endParaRPr lang="en-US" altLang="en-US"/>
          </a:p>
        </p:txBody>
      </p:sp>
    </p:spTree>
  </p:cSld>
  <p:clrMapOvr>
    <a:masterClrMapping/>
  </p:clrMapOvr>
  <p:transition>
    <p:pull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785B1053-AFF7-DC4C-9194-E9ACBF7304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getopts con’t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D16EDA1D-4719-1E4B-91F3-185AEB0F334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Ex: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while getopts :ab:c myvar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	do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		case $arg in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			a) </a:t>
            </a:r>
            <a:r>
              <a:rPr lang="en-US" altLang="en-US" sz="2400" i="1">
                <a:latin typeface="Courier New" panose="02070309020205020404" pitchFamily="49" charset="0"/>
              </a:rPr>
              <a:t>do stuff ;;</a:t>
            </a:r>
            <a:endParaRPr lang="en-US" altLang="en-US" sz="240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			b) </a:t>
            </a:r>
            <a:r>
              <a:rPr lang="en-US" altLang="en-US" sz="2400" i="1">
                <a:latin typeface="Courier New" panose="02070309020205020404" pitchFamily="49" charset="0"/>
              </a:rPr>
              <a:t>do other stuff, with arg ;;</a:t>
            </a:r>
            <a:endParaRPr lang="en-US" altLang="en-US" sz="240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			c) </a:t>
            </a:r>
            <a:r>
              <a:rPr lang="en-US" altLang="en-US" sz="2400" i="1">
                <a:latin typeface="Courier New" panose="02070309020205020404" pitchFamily="49" charset="0"/>
              </a:rPr>
              <a:t>do something ;;</a:t>
            </a:r>
            <a:endParaRPr lang="en-US" altLang="en-US" sz="240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			:) </a:t>
            </a:r>
            <a:r>
              <a:rPr lang="en-US" altLang="en-US" sz="2400" i="1">
                <a:latin typeface="Courier New" panose="02070309020205020404" pitchFamily="49" charset="0"/>
              </a:rPr>
              <a:t>display error for missing arg ;;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			\?) </a:t>
            </a:r>
            <a:r>
              <a:rPr lang="en-US" altLang="en-US" sz="2400" i="1">
                <a:latin typeface="Courier New" panose="02070309020205020404" pitchFamily="49" charset="0"/>
              </a:rPr>
              <a:t>display error for wrong opt ;;</a:t>
            </a:r>
            <a:endParaRPr lang="en-US" altLang="en-US" sz="240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		esac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	done</a:t>
            </a:r>
          </a:p>
        </p:txBody>
      </p:sp>
    </p:spTree>
  </p:cSld>
  <p:clrMapOvr>
    <a:masterClrMapping/>
  </p:clrMapOvr>
  <p:transition>
    <p:pull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430DFF89-A9A0-E942-9303-954644D9B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Misc</a:t>
            </a:r>
          </a:p>
        </p:txBody>
      </p:sp>
      <p:sp>
        <p:nvSpPr>
          <p:cNvPr id="35843" name="Content Placeholder 2">
            <a:extLst>
              <a:ext uri="{FF2B5EF4-FFF2-40B4-BE49-F238E27FC236}">
                <a16:creationId xmlns:a16="http://schemas.microsoft.com/office/drawing/2014/main" id="{183DB43A-B459-7743-A7AA-5A7289053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More builtins</a:t>
            </a:r>
          </a:p>
          <a:p>
            <a:pPr eaLnBrk="1" hangingPunct="1"/>
            <a:r>
              <a:rPr lang="en-US" altLang="en-US"/>
              <a:t>Arithmetic/Logical Evaluation</a:t>
            </a:r>
          </a:p>
          <a:p>
            <a:pPr eaLnBrk="1" hangingPunct="1"/>
            <a:r>
              <a:rPr lang="en-US" altLang="en-US"/>
              <a:t>Operators</a:t>
            </a:r>
          </a:p>
          <a:p>
            <a:pPr eaLnBrk="1" hangingPunct="1"/>
            <a:r>
              <a:rPr lang="en-US" altLang="en-US"/>
              <a:t>Recursion</a:t>
            </a:r>
          </a:p>
        </p:txBody>
      </p:sp>
    </p:spTree>
  </p:cSld>
  <p:clrMapOvr>
    <a:masterClrMapping/>
  </p:clrMapOvr>
  <p:transition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3B040AF1-25A7-9D4F-9891-F5DB885EFF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test expressions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9C1F1524-C384-414F-9E07-E555BD2FF27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If </a:t>
            </a:r>
            <a:r>
              <a:rPr lang="en-US" altLang="en-US" i="1"/>
              <a:t>expression</a:t>
            </a:r>
            <a:r>
              <a:rPr lang="en-US" altLang="en-US"/>
              <a:t> is true, test returns 0; if false, it returns not 0 (usually 1)</a:t>
            </a:r>
          </a:p>
          <a:p>
            <a:pPr eaLnBrk="1" hangingPunct="1"/>
            <a:r>
              <a:rPr lang="en-US" altLang="en-US"/>
              <a:t>Comparing text strings</a:t>
            </a:r>
          </a:p>
          <a:p>
            <a:pPr lvl="1" eaLnBrk="1" hangingPunct="1">
              <a:buFontTx/>
              <a:buNone/>
            </a:pPr>
            <a:r>
              <a:rPr lang="en-US" altLang="en-US" i="1">
                <a:latin typeface="Courier New" panose="02070309020205020404" pitchFamily="49" charset="0"/>
              </a:rPr>
              <a:t>string1 = string2</a:t>
            </a:r>
            <a:endParaRPr lang="en-US" altLang="en-US">
              <a:latin typeface="Courier New" panose="02070309020205020404" pitchFamily="49" charset="0"/>
            </a:endParaRPr>
          </a:p>
          <a:p>
            <a:pPr lvl="1" eaLnBrk="1" hangingPunct="1">
              <a:buFontTx/>
              <a:buNone/>
            </a:pPr>
            <a:r>
              <a:rPr lang="en-US" altLang="en-US" i="1">
                <a:latin typeface="Courier New" panose="02070309020205020404" pitchFamily="49" charset="0"/>
              </a:rPr>
              <a:t>string1 </a:t>
            </a:r>
            <a:r>
              <a:rPr lang="en-US" altLang="en-US">
                <a:latin typeface="Courier New" panose="02070309020205020404" pitchFamily="49" charset="0"/>
              </a:rPr>
              <a:t>!= </a:t>
            </a:r>
            <a:r>
              <a:rPr lang="en-US" altLang="en-US" i="1">
                <a:latin typeface="Courier New" panose="02070309020205020404" pitchFamily="49" charset="0"/>
              </a:rPr>
              <a:t>string2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/>
              <a:t>Comparing numbers</a:t>
            </a:r>
          </a:p>
          <a:p>
            <a:pPr lvl="1" eaLnBrk="1" hangingPunct="1">
              <a:buFontTx/>
              <a:buNone/>
            </a:pPr>
            <a:r>
              <a:rPr lang="en-US" altLang="en-US" i="1">
                <a:latin typeface="Courier New" panose="02070309020205020404" pitchFamily="49" charset="0"/>
              </a:rPr>
              <a:t>num1</a:t>
            </a:r>
            <a:r>
              <a:rPr lang="en-US" altLang="en-US"/>
              <a:t> –OP </a:t>
            </a:r>
            <a:r>
              <a:rPr lang="en-US" altLang="en-US" i="1">
                <a:latin typeface="Courier New" panose="02070309020205020404" pitchFamily="49" charset="0"/>
              </a:rPr>
              <a:t>num2</a:t>
            </a:r>
            <a:endParaRPr lang="en-US" altLang="en-US">
              <a:latin typeface="Courier New" panose="02070309020205020404" pitchFamily="49" charset="0"/>
            </a:endParaRPr>
          </a:p>
          <a:p>
            <a:pPr lvl="1" eaLnBrk="1" hangingPunct="1"/>
            <a:r>
              <a:rPr lang="en-US" altLang="en-US"/>
              <a:t>Where OP can be </a:t>
            </a:r>
            <a:r>
              <a:rPr lang="en-US" altLang="en-US">
                <a:latin typeface="Courier New" panose="02070309020205020404" pitchFamily="49" charset="0"/>
              </a:rPr>
              <a:t>eq</a:t>
            </a:r>
            <a:r>
              <a:rPr lang="en-US" altLang="en-US"/>
              <a:t>, </a:t>
            </a:r>
            <a:r>
              <a:rPr lang="en-US" altLang="en-US">
                <a:latin typeface="Courier New" panose="02070309020205020404" pitchFamily="49" charset="0"/>
              </a:rPr>
              <a:t>ne</a:t>
            </a:r>
            <a:r>
              <a:rPr lang="en-US" altLang="en-US"/>
              <a:t>, </a:t>
            </a:r>
            <a:r>
              <a:rPr lang="en-US" altLang="en-US">
                <a:latin typeface="Courier New" panose="02070309020205020404" pitchFamily="49" charset="0"/>
              </a:rPr>
              <a:t>lt</a:t>
            </a:r>
            <a:r>
              <a:rPr lang="en-US" altLang="en-US"/>
              <a:t>, </a:t>
            </a:r>
            <a:r>
              <a:rPr lang="en-US" altLang="en-US">
                <a:latin typeface="Courier New" panose="02070309020205020404" pitchFamily="49" charset="0"/>
              </a:rPr>
              <a:t>gt</a:t>
            </a:r>
            <a:r>
              <a:rPr lang="en-US" altLang="en-US"/>
              <a:t>, </a:t>
            </a:r>
            <a:r>
              <a:rPr lang="en-US" altLang="en-US">
                <a:latin typeface="Courier New" panose="02070309020205020404" pitchFamily="49" charset="0"/>
              </a:rPr>
              <a:t>le</a:t>
            </a:r>
            <a:r>
              <a:rPr lang="en-US" altLang="en-US"/>
              <a:t>, </a:t>
            </a:r>
            <a:r>
              <a:rPr lang="en-US" altLang="en-US">
                <a:latin typeface="Courier New" panose="02070309020205020404" pitchFamily="49" charset="0"/>
              </a:rPr>
              <a:t>ge</a:t>
            </a:r>
            <a:endParaRPr lang="en-US" altLang="en-US" i="1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96E76825-AD55-9440-BDA0-66042D1C95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test expressions con’t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08D5D569-188C-134F-9D77-FBB510C7217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File tests</a:t>
            </a:r>
          </a:p>
          <a:p>
            <a:pPr lvl="1" eaLnBrk="1" hangingPunct="1">
              <a:buFontTx/>
              <a:buNone/>
            </a:pPr>
            <a:r>
              <a:rPr lang="en-US" altLang="en-US"/>
              <a:t>-</a:t>
            </a:r>
            <a:r>
              <a:rPr lang="en-US" altLang="en-US" i="1"/>
              <a:t>option</a:t>
            </a:r>
            <a:r>
              <a:rPr lang="en-US" altLang="en-US"/>
              <a:t> </a:t>
            </a:r>
            <a:r>
              <a:rPr lang="en-US" altLang="en-US">
                <a:latin typeface="Courier New" panose="02070309020205020404" pitchFamily="49" charset="0"/>
              </a:rPr>
              <a:t>filename</a:t>
            </a:r>
          </a:p>
          <a:p>
            <a:pPr lvl="1" eaLnBrk="1" hangingPunct="1">
              <a:buFontTx/>
              <a:buNone/>
            </a:pPr>
            <a:r>
              <a:rPr lang="en-US" altLang="en-US"/>
              <a:t>where option can be:</a:t>
            </a:r>
          </a:p>
          <a:p>
            <a:pPr lvl="1" eaLnBrk="1" hangingPunct="1"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d</a:t>
            </a:r>
            <a:r>
              <a:rPr lang="en-US" altLang="en-US"/>
              <a:t> : file is a directory</a:t>
            </a:r>
          </a:p>
          <a:p>
            <a:pPr lvl="1" eaLnBrk="1" hangingPunct="1"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y</a:t>
            </a:r>
            <a:r>
              <a:rPr lang="en-US" altLang="en-US"/>
              <a:t> : file exists</a:t>
            </a:r>
          </a:p>
          <a:p>
            <a:pPr lvl="1" eaLnBrk="1" hangingPunct="1"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f</a:t>
            </a:r>
            <a:r>
              <a:rPr lang="en-US" altLang="en-US"/>
              <a:t> : file is a regular file</a:t>
            </a:r>
          </a:p>
          <a:p>
            <a:pPr lvl="1" eaLnBrk="1" hangingPunct="1">
              <a:buFontTx/>
              <a:buNone/>
            </a:pPr>
            <a:r>
              <a:rPr lang="en-US" altLang="en-US"/>
              <a:t>Plus many more (check man bash)</a:t>
            </a:r>
          </a:p>
          <a:p>
            <a:pPr lvl="1" eaLnBrk="1" hangingPunct="1">
              <a:buFontTx/>
              <a:buNone/>
            </a:pPr>
            <a:endParaRPr lang="en-US" altLang="en-US"/>
          </a:p>
        </p:txBody>
      </p:sp>
    </p:spTree>
  </p:cSld>
  <p:clrMapOvr>
    <a:masterClrMapping/>
  </p:clrMapOvr>
  <p:transition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FD7651C2-0F4E-A642-A80A-AB55A725AC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Other test-commands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AF2A3C60-80C9-1C45-AEAF-8B9BCD3EB1C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Instead of test and [ ] you can use other bash contructs</a:t>
            </a:r>
          </a:p>
          <a:p>
            <a:pPr eaLnBrk="1" hangingPunct="1"/>
            <a:r>
              <a:rPr lang="en-US" altLang="en-US"/>
              <a:t>((</a:t>
            </a:r>
            <a:r>
              <a:rPr lang="en-US" altLang="en-US" i="1"/>
              <a:t>expression</a:t>
            </a:r>
            <a:r>
              <a:rPr lang="en-US" altLang="en-US"/>
              <a:t>)) can be used for integer comparisons</a:t>
            </a:r>
          </a:p>
          <a:p>
            <a:pPr eaLnBrk="1" hangingPunct="1"/>
            <a:r>
              <a:rPr lang="en-US" altLang="en-US"/>
              <a:t>[[</a:t>
            </a:r>
            <a:r>
              <a:rPr lang="en-US" altLang="en-US" i="1"/>
              <a:t>expression</a:t>
            </a:r>
            <a:r>
              <a:rPr lang="en-US" altLang="en-US"/>
              <a:t>]] can be used for logical expressions and string comparisons</a:t>
            </a:r>
          </a:p>
          <a:p>
            <a:pPr eaLnBrk="1" hangingPunct="1"/>
            <a:r>
              <a:rPr lang="en-US" altLang="en-US"/>
              <a:t>See pages 505-506 for complete list</a:t>
            </a:r>
          </a:p>
        </p:txBody>
      </p:sp>
    </p:spTree>
  </p:cSld>
  <p:clrMapOvr>
    <a:masterClrMapping/>
  </p:clrMapOvr>
  <p:transition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EE8E38EC-9238-7C45-99E9-6200D5AEF3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if … then structure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1A053E76-9DC2-E24B-89D6-45682A2E254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Syntax:</a:t>
            </a:r>
          </a:p>
          <a:p>
            <a:pPr lvl="1" eaLnBrk="1" hangingPunct="1"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if </a:t>
            </a:r>
            <a:r>
              <a:rPr lang="en-US" altLang="en-US" i="1">
                <a:latin typeface="Courier New" panose="02070309020205020404" pitchFamily="49" charset="0"/>
              </a:rPr>
              <a:t>test-command</a:t>
            </a:r>
          </a:p>
          <a:p>
            <a:pPr lvl="1" eaLnBrk="1" hangingPunct="1">
              <a:buFontTx/>
              <a:buNone/>
            </a:pPr>
            <a:r>
              <a:rPr lang="en-US" altLang="en-US" i="1">
                <a:latin typeface="Courier New" panose="02070309020205020404" pitchFamily="49" charset="0"/>
              </a:rPr>
              <a:t>	</a:t>
            </a:r>
            <a:r>
              <a:rPr lang="en-US" altLang="en-US">
                <a:latin typeface="Courier New" panose="02070309020205020404" pitchFamily="49" charset="0"/>
              </a:rPr>
              <a:t>then</a:t>
            </a:r>
          </a:p>
          <a:p>
            <a:pPr lvl="1" eaLnBrk="1" hangingPunct="1"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	</a:t>
            </a:r>
            <a:r>
              <a:rPr lang="en-US" altLang="en-US" i="1">
                <a:latin typeface="Courier New" panose="02070309020205020404" pitchFamily="49" charset="0"/>
              </a:rPr>
              <a:t>	commands</a:t>
            </a:r>
          </a:p>
          <a:p>
            <a:pPr lvl="1" eaLnBrk="1" hangingPunct="1"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fi</a:t>
            </a:r>
          </a:p>
          <a:p>
            <a:pPr eaLnBrk="1" hangingPunct="1"/>
            <a:r>
              <a:rPr lang="en-US" altLang="en-US" i="1">
                <a:latin typeface="Times New Roman" panose="02020603050405020304" pitchFamily="18" charset="0"/>
              </a:rPr>
              <a:t>test-command</a:t>
            </a:r>
            <a:r>
              <a:rPr lang="en-US" altLang="en-US">
                <a:latin typeface="Times New Roman" panose="02020603050405020304" pitchFamily="18" charset="0"/>
              </a:rPr>
              <a:t> must evaluate true or false</a:t>
            </a:r>
          </a:p>
          <a:p>
            <a:pPr eaLnBrk="1" hangingPunct="1"/>
            <a:r>
              <a:rPr lang="en-US" altLang="en-US" i="1">
                <a:latin typeface="Times New Roman" panose="02020603050405020304" pitchFamily="18" charset="0"/>
              </a:rPr>
              <a:t>commands</a:t>
            </a:r>
            <a:r>
              <a:rPr lang="en-US" altLang="en-US">
                <a:latin typeface="Times New Roman" panose="02020603050405020304" pitchFamily="18" charset="0"/>
              </a:rPr>
              <a:t> can be zero or more lines</a:t>
            </a:r>
            <a:endParaRPr lang="en-US" altLang="en-US" i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C0E8B264-E35A-6041-A972-B65CAF78B9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if … then … else structure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20FAF92B-4579-3A4D-A176-BC83FD28F64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Syntax:</a:t>
            </a:r>
          </a:p>
          <a:p>
            <a:pPr lvl="1" eaLnBrk="1" hangingPunct="1"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if </a:t>
            </a:r>
            <a:r>
              <a:rPr lang="en-US" altLang="en-US" i="1">
                <a:latin typeface="Courier New" panose="02070309020205020404" pitchFamily="49" charset="0"/>
              </a:rPr>
              <a:t>test-command</a:t>
            </a:r>
            <a:endParaRPr lang="en-US" altLang="en-US">
              <a:latin typeface="Courier New" panose="02070309020205020404" pitchFamily="49" charset="0"/>
            </a:endParaRPr>
          </a:p>
          <a:p>
            <a:pPr lvl="1" eaLnBrk="1" hangingPunct="1"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then</a:t>
            </a:r>
          </a:p>
          <a:p>
            <a:pPr lvl="1" eaLnBrk="1" hangingPunct="1"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		</a:t>
            </a:r>
            <a:r>
              <a:rPr lang="en-US" altLang="en-US" i="1">
                <a:latin typeface="Courier New" panose="02070309020205020404" pitchFamily="49" charset="0"/>
              </a:rPr>
              <a:t>commands</a:t>
            </a:r>
            <a:endParaRPr lang="en-US" altLang="en-US">
              <a:latin typeface="Courier New" panose="02070309020205020404" pitchFamily="49" charset="0"/>
            </a:endParaRPr>
          </a:p>
          <a:p>
            <a:pPr lvl="1" eaLnBrk="1" hangingPunct="1"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else</a:t>
            </a:r>
          </a:p>
          <a:p>
            <a:pPr lvl="1" eaLnBrk="1" hangingPunct="1"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		</a:t>
            </a:r>
            <a:r>
              <a:rPr lang="en-US" altLang="en-US" i="1">
                <a:latin typeface="Courier New" panose="02070309020205020404" pitchFamily="49" charset="0"/>
              </a:rPr>
              <a:t>commands</a:t>
            </a:r>
            <a:endParaRPr lang="en-US" altLang="en-US">
              <a:latin typeface="Courier New" panose="02070309020205020404" pitchFamily="49" charset="0"/>
            </a:endParaRPr>
          </a:p>
          <a:p>
            <a:pPr lvl="1" eaLnBrk="1" hangingPunct="1"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fi</a:t>
            </a:r>
          </a:p>
          <a:p>
            <a:pPr eaLnBrk="1" hangingPunct="1"/>
            <a:r>
              <a:rPr lang="en-US" altLang="en-US"/>
              <a:t>Same guidelines as if…then</a:t>
            </a:r>
          </a:p>
        </p:txBody>
      </p:sp>
    </p:spTree>
  </p:cSld>
  <p:clrMapOvr>
    <a:masterClrMapping/>
  </p:clrMapOvr>
  <p:transition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EC304C14-4364-5C4C-BED5-13770DCDA6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if … then … elif structure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F40BD44E-3024-4C42-8B20-30E96A44651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Syntax: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if </a:t>
            </a:r>
            <a:r>
              <a:rPr lang="en-US" altLang="en-US" sz="2400" i="1">
                <a:latin typeface="Courier New" panose="02070309020205020404" pitchFamily="49" charset="0"/>
              </a:rPr>
              <a:t>test-command</a:t>
            </a:r>
            <a:endParaRPr lang="en-US" altLang="en-US" sz="240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	then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			</a:t>
            </a:r>
            <a:r>
              <a:rPr lang="en-US" altLang="en-US" sz="2400" i="1">
                <a:latin typeface="Courier New" panose="02070309020205020404" pitchFamily="49" charset="0"/>
              </a:rPr>
              <a:t>commands</a:t>
            </a:r>
            <a:endParaRPr lang="en-US" altLang="en-US" sz="240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	elif </a:t>
            </a:r>
            <a:r>
              <a:rPr lang="en-US" altLang="en-US" sz="2400" i="1">
                <a:latin typeface="Courier New" panose="02070309020205020404" pitchFamily="49" charset="0"/>
              </a:rPr>
              <a:t>test-command</a:t>
            </a:r>
            <a:endParaRPr lang="en-US" altLang="en-US" sz="240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		then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			</a:t>
            </a:r>
            <a:r>
              <a:rPr lang="en-US" altLang="en-US" sz="2400" i="1">
                <a:latin typeface="Courier New" panose="02070309020205020404" pitchFamily="49" charset="0"/>
              </a:rPr>
              <a:t>commands</a:t>
            </a:r>
            <a:endParaRPr lang="en-US" altLang="en-US" sz="240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…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	else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			</a:t>
            </a:r>
            <a:r>
              <a:rPr lang="en-US" altLang="en-US" sz="2400" i="1">
                <a:latin typeface="Courier New" panose="02070309020205020404" pitchFamily="49" charset="0"/>
              </a:rPr>
              <a:t>commands</a:t>
            </a:r>
            <a:endParaRPr lang="en-US" altLang="en-US" sz="240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fi</a:t>
            </a:r>
          </a:p>
        </p:txBody>
      </p:sp>
    </p:spTree>
  </p:cSld>
  <p:clrMapOvr>
    <a:masterClrMapping/>
  </p:clrMapOvr>
  <p:transition>
    <p:pull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{E0028AC3-D6A8-E747-9F72-A2DFD28C946F}tf10001070</Template>
  <TotalTime>1291</TotalTime>
  <Words>1265</Words>
  <Application>Microsoft Macintosh PowerPoint</Application>
  <PresentationFormat>On-screen Show (4:3)</PresentationFormat>
  <Paragraphs>218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Arial Black</vt:lpstr>
      <vt:lpstr>Calibri</vt:lpstr>
      <vt:lpstr>Courier New</vt:lpstr>
      <vt:lpstr>Times New Roman</vt:lpstr>
      <vt:lpstr>Courier</vt:lpstr>
      <vt:lpstr>Wood Type</vt:lpstr>
      <vt:lpstr>Chapter 10: BASH Shell Scripting</vt:lpstr>
      <vt:lpstr>In this chapter …</vt:lpstr>
      <vt:lpstr>Control structure tests</vt:lpstr>
      <vt:lpstr>test expressions</vt:lpstr>
      <vt:lpstr>test expressions con’t</vt:lpstr>
      <vt:lpstr>Other test-commands</vt:lpstr>
      <vt:lpstr>if … then structure</vt:lpstr>
      <vt:lpstr>if … then … else structure</vt:lpstr>
      <vt:lpstr>if … then … elif structure</vt:lpstr>
      <vt:lpstr>if … then … elif con’t</vt:lpstr>
      <vt:lpstr>case structure</vt:lpstr>
      <vt:lpstr>case structure con’t</vt:lpstr>
      <vt:lpstr>for … in structure</vt:lpstr>
      <vt:lpstr>for structure</vt:lpstr>
      <vt:lpstr>while structure</vt:lpstr>
      <vt:lpstr>until structure</vt:lpstr>
      <vt:lpstr>break and continue</vt:lpstr>
      <vt:lpstr>select structure</vt:lpstr>
      <vt:lpstr>select structure con’t</vt:lpstr>
      <vt:lpstr>File descriptors</vt:lpstr>
      <vt:lpstr>Array Variables</vt:lpstr>
      <vt:lpstr>Variable Scope</vt:lpstr>
      <vt:lpstr>Special Parameters</vt:lpstr>
      <vt:lpstr>Null and unset variables</vt:lpstr>
      <vt:lpstr>Functions</vt:lpstr>
      <vt:lpstr>Here document</vt:lpstr>
      <vt:lpstr>type</vt:lpstr>
      <vt:lpstr>read</vt:lpstr>
      <vt:lpstr>read con’t</vt:lpstr>
      <vt:lpstr>getopts</vt:lpstr>
      <vt:lpstr>getopts con’t</vt:lpstr>
      <vt:lpstr>getopts con’t</vt:lpstr>
      <vt:lpstr>Misc</vt:lpstr>
    </vt:vector>
  </TitlesOfParts>
  <Manager/>
  <Company>TSS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Justin Howell</dc:creator>
  <cp:keywords/>
  <dc:description/>
  <cp:lastModifiedBy>Tuan Thai</cp:lastModifiedBy>
  <cp:revision>177</cp:revision>
  <cp:lastPrinted>1601-01-01T00:00:00Z</cp:lastPrinted>
  <dcterms:created xsi:type="dcterms:W3CDTF">2005-08-07T01:45:11Z</dcterms:created>
  <dcterms:modified xsi:type="dcterms:W3CDTF">2021-08-15T16:13:16Z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TC010721171033</vt:lpwstr>
  </property>
</Properties>
</file>