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56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6" r:id="rId10"/>
    <p:sldId id="282" r:id="rId11"/>
    <p:sldId id="283" r:id="rId12"/>
    <p:sldId id="292" r:id="rId13"/>
    <p:sldId id="29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7" r:id="rId33"/>
    <p:sldId id="304" r:id="rId34"/>
    <p:sldId id="306" r:id="rId35"/>
    <p:sldId id="30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66F59D1-9E1C-D243-B3DC-5F9A9E5C1F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243783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1899-DD24-DD4A-8FAB-41486BED92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199635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270B-8A2B-BF4B-AAB5-786FAB9F01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293747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99E9-CA8F-504B-82D0-FFFA8987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78453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B5703A1-F002-F44F-90E6-2CFD505761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069674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22A2-3F0B-494E-8717-06147A8B8C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124423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AD90-109F-B242-A227-9DB588162DE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7806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061-49DE-2F40-B1F8-CAFF9A29D1D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6997103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FEEA-A220-6D43-914C-07D5308068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530295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DFAB-C1DE-C64A-9FBA-49FDC942B4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468333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9C54-C06E-3C4D-BFDD-C23F9ABE9A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178715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6435876-9310-0F46-97B8-11DD82F1E7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90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562CFA7-93D5-CA49-B637-3B0725D2FE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11:</a:t>
            </a:r>
            <a:br>
              <a:rPr lang="en-US" altLang="en-US" sz="4800"/>
            </a:br>
            <a:r>
              <a:rPr lang="en-US" altLang="en-US" sz="4800"/>
              <a:t>Perl Scripting</a:t>
            </a:r>
            <a:endParaRPr lang="en-US" altLang="en-US" sz="44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8330705-C132-A449-A8F0-6791C7796B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Off Larry’s Wall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958203D-734F-214D-A01C-48744A75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A4048B8-34C0-0348-815B-BD59AD3F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perl statement ended by semicolon (</a:t>
            </a:r>
            <a:r>
              <a:rPr lang="en-US" altLang="en-US">
                <a:solidFill>
                  <a:schemeClr val="bg1"/>
                </a:solidFill>
              </a:rPr>
              <a:t>;</a:t>
            </a:r>
            <a:r>
              <a:rPr lang="en-US" altLang="en-US"/>
              <a:t>)</a:t>
            </a:r>
          </a:p>
          <a:p>
            <a:r>
              <a:rPr lang="en-US" altLang="en-US"/>
              <a:t>Can have multiple statements per line</a:t>
            </a:r>
          </a:p>
          <a:p>
            <a:r>
              <a:rPr lang="en-US" altLang="en-US"/>
              <a:t>Whitespace ignored largely</a:t>
            </a:r>
          </a:p>
          <a:p>
            <a:pPr lvl="1"/>
            <a:r>
              <a:rPr lang="en-US" altLang="en-US"/>
              <a:t>Except within quoted strings</a:t>
            </a:r>
          </a:p>
          <a:p>
            <a:r>
              <a:rPr lang="en-US" altLang="en-US"/>
              <a:t>Double quotes allow interpretation of variables and special characters (like \n)</a:t>
            </a:r>
          </a:p>
          <a:p>
            <a:r>
              <a:rPr lang="en-US" altLang="en-US"/>
              <a:t>Single quotes don’t (just like the shell)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9ABB65D-9D91-6944-B67C-746092E8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Syntax, con’t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6786CD16-88DF-6D4D-9B28-B178123D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Forward slash used to delimit regular expressions (e.g. </a:t>
            </a:r>
            <a:r>
              <a:rPr lang="en-US" altLang="en-US">
                <a:solidFill>
                  <a:schemeClr val="bg1"/>
                </a:solidFill>
              </a:rPr>
              <a:t>/.*sh?/</a:t>
            </a:r>
            <a:r>
              <a:rPr lang="en-US" altLang="en-US"/>
              <a:t>)</a:t>
            </a:r>
          </a:p>
          <a:p>
            <a:r>
              <a:rPr lang="en-US" altLang="en-US"/>
              <a:t>Backslash used for escape characters</a:t>
            </a:r>
          </a:p>
          <a:p>
            <a:pPr lvl="1"/>
            <a:r>
              <a:rPr lang="en-US" altLang="en-US"/>
              <a:t>E.g. \n – newline, \t – tab</a:t>
            </a:r>
          </a:p>
          <a:p>
            <a:r>
              <a:rPr lang="en-US" altLang="en-US"/>
              <a:t>Lines beginning with # are ignored as comments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2F39029-0964-5448-8CD2-BA7B8EF6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A712A8F-21A0-854F-9C6D-C0390CAA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Old way</a:t>
            </a: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print </a:t>
            </a:r>
            <a:r>
              <a:rPr lang="en-US" altLang="en-US" i="1">
                <a:solidFill>
                  <a:schemeClr val="bg1"/>
                </a:solidFill>
              </a:rPr>
              <a:t>what_to_print</a:t>
            </a:r>
            <a:r>
              <a:rPr lang="en-US" altLang="en-US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altLang="en-US"/>
              <a:t>Concatenate</a:t>
            </a:r>
          </a:p>
          <a:p>
            <a:pPr lvl="2"/>
            <a:r>
              <a:rPr lang="en-US" altLang="en-US">
                <a:solidFill>
                  <a:schemeClr val="bg1"/>
                </a:solidFill>
              </a:rPr>
              <a:t>print </a:t>
            </a:r>
            <a:r>
              <a:rPr lang="en-US" altLang="en-US" i="1">
                <a:solidFill>
                  <a:schemeClr val="bg1"/>
                </a:solidFill>
              </a:rPr>
              <a:t>item_1</a:t>
            </a:r>
            <a:r>
              <a:rPr lang="en-US" altLang="en-US">
                <a:solidFill>
                  <a:schemeClr val="bg1"/>
                </a:solidFill>
              </a:rPr>
              <a:t>, </a:t>
            </a:r>
            <a:r>
              <a:rPr lang="en-US" altLang="en-US" i="1">
                <a:solidFill>
                  <a:schemeClr val="bg1"/>
                </a:solidFill>
              </a:rPr>
              <a:t>item_2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/>
              <a:t>Want a newline?</a:t>
            </a:r>
          </a:p>
          <a:p>
            <a:pPr lvl="2"/>
            <a:r>
              <a:rPr lang="en-US" altLang="en-US">
                <a:solidFill>
                  <a:schemeClr val="bg1"/>
                </a:solidFill>
              </a:rPr>
              <a:t>print </a:t>
            </a:r>
            <a:r>
              <a:rPr lang="en-US" altLang="en-US" i="1">
                <a:solidFill>
                  <a:schemeClr val="bg1"/>
                </a:solidFill>
              </a:rPr>
              <a:t>what_to_print</a:t>
            </a:r>
            <a:r>
              <a:rPr lang="en-US" altLang="en-US">
                <a:solidFill>
                  <a:schemeClr val="bg1"/>
                </a:solidFill>
              </a:rPr>
              <a:t>, “\n”</a:t>
            </a:r>
          </a:p>
          <a:p>
            <a:r>
              <a:rPr lang="en-US" altLang="en-US"/>
              <a:t>New way</a:t>
            </a: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say </a:t>
            </a:r>
            <a:r>
              <a:rPr lang="en-US" altLang="en-US" i="1">
                <a:solidFill>
                  <a:schemeClr val="bg1"/>
                </a:solidFill>
              </a:rPr>
              <a:t>what_to_print</a:t>
            </a:r>
            <a:endParaRPr lang="en-US" altLang="en-US">
              <a:solidFill>
                <a:schemeClr val="bg1"/>
              </a:solidFill>
            </a:endParaRPr>
          </a:p>
          <a:p>
            <a:pPr lvl="2"/>
            <a:r>
              <a:rPr lang="en-US" altLang="en-US"/>
              <a:t>Automatically adds newline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0C32BF7-5812-4741-816D-ED00EE7B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Output, con’t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0845D88-D0ED-BE45-ACE1-EEFD1488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what_to_print</a:t>
            </a:r>
            <a:r>
              <a:rPr lang="en-US" altLang="en-US"/>
              <a:t> can be many things</a:t>
            </a:r>
          </a:p>
          <a:p>
            <a:pPr lvl="1"/>
            <a:r>
              <a:rPr lang="en-US" altLang="en-US"/>
              <a:t>Quoted string – “Here’s some text”</a:t>
            </a:r>
          </a:p>
          <a:p>
            <a:pPr lvl="1"/>
            <a:r>
              <a:rPr lang="en-US" altLang="en-US"/>
              <a:t>Variables - $myvar</a:t>
            </a:r>
          </a:p>
          <a:p>
            <a:pPr lvl="1"/>
            <a:r>
              <a:rPr lang="en-US" altLang="en-US"/>
              <a:t>Result of a function – toupper($myvar)</a:t>
            </a:r>
          </a:p>
          <a:p>
            <a:pPr lvl="1"/>
            <a:r>
              <a:rPr lang="en-US" altLang="en-US"/>
              <a:t>A combination</a:t>
            </a:r>
          </a:p>
          <a:p>
            <a:r>
              <a:rPr lang="en-US" altLang="en-US">
                <a:solidFill>
                  <a:schemeClr val="bg1"/>
                </a:solidFill>
              </a:rPr>
              <a:t>print “Sub Tot: $total \n”, “Tax: $total*$tax \n”</a:t>
            </a:r>
          </a:p>
          <a:p>
            <a:r>
              <a:rPr lang="en-US" altLang="en-US"/>
              <a:t>Want to display an error and exit?</a:t>
            </a: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die “Uh-oh!\n”;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71C50F5-AD39-0A46-A46D-BDAEDDED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09DE580-CCBB-9D41-9775-9D541205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Perl variables can be singular or plural</a:t>
            </a:r>
          </a:p>
          <a:p>
            <a:r>
              <a:rPr lang="en-US" altLang="en-US"/>
              <a:t>Data typing done dynamically at runtime</a:t>
            </a:r>
          </a:p>
          <a:p>
            <a:r>
              <a:rPr lang="en-US" altLang="en-US"/>
              <a:t>Three types</a:t>
            </a:r>
          </a:p>
          <a:p>
            <a:pPr lvl="1"/>
            <a:r>
              <a:rPr lang="en-US" altLang="en-US"/>
              <a:t>Scalar (singular)</a:t>
            </a:r>
          </a:p>
          <a:p>
            <a:pPr lvl="1"/>
            <a:r>
              <a:rPr lang="en-US" altLang="en-US"/>
              <a:t>Array (plural)</a:t>
            </a:r>
          </a:p>
          <a:p>
            <a:pPr lvl="1"/>
            <a:r>
              <a:rPr lang="en-US" altLang="en-US"/>
              <a:t>Hash a.k.a. Associative Arrays (plural)</a:t>
            </a:r>
          </a:p>
          <a:p>
            <a:r>
              <a:rPr lang="en-US" altLang="en-US"/>
              <a:t>Variable names are case sensitive</a:t>
            </a:r>
          </a:p>
          <a:p>
            <a:r>
              <a:rPr lang="en-US" altLang="en-US"/>
              <a:t>Can contain letters, numbers, underscore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96267A4-4721-8E4F-A368-6725C635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Variables, con’t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E596A90-7D3A-9149-9CCF-6C2D2E56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type of variable starts with a different special character to mark type</a:t>
            </a:r>
          </a:p>
          <a:p>
            <a:r>
              <a:rPr lang="en-US" altLang="en-US"/>
              <a:t>By default all variables are package in scope</a:t>
            </a:r>
          </a:p>
          <a:p>
            <a:r>
              <a:rPr lang="en-US" altLang="en-US"/>
              <a:t>To make lexical, preface declaration with </a:t>
            </a:r>
            <a:r>
              <a:rPr lang="en-US" altLang="en-US">
                <a:solidFill>
                  <a:schemeClr val="bg1"/>
                </a:solidFill>
              </a:rPr>
              <a:t>my</a:t>
            </a:r>
            <a:r>
              <a:rPr lang="en-US" altLang="en-US"/>
              <a:t> keyword</a:t>
            </a:r>
          </a:p>
          <a:p>
            <a:r>
              <a:rPr lang="en-US" altLang="en-US"/>
              <a:t>Lexical variables override package variables</a:t>
            </a:r>
          </a:p>
          <a:p>
            <a:r>
              <a:rPr lang="en-US" altLang="en-US"/>
              <a:t>Include </a:t>
            </a:r>
            <a:r>
              <a:rPr lang="en-US" altLang="en-US">
                <a:solidFill>
                  <a:schemeClr val="bg1"/>
                </a:solidFill>
              </a:rPr>
              <a:t>use strict; </a:t>
            </a:r>
            <a:r>
              <a:rPr lang="en-US" altLang="en-US"/>
              <a:t>to not allow use of undeclared variables</a:t>
            </a:r>
          </a:p>
          <a:p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48CD7B6-3DCB-BA41-9CEB-B5B3E292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Variables, con’t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09CD2B5-9A35-4245-87CE-26FF9C54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We’ve already covered </a:t>
            </a:r>
            <a:r>
              <a:rPr lang="en-US" altLang="en-US">
                <a:solidFill>
                  <a:schemeClr val="bg1"/>
                </a:solidFill>
              </a:rPr>
              <a:t>use warnings;</a:t>
            </a:r>
          </a:p>
          <a:p>
            <a:r>
              <a:rPr lang="en-US" altLang="en-US"/>
              <a:t>Undeclared variables, if referenced, have a default value of </a:t>
            </a:r>
            <a:r>
              <a:rPr lang="en-US" altLang="en-US">
                <a:solidFill>
                  <a:schemeClr val="bg1"/>
                </a:solidFill>
              </a:rPr>
              <a:t>undef</a:t>
            </a:r>
          </a:p>
          <a:p>
            <a:pPr lvl="1"/>
            <a:r>
              <a:rPr lang="en-US" altLang="en-US"/>
              <a:t>Equates to 0 or null string</a:t>
            </a:r>
          </a:p>
          <a:p>
            <a:pPr lvl="1"/>
            <a:r>
              <a:rPr lang="en-US" altLang="en-US"/>
              <a:t>Can check by using </a:t>
            </a:r>
            <a:r>
              <a:rPr lang="en-US" altLang="en-US">
                <a:solidFill>
                  <a:schemeClr val="bg1"/>
                </a:solidFill>
              </a:rPr>
              <a:t>defined()</a:t>
            </a:r>
            <a:r>
              <a:rPr lang="en-US" altLang="en-US"/>
              <a:t> function</a:t>
            </a:r>
          </a:p>
          <a:p>
            <a:r>
              <a:rPr lang="en-US" altLang="en-US">
                <a:solidFill>
                  <a:schemeClr val="bg1"/>
                </a:solidFill>
              </a:rPr>
              <a:t>$.</a:t>
            </a:r>
            <a:r>
              <a:rPr lang="en-US" altLang="en-US"/>
              <a:t> is equal to the line number you’re on</a:t>
            </a:r>
          </a:p>
          <a:p>
            <a:r>
              <a:rPr lang="en-US" altLang="en-US">
                <a:solidFill>
                  <a:schemeClr val="bg1"/>
                </a:solidFill>
              </a:rPr>
              <a:t>$_</a:t>
            </a:r>
            <a:r>
              <a:rPr lang="en-US" altLang="en-US"/>
              <a:t> is the default operand – ‘it’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CB578D2-13CD-984B-9641-FB976987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Scalars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81C266A-AA55-0340-80FF-3B7365CB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Singular, holds one value, either string or number</a:t>
            </a:r>
          </a:p>
          <a:p>
            <a:r>
              <a:rPr lang="en-US" altLang="en-US"/>
              <a:t>Must be preceded with </a:t>
            </a:r>
            <a:r>
              <a:rPr lang="en-US" altLang="en-US">
                <a:solidFill>
                  <a:schemeClr val="bg1"/>
                </a:solidFill>
              </a:rPr>
              <a:t>$</a:t>
            </a:r>
            <a:r>
              <a:rPr lang="en-US" altLang="en-US"/>
              <a:t> i.e. </a:t>
            </a:r>
            <a:r>
              <a:rPr lang="en-US" altLang="en-US">
                <a:solidFill>
                  <a:schemeClr val="bg1"/>
                </a:solidFill>
              </a:rPr>
              <a:t>$myvar</a:t>
            </a:r>
          </a:p>
          <a:p>
            <a:r>
              <a:rPr lang="en-US" altLang="en-US"/>
              <a:t>Perl will automatically cast between strings and numbers</a:t>
            </a:r>
          </a:p>
          <a:p>
            <a:r>
              <a:rPr lang="en-US" altLang="en-US"/>
              <a:t>Will treat as a number or string, whichever is appropriate in context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8B07C90-F670-E743-B469-40EF9FA1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4798F94-394B-7E46-9F35-8ADE9EE9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Plural, containing an ordered list of scalars</a:t>
            </a:r>
          </a:p>
          <a:p>
            <a:r>
              <a:rPr lang="en-US" altLang="en-US"/>
              <a:t>Zero-based indexing</a:t>
            </a:r>
          </a:p>
          <a:p>
            <a:r>
              <a:rPr lang="en-US" altLang="en-US"/>
              <a:t>Dynamic size and allocation</a:t>
            </a:r>
          </a:p>
          <a:p>
            <a:r>
              <a:rPr lang="en-US" altLang="en-US"/>
              <a:t>Begin with </a:t>
            </a:r>
            <a:r>
              <a:rPr lang="en-US" altLang="en-US">
                <a:solidFill>
                  <a:schemeClr val="bg1"/>
                </a:solidFill>
              </a:rPr>
              <a:t>@</a:t>
            </a:r>
            <a:r>
              <a:rPr lang="en-US" altLang="en-US"/>
              <a:t> e.g. </a:t>
            </a:r>
            <a:r>
              <a:rPr lang="en-US" altLang="en-US">
                <a:solidFill>
                  <a:schemeClr val="bg1"/>
                </a:solidFill>
              </a:rPr>
              <a:t>@myarray</a:t>
            </a:r>
          </a:p>
          <a:p>
            <a:r>
              <a:rPr lang="en-US" altLang="en-US">
                <a:solidFill>
                  <a:schemeClr val="bg1"/>
                </a:solidFill>
              </a:rPr>
              <a:t>@</a:t>
            </a:r>
            <a:r>
              <a:rPr lang="en-US" altLang="en-US" i="1">
                <a:solidFill>
                  <a:schemeClr val="bg1"/>
                </a:solidFill>
              </a:rPr>
              <a:t>variable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en-US" altLang="en-US"/>
              <a:t>references entire array</a:t>
            </a:r>
          </a:p>
          <a:p>
            <a:r>
              <a:rPr lang="en-US" altLang="en-US"/>
              <a:t>To reference a single element (which would be a scalar, right?) </a:t>
            </a:r>
            <a:r>
              <a:rPr lang="en-US" altLang="en-US">
                <a:solidFill>
                  <a:schemeClr val="bg1"/>
                </a:solidFill>
              </a:rPr>
              <a:t>$</a:t>
            </a:r>
            <a:r>
              <a:rPr lang="en-US" altLang="en-US" i="1">
                <a:solidFill>
                  <a:schemeClr val="bg1"/>
                </a:solidFill>
              </a:rPr>
              <a:t>variable</a:t>
            </a:r>
            <a:r>
              <a:rPr lang="en-US" altLang="en-US">
                <a:solidFill>
                  <a:schemeClr val="bg1"/>
                </a:solidFill>
              </a:rPr>
              <a:t>[</a:t>
            </a:r>
            <a:r>
              <a:rPr lang="en-US" altLang="en-US" i="1">
                <a:solidFill>
                  <a:schemeClr val="bg1"/>
                </a:solidFill>
              </a:rPr>
              <a:t>index</a:t>
            </a:r>
            <a:r>
              <a:rPr lang="en-US" altLang="en-US">
                <a:solidFill>
                  <a:schemeClr val="bg1"/>
                </a:solidFill>
              </a:rPr>
              <a:t>]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28F6F09-7CEA-2F49-ABA4-C8DB6570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Arrays, con’t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374EBAF-9F32-0847-A714-065E7177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$#</a:t>
            </a:r>
            <a:r>
              <a:rPr lang="en-US" altLang="en-US" i="1">
                <a:solidFill>
                  <a:schemeClr val="bg1"/>
                </a:solidFill>
              </a:rPr>
              <a:t>array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en-US" altLang="en-US"/>
              <a:t>returns the index of the last element</a:t>
            </a:r>
          </a:p>
          <a:p>
            <a:pPr lvl="1"/>
            <a:r>
              <a:rPr lang="en-US" altLang="en-US"/>
              <a:t>Zero based – this means it’s one less than the size of the array</a:t>
            </a:r>
          </a:p>
          <a:p>
            <a:r>
              <a:rPr lang="en-US" altLang="en-US">
                <a:solidFill>
                  <a:schemeClr val="bg1"/>
                </a:solidFill>
              </a:rPr>
              <a:t>@</a:t>
            </a:r>
            <a:r>
              <a:rPr lang="en-US" altLang="en-US" i="1">
                <a:solidFill>
                  <a:schemeClr val="bg1"/>
                </a:solidFill>
              </a:rPr>
              <a:t>array</a:t>
            </a:r>
            <a:r>
              <a:rPr lang="en-US" altLang="en-US">
                <a:solidFill>
                  <a:schemeClr val="bg1"/>
                </a:solidFill>
              </a:rPr>
              <a:t>[</a:t>
            </a:r>
            <a:r>
              <a:rPr lang="en-US" altLang="en-US" i="1">
                <a:solidFill>
                  <a:schemeClr val="bg1"/>
                </a:solidFill>
              </a:rPr>
              <a:t>x</a:t>
            </a:r>
            <a:r>
              <a:rPr lang="en-US" altLang="en-US">
                <a:solidFill>
                  <a:schemeClr val="bg1"/>
                </a:solidFill>
              </a:rPr>
              <a:t>..</a:t>
            </a:r>
            <a:r>
              <a:rPr lang="en-US" altLang="en-US" i="1">
                <a:solidFill>
                  <a:schemeClr val="bg1"/>
                </a:solidFill>
              </a:rPr>
              <a:t>y</a:t>
            </a:r>
            <a:r>
              <a:rPr lang="en-US" altLang="en-US">
                <a:solidFill>
                  <a:schemeClr val="bg1"/>
                </a:solidFill>
              </a:rPr>
              <a:t>]  </a:t>
            </a:r>
            <a:r>
              <a:rPr lang="en-US" altLang="en-US"/>
              <a:t>returns a ‘slice’ or sublist</a:t>
            </a:r>
          </a:p>
          <a:p>
            <a:r>
              <a:rPr lang="en-US" altLang="en-US"/>
              <a:t>Printing arrays</a:t>
            </a:r>
          </a:p>
          <a:p>
            <a:pPr lvl="1"/>
            <a:r>
              <a:rPr lang="en-US" altLang="en-US"/>
              <a:t>Array enclosed in double quotes prints space delimited list</a:t>
            </a:r>
          </a:p>
          <a:p>
            <a:pPr lvl="1"/>
            <a:r>
              <a:rPr lang="en-US" altLang="en-US"/>
              <a:t>Not in quotes all entries concatenated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ADFC78B-C8FA-EE4E-ABE6-538BB138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2FAF52-1C09-5B40-BB7D-2881F03D9C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  <a:p>
            <a:pPr eaLnBrk="1" hangingPunct="1"/>
            <a:r>
              <a:rPr lang="en-US" altLang="en-US"/>
              <a:t>Terminology</a:t>
            </a:r>
          </a:p>
          <a:p>
            <a:pPr eaLnBrk="1" hangingPunct="1"/>
            <a:r>
              <a:rPr lang="en-US" altLang="en-US"/>
              <a:t>Syntax</a:t>
            </a:r>
          </a:p>
          <a:p>
            <a:pPr eaLnBrk="1" hangingPunct="1"/>
            <a:r>
              <a:rPr lang="en-US" altLang="en-US"/>
              <a:t>Variables</a:t>
            </a:r>
          </a:p>
          <a:p>
            <a:pPr eaLnBrk="1" hangingPunct="1"/>
            <a:r>
              <a:rPr lang="en-US" altLang="en-US"/>
              <a:t>Control Structures</a:t>
            </a:r>
          </a:p>
          <a:p>
            <a:pPr eaLnBrk="1" hangingPunct="1"/>
            <a:r>
              <a:rPr lang="en-US" altLang="en-US"/>
              <a:t>File Manipulation</a:t>
            </a:r>
          </a:p>
          <a:p>
            <a:pPr eaLnBrk="1" hangingPunct="1"/>
            <a:r>
              <a:rPr lang="en-US" altLang="en-US"/>
              <a:t>Regular Expressions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FA74232-469A-CC4A-BAC1-1A93C393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Arrays, con’t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94691E4-153C-3643-A784-AE74A3FA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Arrays can be treated like FIFO queues</a:t>
            </a:r>
          </a:p>
          <a:p>
            <a:pPr lvl="1"/>
            <a:r>
              <a:rPr lang="en-US" altLang="en-US"/>
              <a:t>shift(@</a:t>
            </a:r>
            <a:r>
              <a:rPr lang="en-US" altLang="en-US" i="1"/>
              <a:t>array</a:t>
            </a:r>
            <a:r>
              <a:rPr lang="en-US" altLang="en-US"/>
              <a:t>) – pop first element off</a:t>
            </a:r>
          </a:p>
          <a:p>
            <a:pPr lvl="1"/>
            <a:r>
              <a:rPr lang="en-US" altLang="en-US"/>
              <a:t>push(</a:t>
            </a:r>
            <a:r>
              <a:rPr lang="en-US" altLang="en-US" i="1"/>
              <a:t>@array</a:t>
            </a:r>
            <a:r>
              <a:rPr lang="en-US" altLang="en-US"/>
              <a:t>, </a:t>
            </a:r>
            <a:r>
              <a:rPr lang="en-US" altLang="en-US" i="1"/>
              <a:t>scalar</a:t>
            </a:r>
            <a:r>
              <a:rPr lang="en-US" altLang="en-US"/>
              <a:t>) – push element on at end</a:t>
            </a:r>
          </a:p>
          <a:p>
            <a:r>
              <a:rPr lang="en-US" altLang="en-US"/>
              <a:t>Use splice to combine arrays</a:t>
            </a: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splice(</a:t>
            </a:r>
            <a:r>
              <a:rPr lang="en-US" altLang="en-US" i="1">
                <a:solidFill>
                  <a:schemeClr val="bg1"/>
                </a:solidFill>
              </a:rPr>
              <a:t>@array</a:t>
            </a:r>
            <a:r>
              <a:rPr lang="en-US" altLang="en-US">
                <a:solidFill>
                  <a:schemeClr val="bg1"/>
                </a:solidFill>
              </a:rPr>
              <a:t>,</a:t>
            </a:r>
            <a:r>
              <a:rPr lang="en-US" altLang="en-US" i="1">
                <a:solidFill>
                  <a:schemeClr val="bg1"/>
                </a:solidFill>
              </a:rPr>
              <a:t>offset,length,@otherarray</a:t>
            </a:r>
            <a:r>
              <a:rPr lang="en-US" altLang="en-US">
                <a:solidFill>
                  <a:schemeClr val="bg1"/>
                </a:solidFill>
              </a:rPr>
              <a:t>)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C89D2B8-FE36-3D4D-AB66-E81328E9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FB0EDC5-15ED-BD4A-95B4-BD8BAA88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Plural, contain an array of key-value pairs</a:t>
            </a:r>
          </a:p>
          <a:p>
            <a:r>
              <a:rPr lang="en-US" altLang="en-US"/>
              <a:t>Prefix with </a:t>
            </a:r>
            <a:r>
              <a:rPr lang="en-US" altLang="en-US">
                <a:solidFill>
                  <a:schemeClr val="bg1"/>
                </a:solidFill>
              </a:rPr>
              <a:t>%</a:t>
            </a:r>
            <a:r>
              <a:rPr lang="en-US" altLang="en-US"/>
              <a:t> i.e. </a:t>
            </a:r>
            <a:r>
              <a:rPr lang="en-US" altLang="en-US">
                <a:solidFill>
                  <a:schemeClr val="bg1"/>
                </a:solidFill>
              </a:rPr>
              <a:t>%myhash</a:t>
            </a:r>
          </a:p>
          <a:p>
            <a:r>
              <a:rPr lang="en-US" altLang="en-US"/>
              <a:t>Keys are strings, act as indexes to array</a:t>
            </a:r>
          </a:p>
          <a:p>
            <a:r>
              <a:rPr lang="en-US" altLang="en-US"/>
              <a:t>Each key must be unique, returns one value</a:t>
            </a:r>
          </a:p>
          <a:p>
            <a:r>
              <a:rPr lang="en-US" altLang="en-US"/>
              <a:t>Unordered</a:t>
            </a:r>
          </a:p>
          <a:p>
            <a:r>
              <a:rPr lang="en-US" altLang="en-US"/>
              <a:t>Optimized from random access</a:t>
            </a:r>
          </a:p>
          <a:p>
            <a:r>
              <a:rPr lang="en-US" altLang="en-US"/>
              <a:t>Keys don’t need quotes unless there are spaces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1E0E622-0B97-3844-97E1-333862A2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Hashes, con’t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1464-2D2B-4B44-846D-B21A2F86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Element access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i="1" dirty="0" err="1">
                <a:solidFill>
                  <a:schemeClr val="bg1"/>
                </a:solidFill>
              </a:rPr>
              <a:t>hashvar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i="1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bg1"/>
                </a:solidFill>
              </a:rPr>
              <a:t>} = </a:t>
            </a:r>
            <a:r>
              <a:rPr lang="en-US" i="1" dirty="0">
                <a:solidFill>
                  <a:schemeClr val="bg1"/>
                </a:solidFill>
              </a:rPr>
              <a:t>value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myvar</a:t>
            </a:r>
            <a:r>
              <a:rPr lang="en-US" dirty="0">
                <a:solidFill>
                  <a:schemeClr val="bg1"/>
                </a:solidFill>
              </a:rPr>
              <a:t>{boat} =“tuna”; print $</a:t>
            </a:r>
            <a:r>
              <a:rPr lang="en-US" dirty="0" err="1">
                <a:solidFill>
                  <a:schemeClr val="bg1"/>
                </a:solidFill>
              </a:rPr>
              <a:t>myvar</a:t>
            </a:r>
            <a:r>
              <a:rPr lang="en-US" dirty="0">
                <a:solidFill>
                  <a:schemeClr val="bg1"/>
                </a:solidFill>
              </a:rPr>
              <a:t>{boat};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i="1" dirty="0" err="1">
                <a:solidFill>
                  <a:schemeClr val="bg1"/>
                </a:solidFill>
              </a:rPr>
              <a:t>hashvar</a:t>
            </a:r>
            <a:r>
              <a:rPr lang="en-US" dirty="0">
                <a:solidFill>
                  <a:schemeClr val="bg1"/>
                </a:solidFill>
              </a:rPr>
              <a:t> = ( </a:t>
            </a:r>
            <a:r>
              <a:rPr lang="en-US" i="1" dirty="0">
                <a:solidFill>
                  <a:schemeClr val="bg1"/>
                </a:solidFill>
              </a:rPr>
              <a:t>key =&gt; value, …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myvar</a:t>
            </a:r>
            <a:r>
              <a:rPr lang="en-US" dirty="0">
                <a:solidFill>
                  <a:schemeClr val="bg1"/>
                </a:solidFill>
              </a:rPr>
              <a:t> = ( boat =&gt; “tuna”, 4 =&gt; “fish”);</a:t>
            </a:r>
          </a:p>
          <a:p>
            <a:pPr lvl="1">
              <a:defRPr/>
            </a:pPr>
            <a:r>
              <a:rPr lang="en-US" dirty="0"/>
              <a:t>Get array of keys or values</a:t>
            </a:r>
          </a:p>
          <a:p>
            <a:pPr lvl="2">
              <a:defRPr/>
            </a:pPr>
            <a:r>
              <a:rPr lang="en-US" dirty="0">
                <a:solidFill>
                  <a:schemeClr val="bg1"/>
                </a:solidFill>
              </a:rPr>
              <a:t>keys(%</a:t>
            </a:r>
            <a:r>
              <a:rPr lang="en-US" i="1" dirty="0" err="1">
                <a:solidFill>
                  <a:schemeClr val="bg1"/>
                </a:solidFill>
              </a:rPr>
              <a:t>hashvar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2">
              <a:defRPr/>
            </a:pPr>
            <a:r>
              <a:rPr lang="en-US" dirty="0">
                <a:solidFill>
                  <a:schemeClr val="bg1"/>
                </a:solidFill>
              </a:rPr>
              <a:t>values(%</a:t>
            </a:r>
            <a:r>
              <a:rPr lang="en-US" i="1" dirty="0" err="1">
                <a:solidFill>
                  <a:schemeClr val="bg1"/>
                </a:solidFill>
              </a:rPr>
              <a:t>hashvar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A5B7607-40D3-824F-A168-6B85F5AF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Expressions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8648A11-0E03-EC49-8E73-9BAB41AF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control structures use an expression to evaluate whether they are run</a:t>
            </a:r>
          </a:p>
          <a:p>
            <a:r>
              <a:rPr lang="en-US" altLang="en-US"/>
              <a:t>Perl uses different comparison operators for strings and numbers</a:t>
            </a:r>
          </a:p>
          <a:p>
            <a:r>
              <a:rPr lang="en-US" altLang="en-US"/>
              <a:t>Also uses the same file operators (existence, access, etc) that bash uses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4C2FB50-594B-B540-9129-8BC3FED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FF33DD1-5C59-574C-9258-33EF60C8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Numeric operators</a:t>
            </a:r>
          </a:p>
          <a:p>
            <a:pPr lvl="1"/>
            <a:r>
              <a:rPr lang="en-US" altLang="en-US"/>
              <a:t>==, !=, &lt;, &gt;, &lt;=, &gt;= </a:t>
            </a:r>
          </a:p>
          <a:p>
            <a:pPr lvl="1"/>
            <a:r>
              <a:rPr lang="en-US" altLang="en-US"/>
              <a:t>&lt;=&gt; returns 0 if equal, 1 if &gt;, -1 if &lt;</a:t>
            </a:r>
          </a:p>
          <a:p>
            <a:r>
              <a:rPr lang="en-US" altLang="en-US"/>
              <a:t>String Operators</a:t>
            </a:r>
          </a:p>
          <a:p>
            <a:pPr lvl="1"/>
            <a:r>
              <a:rPr lang="en-US" altLang="en-US"/>
              <a:t>eq, ne, lt, gt, le, ge</a:t>
            </a:r>
          </a:p>
          <a:p>
            <a:pPr lvl="1"/>
            <a:r>
              <a:rPr lang="en-US" altLang="en-US"/>
              <a:t>cmp same as &lt;=&gt;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190F260-BDF7-5348-8175-D27C7250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2B8EA2E-5C57-1D45-8977-CCD7121D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if (</a:t>
            </a:r>
            <a:r>
              <a:rPr lang="en-US" altLang="en-US" i="1">
                <a:solidFill>
                  <a:schemeClr val="bg1"/>
                </a:solidFill>
              </a:rPr>
              <a:t>expr</a:t>
            </a:r>
            <a:r>
              <a:rPr lang="en-US" altLang="en-US">
                <a:solidFill>
                  <a:schemeClr val="bg1"/>
                </a:solidFill>
              </a:rPr>
              <a:t>) {…}</a:t>
            </a:r>
          </a:p>
          <a:p>
            <a:r>
              <a:rPr lang="en-US" altLang="en-US">
                <a:solidFill>
                  <a:schemeClr val="bg1"/>
                </a:solidFill>
              </a:rPr>
              <a:t>unless (</a:t>
            </a:r>
            <a:r>
              <a:rPr lang="en-US" altLang="en-US" i="1">
                <a:solidFill>
                  <a:schemeClr val="bg1"/>
                </a:solidFill>
              </a:rPr>
              <a:t>expr</a:t>
            </a:r>
            <a:r>
              <a:rPr lang="en-US" altLang="en-US">
                <a:solidFill>
                  <a:schemeClr val="bg1"/>
                </a:solidFill>
              </a:rPr>
              <a:t>) {…}</a:t>
            </a:r>
          </a:p>
          <a:p>
            <a:r>
              <a:rPr lang="en-US" altLang="en-US">
                <a:solidFill>
                  <a:schemeClr val="bg1"/>
                </a:solidFill>
              </a:rPr>
              <a:t>if (</a:t>
            </a:r>
            <a:r>
              <a:rPr lang="en-US" altLang="en-US" i="1">
                <a:solidFill>
                  <a:schemeClr val="bg1"/>
                </a:solidFill>
              </a:rPr>
              <a:t>expr</a:t>
            </a:r>
            <a:r>
              <a:rPr lang="en-US" altLang="en-US">
                <a:solidFill>
                  <a:schemeClr val="bg1"/>
                </a:solidFill>
              </a:rPr>
              <a:t>) {…} else {…}</a:t>
            </a:r>
          </a:p>
          <a:p>
            <a:r>
              <a:rPr lang="en-US" altLang="en-US">
                <a:solidFill>
                  <a:schemeClr val="bg1"/>
                </a:solidFill>
              </a:rPr>
              <a:t>if (</a:t>
            </a:r>
            <a:r>
              <a:rPr lang="en-US" altLang="en-US" i="1">
                <a:solidFill>
                  <a:schemeClr val="bg1"/>
                </a:solidFill>
              </a:rPr>
              <a:t>expr</a:t>
            </a:r>
            <a:r>
              <a:rPr lang="en-US" altLang="en-US">
                <a:solidFill>
                  <a:schemeClr val="bg1"/>
                </a:solidFill>
              </a:rPr>
              <a:t>) {…} elsif (</a:t>
            </a:r>
            <a:r>
              <a:rPr lang="en-US" altLang="en-US" i="1">
                <a:solidFill>
                  <a:schemeClr val="bg1"/>
                </a:solidFill>
              </a:rPr>
              <a:t>expr</a:t>
            </a:r>
            <a:r>
              <a:rPr lang="en-US" altLang="en-US">
                <a:solidFill>
                  <a:schemeClr val="bg1"/>
                </a:solidFill>
              </a:rPr>
              <a:t>) {…} … else {…}</a:t>
            </a:r>
          </a:p>
          <a:p>
            <a:r>
              <a:rPr lang="en-US" altLang="en-US">
                <a:solidFill>
                  <a:schemeClr val="bg1"/>
                </a:solidFill>
              </a:rPr>
              <a:t>while (</a:t>
            </a:r>
            <a:r>
              <a:rPr lang="en-US" altLang="en-US" i="1">
                <a:solidFill>
                  <a:schemeClr val="bg1"/>
                </a:solidFill>
              </a:rPr>
              <a:t>expr</a:t>
            </a:r>
            <a:r>
              <a:rPr lang="en-US" altLang="en-US">
                <a:solidFill>
                  <a:schemeClr val="bg1"/>
                </a:solidFill>
              </a:rPr>
              <a:t>) {…}</a:t>
            </a:r>
          </a:p>
          <a:p>
            <a:r>
              <a:rPr lang="en-US" altLang="en-US">
                <a:solidFill>
                  <a:schemeClr val="bg1"/>
                </a:solidFill>
              </a:rPr>
              <a:t>until (</a:t>
            </a:r>
            <a:r>
              <a:rPr lang="en-US" altLang="en-US" i="1">
                <a:solidFill>
                  <a:schemeClr val="bg1"/>
                </a:solidFill>
              </a:rPr>
              <a:t>expr</a:t>
            </a:r>
            <a:r>
              <a:rPr lang="en-US" altLang="en-US">
                <a:solidFill>
                  <a:schemeClr val="bg1"/>
                </a:solidFill>
              </a:rPr>
              <a:t>) {…}</a:t>
            </a:r>
          </a:p>
          <a:p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379FE18-983F-0D4B-9586-206D59A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Structures, con’t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64BD097-D355-BC4A-92F4-CFF34102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and foreach are interchangeble</a:t>
            </a:r>
          </a:p>
          <a:p>
            <a:r>
              <a:rPr lang="en-US" altLang="en-US"/>
              <a:t>Syntax 1</a:t>
            </a:r>
          </a:p>
          <a:p>
            <a:pPr lvl="1"/>
            <a:r>
              <a:rPr lang="en-US" altLang="en-US"/>
              <a:t>Similar to bash for…in structure</a:t>
            </a: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foreach [</a:t>
            </a:r>
            <a:r>
              <a:rPr lang="en-US" altLang="en-US" i="1">
                <a:solidFill>
                  <a:schemeClr val="bg1"/>
                </a:solidFill>
              </a:rPr>
              <a:t>var</a:t>
            </a:r>
            <a:r>
              <a:rPr lang="en-US" altLang="en-US">
                <a:solidFill>
                  <a:schemeClr val="bg1"/>
                </a:solidFill>
              </a:rPr>
              <a:t>] (</a:t>
            </a:r>
            <a:r>
              <a:rPr lang="en-US" altLang="en-US" i="1">
                <a:solidFill>
                  <a:schemeClr val="bg1"/>
                </a:solidFill>
              </a:rPr>
              <a:t>list</a:t>
            </a:r>
            <a:r>
              <a:rPr lang="en-US" altLang="en-US">
                <a:solidFill>
                  <a:schemeClr val="bg1"/>
                </a:solidFill>
              </a:rPr>
              <a:t>) {…}</a:t>
            </a:r>
          </a:p>
          <a:p>
            <a:pPr lvl="1"/>
            <a:r>
              <a:rPr lang="en-US" altLang="en-US"/>
              <a:t>If </a:t>
            </a:r>
            <a:r>
              <a:rPr lang="en-US" altLang="en-US" i="1"/>
              <a:t>var </a:t>
            </a:r>
            <a:r>
              <a:rPr lang="en-US" altLang="en-US"/>
              <a:t>not defined, </a:t>
            </a:r>
            <a:r>
              <a:rPr lang="en-US" altLang="en-US">
                <a:solidFill>
                  <a:schemeClr val="bg1"/>
                </a:solidFill>
              </a:rPr>
              <a:t>$_</a:t>
            </a:r>
            <a:r>
              <a:rPr lang="en-US" altLang="en-US"/>
              <a:t> assumed</a:t>
            </a:r>
          </a:p>
          <a:p>
            <a:pPr lvl="1"/>
            <a:r>
              <a:rPr lang="en-US" altLang="en-US"/>
              <a:t>For each loop iteration, the next value from </a:t>
            </a:r>
            <a:r>
              <a:rPr lang="en-US" altLang="en-US" i="1"/>
              <a:t>list</a:t>
            </a:r>
            <a:r>
              <a:rPr lang="en-US" altLang="en-US"/>
              <a:t> is populated in </a:t>
            </a:r>
            <a:r>
              <a:rPr lang="en-US" altLang="en-US" i="1"/>
              <a:t>var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EC47FA0-5E45-2946-844D-1F3695EB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Structures, con’t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3663CC2-D17B-804C-A8D1-CAF14964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for/foreach Syntax 2</a:t>
            </a:r>
          </a:p>
          <a:p>
            <a:pPr lvl="1"/>
            <a:r>
              <a:rPr lang="en-US" altLang="en-US"/>
              <a:t>Similar to C’s for loop</a:t>
            </a:r>
          </a:p>
          <a:p>
            <a:pPr lvl="1"/>
            <a:r>
              <a:rPr lang="en-US" altLang="en-US"/>
              <a:t>foreach (</a:t>
            </a:r>
            <a:r>
              <a:rPr lang="en-US" altLang="en-US" i="1"/>
              <a:t>expr1</a:t>
            </a:r>
            <a:r>
              <a:rPr lang="en-US" altLang="en-US"/>
              <a:t>; </a:t>
            </a:r>
            <a:r>
              <a:rPr lang="en-US" altLang="en-US" i="1"/>
              <a:t>expr2</a:t>
            </a:r>
            <a:r>
              <a:rPr lang="en-US" altLang="en-US"/>
              <a:t>; </a:t>
            </a:r>
            <a:r>
              <a:rPr lang="en-US" altLang="en-US" i="1"/>
              <a:t>expr3</a:t>
            </a:r>
            <a:r>
              <a:rPr lang="en-US" altLang="en-US"/>
              <a:t>) {…}</a:t>
            </a:r>
          </a:p>
          <a:p>
            <a:pPr lvl="1"/>
            <a:r>
              <a:rPr lang="en-US" altLang="en-US" i="1"/>
              <a:t>expr1 </a:t>
            </a:r>
            <a:r>
              <a:rPr lang="en-US" altLang="en-US"/>
              <a:t>sets initial condition</a:t>
            </a:r>
          </a:p>
          <a:p>
            <a:pPr lvl="1"/>
            <a:r>
              <a:rPr lang="en-US" altLang="en-US" i="1"/>
              <a:t>expr2</a:t>
            </a:r>
            <a:r>
              <a:rPr lang="en-US" altLang="en-US"/>
              <a:t> is the terminal condition</a:t>
            </a:r>
          </a:p>
          <a:p>
            <a:pPr lvl="1"/>
            <a:r>
              <a:rPr lang="en-US" altLang="en-US" i="1"/>
              <a:t>expr3</a:t>
            </a:r>
            <a:r>
              <a:rPr lang="en-US" altLang="en-US"/>
              <a:t> is the incrementor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1440A7B-4F3B-7C41-AD54-B82966B1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Structures, con’t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5294935-5E86-7947-ACA7-4F5E52A3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Short-circuiting loops</a:t>
            </a:r>
          </a:p>
          <a:p>
            <a:pPr lvl="1"/>
            <a:r>
              <a:rPr lang="en-US" altLang="en-US"/>
              <a:t>Use last to break out of loop altogether</a:t>
            </a:r>
          </a:p>
          <a:p>
            <a:pPr lvl="2"/>
            <a:r>
              <a:rPr lang="en-US" altLang="en-US"/>
              <a:t>Same as bash’s break</a:t>
            </a:r>
          </a:p>
          <a:p>
            <a:pPr lvl="1"/>
            <a:r>
              <a:rPr lang="en-US" altLang="en-US"/>
              <a:t>Use next to skip to the next iteration of the loop</a:t>
            </a:r>
          </a:p>
          <a:p>
            <a:pPr lvl="2"/>
            <a:r>
              <a:rPr lang="en-US" altLang="en-US"/>
              <a:t>Same as bash’s continue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3CEECB5-B033-0E46-BACA-155CDAA5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Handles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0CA0C01-437A-7D4A-873A-7745C858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handle is essentially a variable linked to a file or process</a:t>
            </a:r>
          </a:p>
          <a:p>
            <a:r>
              <a:rPr lang="en-US" altLang="en-US"/>
              <a:t>Perl automatically opens handles for the default streams</a:t>
            </a:r>
          </a:p>
          <a:p>
            <a:pPr lvl="1"/>
            <a:r>
              <a:rPr lang="en-US" altLang="en-US"/>
              <a:t>STDIN, STDOUT, STDERR</a:t>
            </a:r>
          </a:p>
          <a:p>
            <a:r>
              <a:rPr lang="en-US" altLang="en-US"/>
              <a:t>You can open additional handles</a:t>
            </a:r>
          </a:p>
          <a:p>
            <a:pPr lvl="1"/>
            <a:r>
              <a:rPr lang="en-US" altLang="en-US"/>
              <a:t>To a file for input/output/appending</a:t>
            </a:r>
          </a:p>
          <a:p>
            <a:pPr lvl="1"/>
            <a:r>
              <a:rPr lang="en-US" altLang="en-US"/>
              <a:t>To a process for input/output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C7A815F-05FD-7942-9DAC-05824C410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A8CFB-DF8B-6D49-B478-B541F013A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Practical Extraction and Report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Developed by Larry Wall in 1987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Originally created for data processing and report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Elements of C, AWK, sed, scripting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Add-on modules and third party code make it a more general programming language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497419F-2180-EC43-9758-58A39682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Handles, con’t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3F9FE4A-2E42-F445-B3C1-83A90F49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syntax</a:t>
            </a:r>
          </a:p>
          <a:p>
            <a:pPr lvl="1"/>
            <a:r>
              <a:rPr lang="en-US" altLang="en-US"/>
              <a:t>open(</a:t>
            </a:r>
            <a:r>
              <a:rPr lang="en-US" altLang="en-US" i="1"/>
              <a:t>handle</a:t>
            </a:r>
            <a:r>
              <a:rPr lang="en-US" altLang="en-US"/>
              <a:t>, [‘</a:t>
            </a:r>
            <a:r>
              <a:rPr lang="en-US" altLang="en-US" i="1"/>
              <a:t>mode’</a:t>
            </a:r>
            <a:r>
              <a:rPr lang="en-US" altLang="en-US"/>
              <a:t>], “</a:t>
            </a:r>
            <a:r>
              <a:rPr lang="en-US" altLang="en-US" i="1"/>
              <a:t>ref”</a:t>
            </a:r>
            <a:r>
              <a:rPr lang="en-US" altLang="en-US"/>
              <a:t>);</a:t>
            </a:r>
          </a:p>
          <a:p>
            <a:pPr lvl="1"/>
            <a:r>
              <a:rPr lang="en-US" altLang="en-US" i="1"/>
              <a:t>handle</a:t>
            </a:r>
            <a:r>
              <a:rPr lang="en-US" altLang="en-US"/>
              <a:t> is a variable to reference the handle</a:t>
            </a:r>
          </a:p>
          <a:p>
            <a:pPr lvl="1"/>
            <a:r>
              <a:rPr lang="en-US" altLang="en-US" i="1"/>
              <a:t>mode</a:t>
            </a:r>
            <a:r>
              <a:rPr lang="en-US" altLang="en-US"/>
              <a:t> can be many things</a:t>
            </a:r>
          </a:p>
          <a:p>
            <a:pPr lvl="2"/>
            <a:r>
              <a:rPr lang="en-US" altLang="en-US"/>
              <a:t>Simple cases: &lt;, &gt;, &gt;&gt;, |</a:t>
            </a:r>
          </a:p>
          <a:p>
            <a:pPr lvl="2"/>
            <a:r>
              <a:rPr lang="en-US" altLang="en-US"/>
              <a:t>Input (&lt;) implied if omitted</a:t>
            </a:r>
          </a:p>
          <a:p>
            <a:pPr lvl="1"/>
            <a:r>
              <a:rPr lang="en-US" altLang="en-US" i="1"/>
              <a:t>ref</a:t>
            </a:r>
            <a:r>
              <a:rPr lang="en-US" altLang="en-US"/>
              <a:t> is what to open – file or process</a:t>
            </a:r>
          </a:p>
          <a:p>
            <a:pPr lvl="1"/>
            <a:r>
              <a:rPr lang="en-US" altLang="en-US" i="1"/>
              <a:t>mode</a:t>
            </a:r>
            <a:r>
              <a:rPr lang="en-US" altLang="en-US"/>
              <a:t> and </a:t>
            </a:r>
            <a:r>
              <a:rPr lang="en-US" altLang="en-US" i="1"/>
              <a:t>ref</a:t>
            </a:r>
            <a:r>
              <a:rPr lang="en-US" altLang="en-US"/>
              <a:t> can be combined as one string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931A005-818D-074F-9024-CF766B2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Handles, con’t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20647FC-5CDD-D641-8936-2EF1382A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Once open access via handle variable</a:t>
            </a:r>
          </a:p>
          <a:p>
            <a:r>
              <a:rPr lang="en-US" altLang="en-US"/>
              <a:t>Output</a:t>
            </a: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print </a:t>
            </a:r>
            <a:r>
              <a:rPr lang="en-US" altLang="en-US" i="1">
                <a:solidFill>
                  <a:schemeClr val="bg1"/>
                </a:solidFill>
              </a:rPr>
              <a:t>handle</a:t>
            </a:r>
            <a:r>
              <a:rPr lang="en-US" altLang="en-US">
                <a:solidFill>
                  <a:schemeClr val="bg1"/>
                </a:solidFill>
              </a:rPr>
              <a:t> “</a:t>
            </a:r>
            <a:r>
              <a:rPr lang="en-US" altLang="en-US" i="1">
                <a:solidFill>
                  <a:schemeClr val="bg1"/>
                </a:solidFill>
              </a:rPr>
              <a:t>what to print</a:t>
            </a:r>
            <a:r>
              <a:rPr lang="en-US" altLang="en-US">
                <a:solidFill>
                  <a:schemeClr val="bg1"/>
                </a:solidFill>
              </a:rPr>
              <a:t>”</a:t>
            </a:r>
          </a:p>
          <a:p>
            <a:r>
              <a:rPr lang="en-US" altLang="en-US"/>
              <a:t>Input</a:t>
            </a: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$var = &lt;</a:t>
            </a:r>
            <a:r>
              <a:rPr lang="en-US" altLang="en-US" i="1">
                <a:solidFill>
                  <a:schemeClr val="bg1"/>
                </a:solidFill>
              </a:rPr>
              <a:t>handle</a:t>
            </a:r>
            <a:r>
              <a:rPr lang="en-US" altLang="en-US">
                <a:solidFill>
                  <a:schemeClr val="bg1"/>
                </a:solidFill>
              </a:rPr>
              <a:t>&gt; </a:t>
            </a:r>
            <a:r>
              <a:rPr lang="en-US" altLang="en-US"/>
              <a:t>gets one line of input</a:t>
            </a:r>
          </a:p>
          <a:p>
            <a:pPr lvl="1"/>
            <a:r>
              <a:rPr lang="en-US" altLang="en-US"/>
              <a:t>Use </a:t>
            </a:r>
            <a:r>
              <a:rPr lang="en-US" altLang="en-US">
                <a:solidFill>
                  <a:schemeClr val="bg1"/>
                </a:solidFill>
              </a:rPr>
              <a:t>&lt;</a:t>
            </a:r>
            <a:r>
              <a:rPr lang="en-US" altLang="en-US" i="1">
                <a:solidFill>
                  <a:schemeClr val="bg1"/>
                </a:solidFill>
              </a:rPr>
              <a:t>handle</a:t>
            </a:r>
            <a:r>
              <a:rPr lang="en-US" altLang="en-US">
                <a:solidFill>
                  <a:schemeClr val="bg1"/>
                </a:solidFill>
              </a:rPr>
              <a:t>&gt; </a:t>
            </a:r>
            <a:r>
              <a:rPr lang="en-US" altLang="en-US"/>
              <a:t>as a loop condition to read input one line at a time, populating </a:t>
            </a:r>
            <a:r>
              <a:rPr lang="en-US" altLang="en-US">
                <a:solidFill>
                  <a:schemeClr val="bg1"/>
                </a:solidFill>
              </a:rPr>
              <a:t>$_</a:t>
            </a: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992575F-F0B4-7948-BEED-488C7CD7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Handles, con’t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70710EC-859F-5B43-A9D1-8BB50D79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&lt;&gt;</a:t>
            </a:r>
            <a:r>
              <a:rPr lang="en-US" altLang="en-US"/>
              <a:t> - magic handle, pulls from STDIN or command line arguments to perl</a:t>
            </a:r>
          </a:p>
          <a:p>
            <a:r>
              <a:rPr lang="en-US" altLang="en-US"/>
              <a:t>Line of input contains EOL character</a:t>
            </a:r>
          </a:p>
          <a:p>
            <a:pPr lvl="1"/>
            <a:r>
              <a:rPr lang="en-US" altLang="en-US"/>
              <a:t>Use </a:t>
            </a:r>
            <a:r>
              <a:rPr lang="en-US" altLang="en-US">
                <a:solidFill>
                  <a:schemeClr val="bg1"/>
                </a:solidFill>
              </a:rPr>
              <a:t>chomp($</a:t>
            </a:r>
            <a:r>
              <a:rPr lang="en-US" altLang="en-US" i="1">
                <a:solidFill>
                  <a:schemeClr val="bg1"/>
                </a:solidFill>
              </a:rPr>
              <a:t>var</a:t>
            </a:r>
            <a:r>
              <a:rPr lang="en-US" altLang="en-US">
                <a:solidFill>
                  <a:schemeClr val="bg1"/>
                </a:solidFill>
              </a:rPr>
              <a:t>) </a:t>
            </a:r>
            <a:r>
              <a:rPr lang="en-US" altLang="en-US"/>
              <a:t>to remove it</a:t>
            </a:r>
          </a:p>
          <a:p>
            <a:pPr lvl="1"/>
            <a:r>
              <a:rPr lang="en-US" altLang="en-US"/>
              <a:t>Use </a:t>
            </a:r>
            <a:r>
              <a:rPr lang="en-US" altLang="en-US">
                <a:solidFill>
                  <a:schemeClr val="bg1"/>
                </a:solidFill>
              </a:rPr>
              <a:t>chop($</a:t>
            </a:r>
            <a:r>
              <a:rPr lang="en-US" altLang="en-US" i="1">
                <a:solidFill>
                  <a:schemeClr val="bg1"/>
                </a:solidFill>
              </a:rPr>
              <a:t>var</a:t>
            </a:r>
            <a:r>
              <a:rPr lang="en-US" altLang="en-US">
                <a:solidFill>
                  <a:schemeClr val="bg1"/>
                </a:solidFill>
              </a:rPr>
              <a:t>) </a:t>
            </a:r>
            <a:r>
              <a:rPr lang="en-US" altLang="en-US"/>
              <a:t>to remove the last character</a:t>
            </a:r>
          </a:p>
          <a:p>
            <a:r>
              <a:rPr lang="en-US" altLang="en-US"/>
              <a:t>When done </a:t>
            </a:r>
            <a:r>
              <a:rPr lang="en-US" altLang="en-US">
                <a:solidFill>
                  <a:schemeClr val="bg1"/>
                </a:solidFill>
              </a:rPr>
              <a:t>close(</a:t>
            </a:r>
            <a:r>
              <a:rPr lang="en-US" altLang="en-US" i="1">
                <a:solidFill>
                  <a:schemeClr val="bg1"/>
                </a:solidFill>
              </a:rPr>
              <a:t>handle</a:t>
            </a:r>
            <a:r>
              <a:rPr lang="en-US" altLang="en-US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altLang="en-US"/>
              <a:t>Housekeeping, good coding practice</a:t>
            </a:r>
          </a:p>
          <a:p>
            <a:pPr lvl="1"/>
            <a:r>
              <a:rPr lang="en-US" altLang="en-US"/>
              <a:t>Perl actually closes all open handles for you</a:t>
            </a: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1DA43B2-040D-514B-B769-05F37E5F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Handles, con’t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2A3E585-8884-1949-B408-A9080418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  <a:p>
            <a:pPr lvl="1"/>
            <a:r>
              <a:rPr lang="en-US" altLang="en-US" sz="2400">
                <a:solidFill>
                  <a:schemeClr val="bg1"/>
                </a:solidFill>
              </a:rPr>
              <a:t>open(my $INPUT, “/path/to/file”);</a:t>
            </a:r>
          </a:p>
          <a:p>
            <a:pPr lvl="1"/>
            <a:r>
              <a:rPr lang="en-US" altLang="en-US" sz="2400">
                <a:solidFill>
                  <a:schemeClr val="bg1"/>
                </a:solidFill>
              </a:rPr>
              <a:t>open(my $ERRLOG, “&gt;&gt;/var/log/errors”);</a:t>
            </a:r>
          </a:p>
          <a:p>
            <a:pPr lvl="1"/>
            <a:r>
              <a:rPr lang="en-US" altLang="en-US" sz="2400">
                <a:solidFill>
                  <a:schemeClr val="bg1"/>
                </a:solidFill>
              </a:rPr>
              <a:t>open(my $SORT, “| sort –n”);</a:t>
            </a:r>
          </a:p>
          <a:p>
            <a:pPr lvl="1"/>
            <a:r>
              <a:rPr lang="en-US" altLang="en-US" sz="2400">
                <a:solidFill>
                  <a:schemeClr val="bg1"/>
                </a:solidFill>
              </a:rPr>
              <a:t>open(my $ALIST, "grep \'^[Aa]\' /usr/share/dict/words|")</a:t>
            </a:r>
          </a:p>
          <a:p>
            <a:pPr lvl="1"/>
            <a:r>
              <a:rPr lang="en-US" altLang="en-US" sz="2400">
                <a:solidFill>
                  <a:schemeClr val="bg1"/>
                </a:solidFill>
              </a:rPr>
              <a:t>while(&lt;INPUT&gt;) { print $ERRLOG $_; }</a:t>
            </a:r>
          </a:p>
          <a:p>
            <a:pPr lvl="1"/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FF8B158-B266-DC4D-AB61-E8E9437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E3A4804-313C-FC49-BD87-27BEA02E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Recall Appendix A</a:t>
            </a:r>
          </a:p>
          <a:p>
            <a:r>
              <a:rPr lang="en-US" altLang="en-US"/>
              <a:t>Perl has a few unique features and caveats</a:t>
            </a:r>
          </a:p>
          <a:p>
            <a:r>
              <a:rPr lang="en-US" altLang="en-US"/>
              <a:t>Regular Expressions (RE) delimited by forward slash</a:t>
            </a:r>
          </a:p>
          <a:p>
            <a:r>
              <a:rPr lang="en-US" altLang="en-US"/>
              <a:t>Perl uses the </a:t>
            </a:r>
            <a:r>
              <a:rPr lang="en-US" altLang="en-US">
                <a:solidFill>
                  <a:schemeClr val="bg1"/>
                </a:solidFill>
              </a:rPr>
              <a:t>=~</a:t>
            </a:r>
            <a:r>
              <a:rPr lang="en-US" altLang="en-US"/>
              <a:t> operator for RE matching</a:t>
            </a:r>
          </a:p>
          <a:p>
            <a:pPr lvl="1"/>
            <a:r>
              <a:rPr lang="en-US" altLang="en-US"/>
              <a:t>Ex. </a:t>
            </a:r>
            <a:r>
              <a:rPr lang="en-US" altLang="en-US">
                <a:solidFill>
                  <a:schemeClr val="bg1"/>
                </a:solidFill>
              </a:rPr>
              <a:t>if ($myvar =~ /^T/) { …} # if myvar starts w/ T</a:t>
            </a:r>
          </a:p>
          <a:p>
            <a:r>
              <a:rPr lang="en-US" altLang="en-US"/>
              <a:t>To negate RE matching use </a:t>
            </a:r>
            <a:r>
              <a:rPr lang="en-US" altLang="en-US">
                <a:solidFill>
                  <a:schemeClr val="bg1"/>
                </a:solidFill>
              </a:rPr>
              <a:t>!~</a:t>
            </a:r>
            <a:r>
              <a:rPr lang="en-US" altLang="en-US"/>
              <a:t> operator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8360FA2-EFFC-5744-9E3F-8E5031F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RE, con’t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AFBD857-73A7-9945-9701-8404699B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=~ operator can also be used to do replacement</a:t>
            </a:r>
          </a:p>
          <a:p>
            <a:pPr lvl="1"/>
            <a:r>
              <a:rPr lang="en-US" altLang="en-US"/>
              <a:t>Ex. $result =~s/old/new/;</a:t>
            </a:r>
          </a:p>
          <a:p>
            <a:pPr lvl="1"/>
            <a:r>
              <a:rPr lang="en-US" altLang="en-US"/>
              <a:t>‘old’ replaced with ‘new’ if matched</a:t>
            </a:r>
          </a:p>
          <a:p>
            <a:r>
              <a:rPr lang="en-US" altLang="en-US"/>
              <a:t>Remember, RE (esp. in Perl) are greedy</a:t>
            </a:r>
          </a:p>
          <a:p>
            <a:pPr lvl="1"/>
            <a:r>
              <a:rPr lang="en-US" altLang="en-US"/>
              <a:t>Will match longest possible match</a:t>
            </a:r>
          </a:p>
          <a:p>
            <a:r>
              <a:rPr lang="en-US" altLang="en-US"/>
              <a:t>Bracketed expressions don’t need to be escaped, just use parentheses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E81FA59-6A9B-B949-B27F-F98192B6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D7C16F2-0900-AA44-92BB-8EF1FDB0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C-derived syntax</a:t>
            </a:r>
          </a:p>
          <a:p>
            <a:r>
              <a:rPr lang="en-US" altLang="en-US"/>
              <a:t>Ambiguous variables &amp; dynamic typing</a:t>
            </a:r>
          </a:p>
          <a:p>
            <a:r>
              <a:rPr lang="en-US" altLang="en-US"/>
              <a:t>Singular and plural variables</a:t>
            </a:r>
          </a:p>
          <a:p>
            <a:r>
              <a:rPr lang="en-US" altLang="en-US"/>
              <a:t>Informal, easy to use</a:t>
            </a:r>
          </a:p>
          <a:p>
            <a:r>
              <a:rPr lang="en-US" altLang="en-US"/>
              <a:t>Many paradigms – procedural, functional, object-oriented</a:t>
            </a:r>
          </a:p>
          <a:p>
            <a:r>
              <a:rPr lang="en-US" altLang="en-US"/>
              <a:t>Extensive third party modules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30D9FDE-378A-1843-AEF4-3CF1FEB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Features, con’t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B1B1B46-6330-7143-A1BB-1967B25D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 elegant as you make it</a:t>
            </a:r>
          </a:p>
          <a:p>
            <a:r>
              <a:rPr lang="en-US" altLang="en-US"/>
              <a:t>Do What I Mean intelligence</a:t>
            </a:r>
          </a:p>
          <a:p>
            <a:r>
              <a:rPr lang="en-US" altLang="en-US"/>
              <a:t>Fast, easy, down and dirty coding</a:t>
            </a:r>
          </a:p>
          <a:p>
            <a:r>
              <a:rPr lang="en-US" altLang="en-US"/>
              <a:t>Interpreted, not compiled</a:t>
            </a:r>
          </a:p>
          <a:p>
            <a:r>
              <a:rPr lang="en-US" altLang="en-US"/>
              <a:t>perldoc – man pages for Perl modules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EE744B-85A8-6040-8F61-BE1EA46A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EE2A4F3-021A-1147-A2AD-58A4C62CE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Module – one stand alone piece of code</a:t>
            </a:r>
          </a:p>
          <a:p>
            <a:r>
              <a:rPr lang="en-US" altLang="en-US"/>
              <a:t>Distribution – set of modules</a:t>
            </a:r>
          </a:p>
          <a:p>
            <a:r>
              <a:rPr lang="en-US" altLang="en-US"/>
              <a:t>Package – a namespace for one or more distributions</a:t>
            </a:r>
          </a:p>
          <a:p>
            <a:r>
              <a:rPr lang="en-US" altLang="en-US"/>
              <a:t>Package variable – declared in package, accessible between modules</a:t>
            </a:r>
          </a:p>
          <a:p>
            <a:r>
              <a:rPr lang="en-US" altLang="en-US"/>
              <a:t>Lexical variable – local variable (scope)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4D1291B-1417-E24C-BEF0-DBB81CFB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Terminology, con’t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9DCDCB1-5A5A-6E47-8BDB-5F8DC8D9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Scalar – variable that contains only one value (number, string, etc)</a:t>
            </a:r>
          </a:p>
          <a:p>
            <a:r>
              <a:rPr lang="en-US" altLang="en-US"/>
              <a:t>Composite – variable made of one or more scalars</a:t>
            </a:r>
          </a:p>
          <a:p>
            <a:r>
              <a:rPr lang="en-US" altLang="en-US"/>
              <a:t>List – series of one or more scalars</a:t>
            </a:r>
          </a:p>
          <a:p>
            <a:pPr lvl="1"/>
            <a:r>
              <a:rPr lang="en-US" altLang="en-US"/>
              <a:t> e.g. (2, 4, ‘Zach’)</a:t>
            </a:r>
          </a:p>
          <a:p>
            <a:r>
              <a:rPr lang="en-US" altLang="en-US"/>
              <a:t>Array – composite variable containing a list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6C298C1-872D-C24D-999E-7BF4C040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Invoking Perl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A51BEF0-B6B1-0945-9BC9-B54D256AE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perl –e ‘</a:t>
            </a:r>
            <a:r>
              <a:rPr lang="en-US" altLang="en-US" i="1">
                <a:solidFill>
                  <a:schemeClr val="bg1"/>
                </a:solidFill>
              </a:rPr>
              <a:t>text of perl program</a:t>
            </a:r>
            <a:r>
              <a:rPr lang="en-US" altLang="en-US">
                <a:solidFill>
                  <a:schemeClr val="bg1"/>
                </a:solidFill>
              </a:rPr>
              <a:t>’</a:t>
            </a:r>
          </a:p>
          <a:p>
            <a:r>
              <a:rPr lang="en-US" altLang="en-US">
                <a:solidFill>
                  <a:schemeClr val="bg1"/>
                </a:solidFill>
              </a:rPr>
              <a:t>perl </a:t>
            </a:r>
            <a:r>
              <a:rPr lang="en-US" altLang="en-US" i="1">
                <a:solidFill>
                  <a:schemeClr val="bg1"/>
                </a:solidFill>
              </a:rPr>
              <a:t>perl_script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/>
              <a:t>Make perl script executable and you can execute the script itself</a:t>
            </a:r>
          </a:p>
          <a:p>
            <a:pPr lvl="1"/>
            <a:r>
              <a:rPr lang="en-US" altLang="en-US"/>
              <a:t>i.e. </a:t>
            </a:r>
            <a:r>
              <a:rPr lang="en-US" altLang="en-US" b="1">
                <a:solidFill>
                  <a:schemeClr val="bg1"/>
                </a:solidFill>
              </a:rPr>
              <a:t>./my_script.pl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/>
              <a:t>Common file extension .pl not required</a:t>
            </a:r>
          </a:p>
          <a:p>
            <a:r>
              <a:rPr lang="en-US" altLang="en-US"/>
              <a:t>Like other scripts start with #! to specify execution program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3EFA4AA-83BF-8242-A363-234EB5C1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Invoking Perl, con’t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03C714F-8319-4D4F-8973-62B1E6C6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</a:t>
            </a:r>
            <a:r>
              <a:rPr lang="en-US" altLang="en-US">
                <a:solidFill>
                  <a:schemeClr val="bg1"/>
                </a:solidFill>
              </a:rPr>
              <a:t>perl –w</a:t>
            </a:r>
            <a:r>
              <a:rPr lang="en-US" altLang="en-US"/>
              <a:t> to display warnings</a:t>
            </a:r>
          </a:p>
          <a:p>
            <a:pPr lvl="1"/>
            <a:r>
              <a:rPr lang="en-US" altLang="en-US"/>
              <a:t>Will warn if using undeclared variables</a:t>
            </a:r>
          </a:p>
          <a:p>
            <a:pPr lvl="1"/>
            <a:r>
              <a:rPr lang="en-US" altLang="en-US"/>
              <a:t>Instead of –w, </a:t>
            </a:r>
            <a:r>
              <a:rPr lang="en-US" altLang="en-US">
                <a:solidFill>
                  <a:schemeClr val="bg1"/>
                </a:solidFill>
              </a:rPr>
              <a:t>use warnings; </a:t>
            </a:r>
            <a:r>
              <a:rPr lang="en-US" altLang="en-US"/>
              <a:t>in your script</a:t>
            </a:r>
          </a:p>
          <a:p>
            <a:pPr lvl="2"/>
            <a:r>
              <a:rPr lang="en-US" altLang="en-US"/>
              <a:t>Same effect</a:t>
            </a:r>
          </a:p>
          <a:p>
            <a:r>
              <a:rPr lang="en-US" altLang="en-US"/>
              <a:t>Usually you’ll find perl in </a:t>
            </a:r>
            <a:r>
              <a:rPr lang="en-US" altLang="en-US">
                <a:solidFill>
                  <a:schemeClr val="bg1"/>
                </a:solidFill>
              </a:rPr>
              <a:t>/usr/bin/perl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1453</TotalTime>
  <Words>1616</Words>
  <Application>Microsoft Macintosh PowerPoint</Application>
  <PresentationFormat>On-screen Show (4:3)</PresentationFormat>
  <Paragraphs>239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Arial Black</vt:lpstr>
      <vt:lpstr>Calibri</vt:lpstr>
      <vt:lpstr>Wood Type</vt:lpstr>
      <vt:lpstr>Chapter 11: Perl Scripting</vt:lpstr>
      <vt:lpstr>In this chapter …</vt:lpstr>
      <vt:lpstr>Perl</vt:lpstr>
      <vt:lpstr>Features</vt:lpstr>
      <vt:lpstr>Features, con’t</vt:lpstr>
      <vt:lpstr>Terminology</vt:lpstr>
      <vt:lpstr>Terminology, con’t</vt:lpstr>
      <vt:lpstr>Invoking Perl</vt:lpstr>
      <vt:lpstr>Invoking Perl, con’t</vt:lpstr>
      <vt:lpstr>Syntax</vt:lpstr>
      <vt:lpstr>Syntax, con’t</vt:lpstr>
      <vt:lpstr>Output</vt:lpstr>
      <vt:lpstr>Output, con’t</vt:lpstr>
      <vt:lpstr>Variables</vt:lpstr>
      <vt:lpstr>Variables, con’t</vt:lpstr>
      <vt:lpstr>Variables, con’t</vt:lpstr>
      <vt:lpstr>Scalars</vt:lpstr>
      <vt:lpstr>Arrays</vt:lpstr>
      <vt:lpstr>Arrays, con’t</vt:lpstr>
      <vt:lpstr>Arrays, con’t</vt:lpstr>
      <vt:lpstr>Hashes</vt:lpstr>
      <vt:lpstr>Hashes, con’t</vt:lpstr>
      <vt:lpstr>Evaluating Expressions</vt:lpstr>
      <vt:lpstr>Expressions</vt:lpstr>
      <vt:lpstr>Control Structures</vt:lpstr>
      <vt:lpstr>Control Structures, con’t</vt:lpstr>
      <vt:lpstr>Control Structures, con’t</vt:lpstr>
      <vt:lpstr>Control Structures, con’t</vt:lpstr>
      <vt:lpstr>Handles</vt:lpstr>
      <vt:lpstr>Handles, con’t</vt:lpstr>
      <vt:lpstr>Handles, con’t</vt:lpstr>
      <vt:lpstr>Handles, con’t</vt:lpstr>
      <vt:lpstr>Handles, con’t</vt:lpstr>
      <vt:lpstr>Regular Expressions</vt:lpstr>
      <vt:lpstr>RE, con’t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177</cp:revision>
  <cp:lastPrinted>1601-01-01T00:00:00Z</cp:lastPrinted>
  <dcterms:created xsi:type="dcterms:W3CDTF">2005-08-07T01:45:11Z</dcterms:created>
  <dcterms:modified xsi:type="dcterms:W3CDTF">2021-08-15T16:13:35Z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