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708" r:id="rId1"/>
  </p:sldMasterIdLst>
  <p:sldIdLst>
    <p:sldId id="256" r:id="rId2"/>
    <p:sldId id="276" r:id="rId3"/>
    <p:sldId id="289" r:id="rId4"/>
    <p:sldId id="290" r:id="rId5"/>
    <p:sldId id="291" r:id="rId6"/>
    <p:sldId id="292" r:id="rId7"/>
    <p:sldId id="293" r:id="rId8"/>
    <p:sldId id="294" r:id="rId9"/>
    <p:sldId id="300" r:id="rId10"/>
    <p:sldId id="295" r:id="rId11"/>
    <p:sldId id="296" r:id="rId12"/>
    <p:sldId id="297" r:id="rId13"/>
    <p:sldId id="298" r:id="rId14"/>
    <p:sldId id="299" r:id="rId15"/>
    <p:sldId id="301" r:id="rId16"/>
    <p:sldId id="302" r:id="rId17"/>
    <p:sldId id="303" r:id="rId18"/>
    <p:sldId id="304" r:id="rId19"/>
    <p:sldId id="307" r:id="rId20"/>
    <p:sldId id="305" r:id="rId21"/>
    <p:sldId id="306" r:id="rId22"/>
    <p:sldId id="308" r:id="rId23"/>
    <p:sldId id="310" r:id="rId24"/>
    <p:sldId id="30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3342" autoAdjust="0"/>
  </p:normalViewPr>
  <p:slideViewPr>
    <p:cSldViewPr>
      <p:cViewPr varScale="1">
        <p:scale>
          <a:sx n="122" d="100"/>
          <a:sy n="122" d="100"/>
        </p:scale>
        <p:origin x="190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0D5C394A-E5A8-E147-9E30-4E7703EC4D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2134208"/>
      </p:ext>
    </p:extLst>
  </p:cSld>
  <p:clrMapOvr>
    <a:masterClrMapping/>
  </p:clrMapOvr>
  <p:transition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62F7F-00C6-554A-A3A6-7F97E67B188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3326874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2F749-BD7E-F74A-B6E0-9E5860716B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327642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48DE-50FD-F64B-B8D6-8700C08C35B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2451678"/>
      </p:ext>
    </p:extLst>
  </p:cSld>
  <p:clrMapOvr>
    <a:masterClrMapping/>
  </p:clrMapOvr>
  <p:transition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3CB43E1E-BFCB-C842-98AF-C27BD10FEA0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293998"/>
      </p:ext>
    </p:extLst>
  </p:cSld>
  <p:clrMapOvr>
    <a:masterClrMapping/>
  </p:clrMapOvr>
  <p:transition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9B348-3BE6-C34E-8996-70096546E81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062667"/>
      </p:ext>
    </p:extLst>
  </p:cSld>
  <p:clrMapOvr>
    <a:masterClrMapping/>
  </p:clrMapOvr>
  <p:transition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0CC1F-617E-1749-93F7-4A3300F1E49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07306"/>
      </p:ext>
    </p:extLst>
  </p:cSld>
  <p:clrMapOvr>
    <a:masterClrMapping/>
  </p:clrMapOvr>
  <p:transition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8CC4A-ACE5-CC4C-818F-E99A457B977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476019"/>
      </p:ext>
    </p:extLst>
  </p:cSld>
  <p:clrMapOvr>
    <a:masterClrMapping/>
  </p:clrMapOvr>
  <p:transition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B9957-5E98-F84C-AE22-6774F055572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687258"/>
      </p:ext>
    </p:extLst>
  </p:cSld>
  <p:clrMapOvr>
    <a:masterClrMapping/>
  </p:clrMapOvr>
  <p:transition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1A61D-19CE-5A4F-99F0-14E47AC1E7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7204835"/>
      </p:ext>
    </p:extLst>
  </p:cSld>
  <p:clrMapOvr>
    <a:masterClrMapping/>
  </p:clrMapOvr>
  <p:transition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90A8-DB41-D241-A6F7-453893950B4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300216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739C6E4D-26DD-2648-8B7A-4E20FECDA2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961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0D46373-9466-6845-BF89-68105F2698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/>
              <a:t>Chapter 12:</a:t>
            </a:r>
            <a:br>
              <a:rPr lang="en-US" altLang="en-US" sz="4800"/>
            </a:br>
            <a:r>
              <a:rPr lang="en-US" altLang="en-US" sz="4800"/>
              <a:t>gawk</a:t>
            </a:r>
            <a:endParaRPr lang="en-US" altLang="en-US" sz="440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9EAB4A7-32C1-D64F-A1E2-D4A06A59617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Yes it sounds funny</a:t>
            </a:r>
          </a:p>
        </p:txBody>
      </p:sp>
    </p:spTree>
  </p:cSld>
  <p:clrMapOvr>
    <a:masterClrMapping/>
  </p:clrMapOvr>
  <p:transition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D596767-8D52-C44C-B6A0-826F5008F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 examples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35F399F3-6DCC-5E45-9151-E31B097E81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$1 ~ /^[A-Z]/</a:t>
            </a:r>
          </a:p>
          <a:p>
            <a:pPr lvl="1" eaLnBrk="1" hangingPunct="1"/>
            <a:r>
              <a:rPr lang="en-US" altLang="en-US"/>
              <a:t>Matches records where first field starts with a capital letter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$3 &lt;= $5</a:t>
            </a:r>
          </a:p>
          <a:p>
            <a:pPr lvl="1" eaLnBrk="1" hangingPunct="1"/>
            <a:r>
              <a:rPr lang="en-US" altLang="en-US"/>
              <a:t>Matches records where the third field is less than or equal to the fifth field</a:t>
            </a:r>
          </a:p>
          <a:p>
            <a:pPr eaLnBrk="1" hangingPunct="1"/>
            <a:r>
              <a:rPr lang="en-US" altLang="en-US">
                <a:latin typeface="Courier New" panose="02070309020205020404" pitchFamily="49" charset="0"/>
              </a:rPr>
              <a:t>$2 &gt; 5000 &amp;&amp; $1 !~ /exempt/</a:t>
            </a:r>
          </a:p>
          <a:p>
            <a:pPr lvl="1" eaLnBrk="1" hangingPunct="1"/>
            <a:r>
              <a:rPr lang="en-US" altLang="en-US"/>
              <a:t>Matches records where second field is greater than 5000 and first field is not exempt</a:t>
            </a:r>
          </a:p>
        </p:txBody>
      </p:sp>
    </p:spTree>
  </p:cSld>
  <p:clrMapOvr>
    <a:masterClrMapping/>
  </p:clrMapOvr>
  <p:transition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3A22063-E5A9-6344-A192-C46A6951F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Functions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21D855D-FA18-9840-91A1-133EE98729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length(</a:t>
            </a:r>
            <a:r>
              <a:rPr lang="en-US" altLang="en-US" i="1"/>
              <a:t>str</a:t>
            </a:r>
            <a:r>
              <a:rPr lang="en-US" altLang="en-US"/>
              <a:t>) – returns length of </a:t>
            </a:r>
            <a:r>
              <a:rPr lang="en-US" altLang="en-US" i="1"/>
              <a:t>str</a:t>
            </a:r>
            <a:endParaRPr lang="en-US" altLang="en-US"/>
          </a:p>
          <a:p>
            <a:pPr lvl="1" eaLnBrk="1" hangingPunct="1"/>
            <a:r>
              <a:rPr lang="en-US" altLang="en-US"/>
              <a:t>Returns length of line if </a:t>
            </a:r>
            <a:r>
              <a:rPr lang="en-US" altLang="en-US" i="1"/>
              <a:t>str</a:t>
            </a:r>
            <a:r>
              <a:rPr lang="en-US" altLang="en-US"/>
              <a:t> omitted</a:t>
            </a:r>
          </a:p>
          <a:p>
            <a:pPr eaLnBrk="1" hangingPunct="1"/>
            <a:r>
              <a:rPr lang="en-US" altLang="en-US"/>
              <a:t>int(</a:t>
            </a:r>
            <a:r>
              <a:rPr lang="en-US" altLang="en-US" i="1"/>
              <a:t>num</a:t>
            </a:r>
            <a:r>
              <a:rPr lang="en-US" altLang="en-US"/>
              <a:t>) – returns integer portion of </a:t>
            </a:r>
            <a:r>
              <a:rPr lang="en-US" altLang="en-US" i="1"/>
              <a:t>num</a:t>
            </a:r>
            <a:endParaRPr lang="en-US" altLang="en-US"/>
          </a:p>
          <a:p>
            <a:pPr eaLnBrk="1" hangingPunct="1"/>
            <a:r>
              <a:rPr lang="en-US" altLang="en-US"/>
              <a:t>tolower(</a:t>
            </a:r>
            <a:r>
              <a:rPr lang="en-US" altLang="en-US" i="1"/>
              <a:t>str</a:t>
            </a:r>
            <a:r>
              <a:rPr lang="en-US" altLang="en-US"/>
              <a:t>) – coverts chars to lower case</a:t>
            </a:r>
          </a:p>
          <a:p>
            <a:pPr eaLnBrk="1" hangingPunct="1"/>
            <a:r>
              <a:rPr lang="en-US" altLang="en-US"/>
              <a:t>toupper(</a:t>
            </a:r>
            <a:r>
              <a:rPr lang="en-US" altLang="en-US" i="1"/>
              <a:t>str</a:t>
            </a:r>
            <a:r>
              <a:rPr lang="en-US" altLang="en-US"/>
              <a:t>) – converts chars to upper case</a:t>
            </a:r>
          </a:p>
          <a:p>
            <a:pPr eaLnBrk="1" hangingPunct="1"/>
            <a:r>
              <a:rPr lang="en-US" altLang="en-US"/>
              <a:t>substr(</a:t>
            </a:r>
            <a:r>
              <a:rPr lang="en-US" altLang="en-US" i="1"/>
              <a:t>str,pos,len</a:t>
            </a:r>
            <a:r>
              <a:rPr lang="en-US" altLang="en-US"/>
              <a:t>) – returns substring of </a:t>
            </a:r>
            <a:r>
              <a:rPr lang="en-US" altLang="en-US" i="1"/>
              <a:t>str</a:t>
            </a:r>
            <a:r>
              <a:rPr lang="en-US" altLang="en-US"/>
              <a:t> starting at </a:t>
            </a:r>
            <a:r>
              <a:rPr lang="en-US" altLang="en-US" i="1"/>
              <a:t>pos</a:t>
            </a:r>
            <a:r>
              <a:rPr lang="en-US" altLang="en-US"/>
              <a:t> with length </a:t>
            </a:r>
            <a:r>
              <a:rPr lang="en-US" altLang="en-US" i="1"/>
              <a:t>len</a:t>
            </a: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CD0A77E-C42A-FC42-8014-BB76B2A2D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1F9950-B60B-D246-ADFA-DB2B807D66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Default action is print entire record</a:t>
            </a:r>
          </a:p>
          <a:p>
            <a:pPr eaLnBrk="1" hangingPunct="1"/>
            <a:r>
              <a:rPr lang="en-US" altLang="en-US"/>
              <a:t>Using print, can print out particular parts (i.e., fields)</a:t>
            </a:r>
          </a:p>
          <a:p>
            <a:pPr lvl="1" eaLnBrk="1" hangingPunct="1"/>
            <a:r>
              <a:rPr lang="en-US" altLang="en-US"/>
              <a:t>Ex. { print $1 }</a:t>
            </a:r>
          </a:p>
          <a:p>
            <a:pPr eaLnBrk="1" hangingPunct="1"/>
            <a:r>
              <a:rPr lang="en-US" altLang="en-US"/>
              <a:t>Put literal strings in single quotes</a:t>
            </a:r>
          </a:p>
          <a:p>
            <a:pPr eaLnBrk="1" hangingPunct="1"/>
            <a:r>
              <a:rPr lang="en-US" altLang="en-US"/>
              <a:t>By default multiple parameters catenated</a:t>
            </a:r>
          </a:p>
          <a:p>
            <a:pPr lvl="1" eaLnBrk="1" hangingPunct="1"/>
            <a:r>
              <a:rPr lang="en-US" altLang="en-US"/>
              <a:t>Use comma to use OFS</a:t>
            </a:r>
          </a:p>
          <a:p>
            <a:pPr lvl="2" eaLnBrk="1" hangingPunct="1"/>
            <a:r>
              <a:rPr lang="en-US" altLang="en-US"/>
              <a:t>Ex. { print $1, $5 }</a:t>
            </a:r>
          </a:p>
        </p:txBody>
      </p:sp>
    </p:spTree>
  </p:cSld>
  <p:clrMapOvr>
    <a:masterClrMapping/>
  </p:clrMapOvr>
  <p:transition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FF31B6D-6BAD-8B4F-AA61-3A4A08EE2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Actions, con’t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73D2BC9-2C51-644C-B3D5-F776AF6298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Separate multiple actions by semicolons</a:t>
            </a:r>
          </a:p>
          <a:p>
            <a:pPr eaLnBrk="1" hangingPunct="1"/>
            <a:r>
              <a:rPr lang="en-US" altLang="en-US"/>
              <a:t>Other actions usually involve variables (i.e., incrementors, accumulators)</a:t>
            </a:r>
          </a:p>
          <a:p>
            <a:pPr eaLnBrk="1" hangingPunct="1"/>
            <a:r>
              <a:rPr lang="en-US" altLang="en-US"/>
              <a:t>Variables need not be formally initialized</a:t>
            </a:r>
          </a:p>
          <a:p>
            <a:pPr eaLnBrk="1" hangingPunct="1"/>
            <a:r>
              <a:rPr lang="en-US" altLang="en-US"/>
              <a:t>By default set to zero or null</a:t>
            </a:r>
          </a:p>
          <a:p>
            <a:pPr eaLnBrk="1" hangingPunct="1"/>
            <a:r>
              <a:rPr lang="en-US" altLang="en-US"/>
              <a:t>Standard operators function normally</a:t>
            </a:r>
          </a:p>
          <a:p>
            <a:pPr eaLnBrk="1" hangingPunct="1">
              <a:buFontTx/>
              <a:buNone/>
            </a:pPr>
            <a:r>
              <a:rPr lang="en-US" altLang="en-US"/>
              <a:t>	* / % + - = ++ -- += -= *= /= %=</a:t>
            </a:r>
          </a:p>
        </p:txBody>
      </p:sp>
    </p:spTree>
  </p:cSld>
  <p:clrMapOvr>
    <a:masterClrMapping/>
  </p:clrMapOvr>
  <p:transition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732F7C9-848A-3E48-A930-198B92A5D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Actions, con’t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BE1719F-B5F2-0E46-AD4B-206BFCF979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Instead of print you can use printf (c-style)</a:t>
            </a:r>
          </a:p>
          <a:p>
            <a:pPr eaLnBrk="1" hangingPunct="1"/>
            <a:r>
              <a:rPr lang="en-US" altLang="en-US"/>
              <a:t>Syntax:</a:t>
            </a:r>
          </a:p>
          <a:p>
            <a:pPr lvl="1" eaLnBrk="1" hangingPunct="1"/>
            <a:r>
              <a:rPr lang="en-US" altLang="en-US" sz="2400">
                <a:latin typeface="Courier New" panose="02070309020205020404" pitchFamily="49" charset="0"/>
              </a:rPr>
              <a:t>printf “</a:t>
            </a:r>
            <a:r>
              <a:rPr lang="en-US" altLang="en-US" sz="2400" i="1">
                <a:latin typeface="Courier New" panose="02070309020205020404" pitchFamily="49" charset="0"/>
              </a:rPr>
              <a:t>control-string</a:t>
            </a:r>
            <a:r>
              <a:rPr lang="en-US" altLang="en-US" sz="2400">
                <a:latin typeface="Courier New" panose="02070309020205020404" pitchFamily="49" charset="0"/>
              </a:rPr>
              <a:t>”, </a:t>
            </a:r>
            <a:r>
              <a:rPr lang="en-US" altLang="en-US" sz="2400" i="1">
                <a:latin typeface="Courier New" panose="02070309020205020404" pitchFamily="49" charset="0"/>
              </a:rPr>
              <a:t>arg1</a:t>
            </a:r>
            <a:r>
              <a:rPr lang="en-US" altLang="en-US" sz="2400">
                <a:latin typeface="Courier New" panose="02070309020205020404" pitchFamily="49" charset="0"/>
              </a:rPr>
              <a:t>, </a:t>
            </a:r>
            <a:r>
              <a:rPr lang="en-US" altLang="en-US" sz="2400" i="1">
                <a:latin typeface="Courier New" panose="02070309020205020404" pitchFamily="49" charset="0"/>
              </a:rPr>
              <a:t>arg2 </a:t>
            </a:r>
            <a:r>
              <a:rPr lang="en-US" altLang="en-US" sz="2400">
                <a:latin typeface="Courier New" panose="02070309020205020404" pitchFamily="49" charset="0"/>
              </a:rPr>
              <a:t>… </a:t>
            </a:r>
            <a:r>
              <a:rPr lang="en-US" altLang="en-US" sz="2400" i="1">
                <a:latin typeface="Courier New" panose="02070309020205020404" pitchFamily="49" charset="0"/>
              </a:rPr>
              <a:t>argn</a:t>
            </a:r>
            <a:endParaRPr lang="en-US" altLang="en-US" sz="2400">
              <a:latin typeface="Courier New" panose="02070309020205020404" pitchFamily="49" charset="0"/>
            </a:endParaRPr>
          </a:p>
          <a:p>
            <a:pPr lvl="1" eaLnBrk="1" hangingPunct="1"/>
            <a:r>
              <a:rPr lang="en-US" altLang="en-US" sz="2000" i="1">
                <a:latin typeface="Courier New" panose="02070309020205020404" pitchFamily="49" charset="0"/>
              </a:rPr>
              <a:t>control-string</a:t>
            </a:r>
            <a:r>
              <a:rPr lang="en-US" altLang="en-US"/>
              <a:t> contains one or more conversion</a:t>
            </a:r>
          </a:p>
          <a:p>
            <a:pPr lvl="1" eaLnBrk="1" hangingPunct="1"/>
            <a:r>
              <a:rPr lang="en-US" altLang="en-US">
                <a:latin typeface="Courier New" panose="02070309020205020404" pitchFamily="49" charset="0"/>
              </a:rPr>
              <a:t>%</a:t>
            </a:r>
            <a:r>
              <a:rPr lang="en-US" altLang="en-US" i="1">
                <a:latin typeface="Courier New" panose="02070309020205020404" pitchFamily="49" charset="0"/>
              </a:rPr>
              <a:t>[-][[x].[y]]conv</a:t>
            </a:r>
            <a:endParaRPr lang="en-US" altLang="en-US">
              <a:latin typeface="Courier New" panose="02070309020205020404" pitchFamily="49" charset="0"/>
            </a:endParaRPr>
          </a:p>
          <a:p>
            <a:pPr lvl="2" eaLnBrk="1" hangingPunct="1"/>
            <a:r>
              <a:rPr lang="en-US" altLang="en-US" i="1"/>
              <a:t>- </a:t>
            </a:r>
            <a:r>
              <a:rPr lang="en-US" altLang="en-US">
                <a:latin typeface="Courier New" panose="02070309020205020404" pitchFamily="49" charset="0"/>
              </a:rPr>
              <a:t>–</a:t>
            </a:r>
            <a:r>
              <a:rPr lang="en-US" altLang="en-US" i="1"/>
              <a:t> </a:t>
            </a:r>
            <a:r>
              <a:rPr lang="en-US" altLang="en-US"/>
              <a:t>left justify</a:t>
            </a:r>
            <a:r>
              <a:rPr lang="en-US" altLang="en-US" i="1"/>
              <a:t>  </a:t>
            </a:r>
            <a:r>
              <a:rPr lang="en-US" altLang="en-US" i="1">
                <a:latin typeface="Courier New" panose="02070309020205020404" pitchFamily="49" charset="0"/>
              </a:rPr>
              <a:t>x</a:t>
            </a:r>
            <a:r>
              <a:rPr lang="en-US" altLang="en-US"/>
              <a:t> – min field width  </a:t>
            </a:r>
            <a:r>
              <a:rPr lang="en-US" altLang="en-US" i="1">
                <a:latin typeface="Courier New" panose="02070309020205020404" pitchFamily="49" charset="0"/>
              </a:rPr>
              <a:t>y</a:t>
            </a:r>
            <a:r>
              <a:rPr lang="en-US" altLang="en-US"/>
              <a:t> – decimal places</a:t>
            </a:r>
            <a:endParaRPr lang="en-US" altLang="en-US" i="1"/>
          </a:p>
          <a:p>
            <a:pPr lvl="2" eaLnBrk="1" hangingPunct="1"/>
            <a:r>
              <a:rPr lang="en-US" altLang="en-US" i="1">
                <a:latin typeface="Courier New" panose="02070309020205020404" pitchFamily="49" charset="0"/>
              </a:rPr>
              <a:t>conv</a:t>
            </a:r>
            <a:r>
              <a:rPr lang="en-US" altLang="en-US" i="1"/>
              <a:t>: </a:t>
            </a:r>
            <a:r>
              <a:rPr lang="en-US" altLang="en-US" i="1">
                <a:latin typeface="Courier New" panose="02070309020205020404" pitchFamily="49" charset="0"/>
              </a:rPr>
              <a:t>d</a:t>
            </a:r>
            <a:r>
              <a:rPr lang="en-US" altLang="en-US" i="1"/>
              <a:t> – </a:t>
            </a:r>
            <a:r>
              <a:rPr lang="en-US" altLang="en-US"/>
              <a:t>decimal</a:t>
            </a:r>
            <a:r>
              <a:rPr lang="en-US" altLang="en-US" i="1"/>
              <a:t>  </a:t>
            </a:r>
            <a:r>
              <a:rPr lang="en-US" altLang="en-US" i="1">
                <a:latin typeface="Courier New" panose="02070309020205020404" pitchFamily="49" charset="0"/>
              </a:rPr>
              <a:t>f</a:t>
            </a:r>
            <a:r>
              <a:rPr lang="en-US" altLang="en-US" i="1"/>
              <a:t> – </a:t>
            </a:r>
            <a:r>
              <a:rPr lang="en-US" altLang="en-US"/>
              <a:t>floating</a:t>
            </a:r>
            <a:r>
              <a:rPr lang="en-US" altLang="en-US" i="1"/>
              <a:t> </a:t>
            </a:r>
            <a:r>
              <a:rPr lang="en-US" altLang="en-US"/>
              <a:t>point</a:t>
            </a:r>
            <a:r>
              <a:rPr lang="en-US" altLang="en-US" i="1"/>
              <a:t>  </a:t>
            </a:r>
            <a:r>
              <a:rPr lang="en-US" altLang="en-US" i="1">
                <a:latin typeface="Courier New" panose="02070309020205020404" pitchFamily="49" charset="0"/>
              </a:rPr>
              <a:t>s</a:t>
            </a:r>
            <a:r>
              <a:rPr lang="en-US" altLang="en-US" i="1"/>
              <a:t> – </a:t>
            </a:r>
            <a:r>
              <a:rPr lang="en-US" altLang="en-US"/>
              <a:t>string</a:t>
            </a:r>
          </a:p>
          <a:p>
            <a:pPr lvl="2" eaLnBrk="1" hangingPunct="1"/>
            <a:r>
              <a:rPr lang="en-US" altLang="en-US"/>
              <a:t>Ex: </a:t>
            </a:r>
            <a:r>
              <a:rPr lang="en-US" altLang="en-US">
                <a:latin typeface="Courier New" panose="02070309020205020404" pitchFamily="49" charset="0"/>
              </a:rPr>
              <a:t>%.2f</a:t>
            </a:r>
            <a:r>
              <a:rPr lang="en-US" altLang="en-US"/>
              <a:t> – floating point with two decimal places</a:t>
            </a:r>
          </a:p>
          <a:p>
            <a:pPr lvl="2" eaLnBrk="1" hangingPunct="1"/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F4BF7A90-8DDD-964C-9BC9-6814CA136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Control Structures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929FD46-F68A-8B49-BA28-B8E42CB84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gawk programs can utilize several control structures</a:t>
            </a:r>
          </a:p>
          <a:p>
            <a:pPr eaLnBrk="1" hangingPunct="1"/>
            <a:r>
              <a:rPr lang="en-US" altLang="en-US"/>
              <a:t> Can use if-else, while, for, break and continue</a:t>
            </a:r>
          </a:p>
          <a:p>
            <a:pPr eaLnBrk="1" hangingPunct="1"/>
            <a:r>
              <a:rPr lang="en-US" altLang="en-US"/>
              <a:t>All are C-style in syntax (what did the K in gawk stand for?)</a:t>
            </a:r>
          </a:p>
        </p:txBody>
      </p:sp>
    </p:spTree>
  </p:cSld>
  <p:clrMapOvr>
    <a:masterClrMapping/>
  </p:clrMapOvr>
  <p:transition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FFEEC6F-6374-2747-A82B-3155F1A55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if … else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6466062-3AFC-5349-9314-DCC080423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Syntax: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if (</a:t>
            </a:r>
            <a:r>
              <a:rPr lang="en-US" altLang="en-US" sz="2800" i="1">
                <a:latin typeface="Courier New" panose="02070309020205020404" pitchFamily="49" charset="0"/>
              </a:rPr>
              <a:t>condition</a:t>
            </a:r>
            <a:r>
              <a:rPr lang="en-US" altLang="en-US" sz="28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	</a:t>
            </a:r>
            <a:r>
              <a:rPr lang="en-US" altLang="en-US" sz="2800" i="1">
                <a:latin typeface="Courier New" panose="02070309020205020404" pitchFamily="49" charset="0"/>
              </a:rPr>
              <a:t>commands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	</a:t>
            </a:r>
            <a:r>
              <a:rPr lang="en-US" altLang="en-US" sz="2800" i="1">
                <a:latin typeface="Courier New" panose="02070309020205020404" pitchFamily="49" charset="0"/>
              </a:rPr>
              <a:t>commands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}</a:t>
            </a:r>
          </a:p>
        </p:txBody>
      </p:sp>
    </p:spTree>
  </p:cSld>
  <p:clrMapOvr>
    <a:masterClrMapping/>
  </p:clrMapOvr>
  <p:transition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DF5F58D-7668-A247-A89A-C2FB637C99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while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F1E20C08-41AE-3B44-9666-D63F9C7CF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 sz="2800">
                <a:latin typeface="Courier New" panose="02070309020205020404" pitchFamily="49" charset="0"/>
              </a:rPr>
              <a:t>while (</a:t>
            </a:r>
            <a:r>
              <a:rPr lang="en-US" altLang="en-US" sz="2800" i="1">
                <a:latin typeface="Courier New" panose="02070309020205020404" pitchFamily="49" charset="0"/>
              </a:rPr>
              <a:t>condition</a:t>
            </a:r>
            <a:r>
              <a:rPr lang="en-US" altLang="en-US" sz="280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{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	</a:t>
            </a:r>
            <a:r>
              <a:rPr lang="en-US" altLang="en-US" sz="2800" i="1">
                <a:latin typeface="Courier New" panose="02070309020205020404" pitchFamily="49" charset="0"/>
              </a:rPr>
              <a:t>commands</a:t>
            </a:r>
            <a:endParaRPr lang="en-US" altLang="en-US" sz="280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800">
                <a:latin typeface="Courier New" panose="02070309020205020404" pitchFamily="49" charset="0"/>
              </a:rPr>
              <a:t>		}</a:t>
            </a:r>
          </a:p>
        </p:txBody>
      </p:sp>
    </p:spTree>
  </p:cSld>
  <p:clrMapOvr>
    <a:masterClrMapping/>
  </p:clrMapOvr>
  <p:transition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8FAC825-7759-1B4F-8BAC-EDAA946714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63029F0-6150-1F4D-A7DC-137C568E51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for (</a:t>
            </a:r>
            <a:r>
              <a:rPr lang="en-US" altLang="en-US" i="1">
                <a:latin typeface="Courier New" panose="02070309020205020404" pitchFamily="49" charset="0"/>
              </a:rPr>
              <a:t>init</a:t>
            </a:r>
            <a:r>
              <a:rPr lang="en-US" altLang="en-US">
                <a:latin typeface="Courier New" panose="02070309020205020404" pitchFamily="49" charset="0"/>
              </a:rPr>
              <a:t>; </a:t>
            </a:r>
            <a:r>
              <a:rPr lang="en-US" altLang="en-US" i="1">
                <a:latin typeface="Courier New" panose="02070309020205020404" pitchFamily="49" charset="0"/>
              </a:rPr>
              <a:t>condition</a:t>
            </a:r>
            <a:r>
              <a:rPr lang="en-US" altLang="en-US">
                <a:latin typeface="Courier New" panose="02070309020205020404" pitchFamily="49" charset="0"/>
              </a:rPr>
              <a:t>; </a:t>
            </a:r>
            <a:r>
              <a:rPr lang="en-US" altLang="en-US" i="1">
                <a:latin typeface="Courier New" panose="02070309020205020404" pitchFamily="49" charset="0"/>
              </a:rPr>
              <a:t>increment</a:t>
            </a:r>
            <a:r>
              <a:rPr lang="en-US" altLang="en-US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{</a:t>
            </a: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		</a:t>
            </a:r>
            <a:r>
              <a:rPr lang="en-US" altLang="en-US" i="1">
                <a:latin typeface="Courier New" panose="02070309020205020404" pitchFamily="49" charset="0"/>
              </a:rPr>
              <a:t>commands</a:t>
            </a:r>
            <a:endParaRPr lang="en-US" altLang="en-US">
              <a:latin typeface="Courier New" panose="02070309020205020404" pitchFamily="49" charset="0"/>
            </a:endParaRPr>
          </a:p>
          <a:p>
            <a:pPr lvl="1" eaLnBrk="1" hangingPunct="1"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/>
              <a:t>You can use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lang="en-US" altLang="en-US">
                <a:cs typeface="Courier New" panose="02070309020205020404" pitchFamily="49" charset="0"/>
              </a:rPr>
              <a:t> for both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>
                <a:cs typeface="Courier New" panose="02070309020205020404" pitchFamily="49" charset="0"/>
              </a:rPr>
              <a:t>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>
                <a:cs typeface="Courier New" panose="02070309020205020404" pitchFamily="49" charset="0"/>
              </a:rPr>
              <a:t> loops</a:t>
            </a: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CD496C7F-E414-1341-BCE1-49A790CBE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F99C5E80-783D-594D-86AD-D934DBD87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‘{print}’ cars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‘/chevy/’ cars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‘{print $3, $1}’ cars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‘/chevy/ {print $3, $1} cars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‘$1 ~ /^h/’ cars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‘2000 &lt;= $5 &amp;&amp; $5 &lt; 9000’ cars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‘/volvo/ , /bmw/’ cars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‘{print $3, $1, “$” $5}’ cars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‘BEGIN {print “Car Info”}’ cars</a:t>
            </a:r>
          </a:p>
        </p:txBody>
      </p:sp>
    </p:spTree>
  </p:cSld>
  <p:clrMapOvr>
    <a:masterClrMapping/>
  </p:clrMapOvr>
  <p:transition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F00A77B-9AFD-EC44-B3B4-71D186117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i="1"/>
              <a:t>In this chapter …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1C09C01-1126-3840-B9F1-0ACE962264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</a:t>
            </a:r>
          </a:p>
          <a:p>
            <a:pPr eaLnBrk="1" hangingPunct="1"/>
            <a:r>
              <a:rPr lang="en-US" altLang="en-US"/>
              <a:t>Patterns</a:t>
            </a:r>
          </a:p>
          <a:p>
            <a:pPr eaLnBrk="1" hangingPunct="1"/>
            <a:r>
              <a:rPr lang="en-US" altLang="en-US"/>
              <a:t>Actions</a:t>
            </a:r>
          </a:p>
          <a:p>
            <a:pPr eaLnBrk="1" hangingPunct="1"/>
            <a:r>
              <a:rPr lang="en-US" altLang="en-US"/>
              <a:t>Control Structures</a:t>
            </a:r>
          </a:p>
          <a:p>
            <a:pPr eaLnBrk="1" hangingPunct="1"/>
            <a:r>
              <a:rPr lang="en-US" altLang="en-US"/>
              <a:t>Putting it all together</a:t>
            </a:r>
          </a:p>
        </p:txBody>
      </p:sp>
    </p:spTree>
  </p:cSld>
  <p:clrMapOvr>
    <a:masterClrMapping/>
  </p:clrMapOvr>
  <p:transition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F9CDA8B3-7787-F349-99B0-643916A24B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Putting it all together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DA6C4A47-3EC8-6B43-B88D-3274B19D8C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BEGIN{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print "                                 Miles"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print "Make       Model       Year      (000)       Price"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print \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"--------------------------------------------------"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($1 ~ /ply/)  $1 = "plymouth"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if ($1 ~ /chev/) $1 = "chevrolet"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printf "%-10s %-8s    %2d   %5d     $ %8.2f\n",\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	$1, $2, $3, $4, $5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  <p:transition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A481AED-A9D9-0243-8BC1-AC392B9F80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Results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3012A70-E0C4-9F4D-BF3D-823F7EC8D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gawk -f printf_demo cars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                                 Miles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Make       Model       Year      (000)       Price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--------------------------------------------------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plymouth   fury        1970      73     $  2500.00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chevrolet  malibu      1999      60     $  3000.00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ford       mustang     1965      45     $ 10000.00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volvo      s80         1998     102     $  9850.00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ford       thundbd     2003      15     $ 10500.00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chevrolet  malibu      2000      50     $  3500.00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bmw        325i        1985     115     $   450.00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honda      accord      2001      30     $  6000.00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ford       taurus      2004      10     $ 17000.00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toyota     rav4        2002     180     $   750.00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chevrolet  impala      1985      85     $  1550.00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Courier New" panose="02070309020205020404" pitchFamily="49" charset="0"/>
              </a:rPr>
              <a:t>ford       explor      2003      25     $  9500.00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B914E6DC-6886-6B44-B2B9-2E7E9A6C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Associative Arrays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968CA03-7919-4C4A-88E0-326D94DF2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gawk ‘ {manuf[$1]++}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END {for(name in manuf) print name,\  manuf[name]}’ cars | sort</a:t>
            </a:r>
          </a:p>
          <a:p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bmw 1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chevy 3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ford 4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honda 1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plym 1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toyota 1</a:t>
            </a:r>
            <a:b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volvo 1</a:t>
            </a:r>
          </a:p>
          <a:p>
            <a:endParaRPr lang="en-US" alt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3DBC8ABE-0BC6-3046-B45F-888655AF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Standalone Scripts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F9867480-B3B1-8446-9C1D-7551638E9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Alternative to issuing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gawk –f</a:t>
            </a:r>
            <a:r>
              <a:rPr lang="en-US" altLang="en-US"/>
              <a:t> at command line</a:t>
            </a:r>
          </a:p>
          <a:p>
            <a:r>
              <a:rPr lang="en-US" altLang="en-US"/>
              <a:t>Just like making a shell script – first line defines what runs script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#!/bin/gawk –f</a:t>
            </a:r>
          </a:p>
          <a:p>
            <a:r>
              <a:rPr lang="en-US" altLang="en-US">
                <a:cs typeface="Courier New" panose="02070309020205020404" pitchFamily="49" charset="0"/>
              </a:rPr>
              <a:t>Then begin your patterns/actions</a:t>
            </a:r>
          </a:p>
        </p:txBody>
      </p:sp>
    </p:spTree>
  </p:cSld>
  <p:clrMapOvr>
    <a:masterClrMapping/>
  </p:clrMapOvr>
  <p:transition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B95E91CF-7E98-4843-AC06-3CE91452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Advanced gawk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4246C60-7D59-294B-B48E-2EEBDBBE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getline </a:t>
            </a:r>
            <a:r>
              <a:rPr lang="en-US" altLang="en-US">
                <a:cs typeface="Courier New" panose="02070309020205020404" pitchFamily="49" charset="0"/>
              </a:rPr>
              <a:t>- allows you to manually pull lines from input</a:t>
            </a:r>
          </a:p>
          <a:p>
            <a:pPr lvl="1"/>
            <a:r>
              <a:rPr lang="en-US" altLang="en-US">
                <a:cs typeface="Courier New" panose="02070309020205020404" pitchFamily="49" charset="0"/>
              </a:rPr>
              <a:t>Useful if you need to loop through data</a:t>
            </a:r>
          </a:p>
          <a:p>
            <a:r>
              <a:rPr lang="en-US" altLang="en-US">
                <a:cs typeface="Courier New" panose="02070309020205020404" pitchFamily="49" charset="0"/>
              </a:rPr>
              <a:t>Coprocess – direct input or output through a second process, using |&amp; operator</a:t>
            </a:r>
          </a:p>
          <a:p>
            <a:r>
              <a:rPr lang="en-US" altLang="en-US">
                <a:cs typeface="Courier New" panose="02070309020205020404" pitchFamily="49" charset="0"/>
              </a:rPr>
              <a:t>Coprocess can be network based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/inet/tcp/0/</a:t>
            </a:r>
            <a:r>
              <a:rPr lang="en-US" altLang="en-US" i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5C4B5ED-8937-9848-85BE-1B02DB7428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gawk?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182C013-A3EF-7D4D-8D32-8934804F18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GNU awk</a:t>
            </a:r>
          </a:p>
          <a:p>
            <a:pPr eaLnBrk="1" hangingPunct="1"/>
            <a:r>
              <a:rPr lang="en-US" altLang="en-US"/>
              <a:t>awk == Aho, Weinberger and Kernighan</a:t>
            </a:r>
          </a:p>
          <a:p>
            <a:pPr eaLnBrk="1" hangingPunct="1"/>
            <a:r>
              <a:rPr lang="en-US" altLang="en-US"/>
              <a:t>Pattern processing language</a:t>
            </a:r>
          </a:p>
          <a:p>
            <a:pPr eaLnBrk="1" hangingPunct="1"/>
            <a:r>
              <a:rPr lang="en-US" altLang="en-US"/>
              <a:t>Filters data and generates reports</a:t>
            </a:r>
          </a:p>
          <a:p>
            <a:pPr lvl="1"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27ED4ED-9DB7-AC44-ADED-27EB8A0D7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gawk con’t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9E5DE3F-33CA-1F42-8A75-5DF6B20709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Syntax: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gawk [options] [program] [file-list]</a:t>
            </a:r>
          </a:p>
          <a:p>
            <a:pPr lvl="1" eaLnBrk="1" hangingPunct="1"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gawk [options] –f program-file [file-list]</a:t>
            </a:r>
          </a:p>
          <a:p>
            <a:pPr eaLnBrk="1" hangingPunct="1"/>
            <a:r>
              <a:rPr lang="en-US" altLang="en-US"/>
              <a:t>Essentially, program is a list of things to pattern match, and then a list of actions to perform</a:t>
            </a:r>
          </a:p>
          <a:p>
            <a:pPr eaLnBrk="1" hangingPunct="1"/>
            <a:r>
              <a:rPr lang="en-US" altLang="en-US"/>
              <a:t>Can either be on the command line or in a file</a:t>
            </a:r>
          </a:p>
        </p:txBody>
      </p:sp>
    </p:spTree>
  </p:cSld>
  <p:clrMapOvr>
    <a:masterClrMapping/>
  </p:clrMapOvr>
  <p:transition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A89BB82-20CE-AD4C-8F41-A4869360B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gawk program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970FEB1-D17D-BC4A-B2AA-77EAA530E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gawk program contains one or more lines in the format </a:t>
            </a:r>
            <a:r>
              <a:rPr lang="en-US" altLang="en-US" i="1"/>
              <a:t>pattern </a:t>
            </a:r>
            <a:r>
              <a:rPr lang="en-US" altLang="en-US"/>
              <a:t>{</a:t>
            </a:r>
            <a:r>
              <a:rPr lang="en-US" altLang="en-US" i="1"/>
              <a:t> action</a:t>
            </a:r>
            <a:r>
              <a:rPr lang="en-US" altLang="en-US"/>
              <a:t> }</a:t>
            </a:r>
          </a:p>
          <a:p>
            <a:pPr eaLnBrk="1" hangingPunct="1"/>
            <a:r>
              <a:rPr lang="en-US" altLang="en-US" i="1"/>
              <a:t>Pattern</a:t>
            </a:r>
            <a:r>
              <a:rPr lang="en-US" altLang="en-US"/>
              <a:t> is used to determine which lines of data to select</a:t>
            </a:r>
          </a:p>
          <a:p>
            <a:pPr eaLnBrk="1" hangingPunct="1"/>
            <a:r>
              <a:rPr lang="en-US" altLang="en-US" i="1"/>
              <a:t>Action</a:t>
            </a:r>
            <a:r>
              <a:rPr lang="en-US" altLang="en-US"/>
              <a:t> determines what to do with those lines</a:t>
            </a:r>
          </a:p>
          <a:p>
            <a:pPr eaLnBrk="1" hangingPunct="1"/>
            <a:r>
              <a:rPr lang="en-US" altLang="en-US"/>
              <a:t>Default pattern is all lines</a:t>
            </a:r>
          </a:p>
          <a:p>
            <a:pPr eaLnBrk="1" hangingPunct="1"/>
            <a:r>
              <a:rPr lang="en-US" altLang="en-US"/>
              <a:t>Default action is to print the line</a:t>
            </a:r>
          </a:p>
          <a:p>
            <a:pPr eaLnBrk="1" hangingPunct="1"/>
            <a:r>
              <a:rPr lang="en-US" altLang="en-US"/>
              <a:t>Use single quotes around program on CL</a:t>
            </a:r>
            <a:endParaRPr lang="en-US" altLang="en-US" i="1"/>
          </a:p>
        </p:txBody>
      </p:sp>
    </p:spTree>
  </p:cSld>
  <p:clrMapOvr>
    <a:masterClrMapping/>
  </p:clrMapOvr>
  <p:transition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12854D9-77CD-6840-B920-E972A7A8CA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428D31A4-100F-774A-9317-7624783ABC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numeric or string comparisons</a:t>
            </a:r>
          </a:p>
          <a:p>
            <a:pPr lvl="1" eaLnBrk="1" hangingPunct="1">
              <a:buFontTx/>
              <a:buNone/>
            </a:pPr>
            <a:r>
              <a:rPr lang="en-US" altLang="en-US"/>
              <a:t>&lt; &lt;= == != &gt;= &gt;</a:t>
            </a:r>
          </a:p>
          <a:p>
            <a:pPr eaLnBrk="1" hangingPunct="1"/>
            <a:r>
              <a:rPr lang="en-US" altLang="en-US"/>
              <a:t>Regular expressions (see Appendix A)</a:t>
            </a:r>
          </a:p>
          <a:p>
            <a:pPr lvl="1" eaLnBrk="1" hangingPunct="1"/>
            <a:r>
              <a:rPr lang="en-US" altLang="en-US"/>
              <a:t>The ~ operator matches </a:t>
            </a:r>
            <a:r>
              <a:rPr lang="en-US" altLang="en-US" i="1"/>
              <a:t>pattern</a:t>
            </a:r>
            <a:endParaRPr lang="en-US" altLang="en-US"/>
          </a:p>
          <a:p>
            <a:pPr lvl="1" eaLnBrk="1" hangingPunct="1"/>
            <a:r>
              <a:rPr lang="en-US" altLang="en-US"/>
              <a:t>The !~ operator does not match </a:t>
            </a:r>
            <a:r>
              <a:rPr lang="en-US" altLang="en-US" i="1"/>
              <a:t>pattern</a:t>
            </a:r>
          </a:p>
          <a:p>
            <a:pPr eaLnBrk="1" hangingPunct="1"/>
            <a:r>
              <a:rPr lang="en-US" altLang="en-US"/>
              <a:t>Combinations using || (OR) and &amp;&amp; (AND)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ransition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4CF81F7-BE82-1842-A2A8-8D8F6A9144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Patterns, con’t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3160D3D-5EEF-9D47-A11B-5B833FCF87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BEGIN – before any lines are processed</a:t>
            </a:r>
          </a:p>
          <a:p>
            <a:pPr eaLnBrk="1" hangingPunct="1"/>
            <a:r>
              <a:rPr lang="en-US" altLang="en-US"/>
              <a:t>END – after all lines are processed</a:t>
            </a:r>
          </a:p>
          <a:p>
            <a:pPr eaLnBrk="1" hangingPunct="1"/>
            <a:r>
              <a:rPr lang="en-US" altLang="en-US" i="1"/>
              <a:t>pattern1</a:t>
            </a:r>
            <a:r>
              <a:rPr lang="en-US" altLang="en-US"/>
              <a:t>,</a:t>
            </a:r>
            <a:r>
              <a:rPr lang="en-US" altLang="en-US" i="1"/>
              <a:t>pattern2</a:t>
            </a:r>
            <a:r>
              <a:rPr lang="en-US" altLang="en-US"/>
              <a:t> – a range, that starts with </a:t>
            </a:r>
            <a:r>
              <a:rPr lang="en-US" altLang="en-US" i="1"/>
              <a:t>pattern 1</a:t>
            </a:r>
            <a:r>
              <a:rPr lang="en-US" altLang="en-US"/>
              <a:t>, and ends with </a:t>
            </a:r>
            <a:r>
              <a:rPr lang="en-US" altLang="en-US" i="1"/>
              <a:t>pattern2. </a:t>
            </a:r>
            <a:r>
              <a:rPr lang="en-US" altLang="en-US"/>
              <a:t>After matching </a:t>
            </a:r>
            <a:r>
              <a:rPr lang="en-US" altLang="en-US" i="1"/>
              <a:t>pattern2</a:t>
            </a:r>
            <a:r>
              <a:rPr lang="en-US" altLang="en-US"/>
              <a:t>, gawk attempts to match </a:t>
            </a:r>
            <a:r>
              <a:rPr lang="en-US" altLang="en-US" i="1"/>
              <a:t>pattern1</a:t>
            </a:r>
            <a:r>
              <a:rPr lang="en-US" altLang="en-US"/>
              <a:t> again</a:t>
            </a:r>
          </a:p>
        </p:txBody>
      </p:sp>
    </p:spTree>
  </p:cSld>
  <p:clrMapOvr>
    <a:masterClrMapping/>
  </p:clrMapOvr>
  <p:transition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3EDB559-4475-0C46-9AD9-A8998552A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A9D4FBFB-3608-8842-9F7F-5F573E3E22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$0 – the current record (line)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$1-$</a:t>
            </a:r>
            <a:r>
              <a:rPr lang="en-US" altLang="en-US" i="1"/>
              <a:t>n</a:t>
            </a:r>
            <a:r>
              <a:rPr lang="en-US" altLang="en-US"/>
              <a:t> – fields in current record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FS – input field separator (default: </a:t>
            </a:r>
            <a:r>
              <a:rPr lang="en-US" altLang="en-US" sz="2000"/>
              <a:t>SPACE</a:t>
            </a:r>
            <a:r>
              <a:rPr lang="en-US" altLang="en-US" sz="2400"/>
              <a:t> </a:t>
            </a:r>
            <a:r>
              <a:rPr lang="en-US" altLang="en-US"/>
              <a:t>/ </a:t>
            </a:r>
            <a:r>
              <a:rPr lang="en-US" altLang="en-US" sz="2000"/>
              <a:t>TAB</a:t>
            </a:r>
            <a:r>
              <a:rPr lang="en-US" altLang="en-US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NF – number of fields in record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NR – current record number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RS – input record separator (default: </a:t>
            </a:r>
            <a:r>
              <a:rPr lang="en-US" altLang="en-US" sz="2000"/>
              <a:t>NEWLINE</a:t>
            </a:r>
            <a:r>
              <a:rPr lang="en-US" altLang="en-US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OFS – output field separator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ORS – output record separator</a:t>
            </a:r>
          </a:p>
        </p:txBody>
      </p:sp>
    </p:spTree>
  </p:cSld>
  <p:clrMapOvr>
    <a:masterClrMapping/>
  </p:clrMapOvr>
  <p:transition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167E9716-01AF-DE42-8996-E3EBD6E1B8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Associative Arrays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5F09371-FFA8-314E-9E98-52C6FB212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variable type similar to an array, but with strings as indexes (instead of integers)</a:t>
            </a:r>
          </a:p>
          <a:p>
            <a:pPr eaLnBrk="1" hangingPunct="1"/>
            <a:r>
              <a:rPr lang="en-US" altLang="en-US"/>
              <a:t>Ex</a:t>
            </a:r>
          </a:p>
          <a:p>
            <a:pPr lvl="1" eaLnBrk="1" hangingPunct="1"/>
            <a:r>
              <a:rPr lang="en-US" altLang="en-US"/>
              <a:t>myAssocArray[name] = “Bob”</a:t>
            </a:r>
          </a:p>
          <a:p>
            <a:pPr lvl="1" eaLnBrk="1" hangingPunct="1"/>
            <a:r>
              <a:rPr lang="en-US" altLang="en-US"/>
              <a:t>myAssocArray[hometown] = “Austin”</a:t>
            </a:r>
          </a:p>
          <a:p>
            <a:pPr eaLnBrk="1" hangingPunct="1"/>
            <a:r>
              <a:rPr lang="en-US" altLang="en-US"/>
              <a:t>Ex</a:t>
            </a:r>
          </a:p>
          <a:p>
            <a:pPr lvl="1" eaLnBrk="1" hangingPunct="1"/>
            <a:r>
              <a:rPr lang="en-US" altLang="en-US"/>
              <a:t>studentGrades[123-45-6789] = 75</a:t>
            </a:r>
          </a:p>
          <a:p>
            <a:pPr lvl="1" eaLnBrk="1" hangingPunct="1"/>
            <a:r>
              <a:rPr lang="en-US" altLang="en-US"/>
              <a:t>studentGrades[987-65-4321] = 100</a:t>
            </a:r>
          </a:p>
        </p:txBody>
      </p:sp>
    </p:spTree>
  </p:cSld>
  <p:clrMapOvr>
    <a:masterClrMapping/>
  </p:clrMapOvr>
  <p:transition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{E0028AC3-D6A8-E747-9F72-A2DFD28C946F}tf10001070</Template>
  <TotalTime>1400</TotalTime>
  <Words>1181</Words>
  <Application>Microsoft Macintosh PowerPoint</Application>
  <PresentationFormat>On-screen Show (4:3)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Arial Black</vt:lpstr>
      <vt:lpstr>Calibri</vt:lpstr>
      <vt:lpstr>Courier New</vt:lpstr>
      <vt:lpstr>Wood Type</vt:lpstr>
      <vt:lpstr>Chapter 12: gawk</vt:lpstr>
      <vt:lpstr>In this chapter …</vt:lpstr>
      <vt:lpstr>gawk?</vt:lpstr>
      <vt:lpstr>gawk con’t</vt:lpstr>
      <vt:lpstr>gawk program</vt:lpstr>
      <vt:lpstr>Patterns</vt:lpstr>
      <vt:lpstr>Patterns, con’t</vt:lpstr>
      <vt:lpstr>Variables</vt:lpstr>
      <vt:lpstr>Associative Arrays</vt:lpstr>
      <vt:lpstr>Pattern examples</vt:lpstr>
      <vt:lpstr>Functions</vt:lpstr>
      <vt:lpstr>Actions</vt:lpstr>
      <vt:lpstr>Actions, con’t</vt:lpstr>
      <vt:lpstr>Actions, con’t</vt:lpstr>
      <vt:lpstr>Control Structures</vt:lpstr>
      <vt:lpstr>if … else</vt:lpstr>
      <vt:lpstr>while</vt:lpstr>
      <vt:lpstr>for</vt:lpstr>
      <vt:lpstr>Examples</vt:lpstr>
      <vt:lpstr>Putting it all together</vt:lpstr>
      <vt:lpstr>Results</vt:lpstr>
      <vt:lpstr>Associative Arrays</vt:lpstr>
      <vt:lpstr>Standalone Scripts</vt:lpstr>
      <vt:lpstr>Advanced gawk</vt:lpstr>
    </vt:vector>
  </TitlesOfParts>
  <Manager/>
  <Company>TSS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Justin Howell</dc:creator>
  <cp:keywords/>
  <dc:description/>
  <cp:lastModifiedBy>Tuan Thai</cp:lastModifiedBy>
  <cp:revision>206</cp:revision>
  <cp:lastPrinted>1601-01-01T00:00:00Z</cp:lastPrinted>
  <dcterms:created xsi:type="dcterms:W3CDTF">2005-08-07T01:45:11Z</dcterms:created>
  <dcterms:modified xsi:type="dcterms:W3CDTF">2021-08-15T16:13:59Z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TC010721171033</vt:lpwstr>
  </property>
</Properties>
</file>