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08" r:id="rId1"/>
  </p:sldMasterIdLst>
  <p:sldIdLst>
    <p:sldId id="256" r:id="rId2"/>
    <p:sldId id="27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4" r:id="rId13"/>
    <p:sldId id="298" r:id="rId14"/>
    <p:sldId id="299" r:id="rId15"/>
    <p:sldId id="302" r:id="rId16"/>
    <p:sldId id="300" r:id="rId17"/>
    <p:sldId id="303" r:id="rId18"/>
    <p:sldId id="301" r:id="rId19"/>
    <p:sldId id="30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F0E93FD-0423-E84F-9E0C-D84A620E55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169838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5648-753E-B944-B360-ADA8035DB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666638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3A52-57EB-0546-B46C-59DBFC9466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26606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DFA7-F39B-0D49-82BB-C0284844CA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572930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16F89D5-300E-9645-8F99-F39526052A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51305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FFE0E-5F3E-CB4C-8C93-611B8FC0AB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653479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3781-B79C-9F4D-84A8-1B72100F020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02850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98DB-5663-B44F-A66D-5AC7DA6FDF8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52977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598A-00C5-6D48-A9CE-FC003AD1D9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45070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1BE8-9675-2546-A292-A1525CB289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126757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570-4EF5-5D48-B1BD-79C0298E32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19549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D53AD1E-D963-4344-8BF4-DCBFF7FD30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1D5A4D7-C455-C745-B5BB-334D408828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13:</a:t>
            </a:r>
            <a:br>
              <a:rPr lang="en-US" altLang="en-US" sz="4800"/>
            </a:br>
            <a:r>
              <a:rPr lang="en-US" altLang="en-US" sz="4800"/>
              <a:t>sed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872275-F315-9448-B2DD-83486C70BC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Say what?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3D95C77-B5F1-304B-AD56-9C2E7CF15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8C43F0A-2674-AD49-9270-D36DE9826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d</a:t>
            </a:r>
            <a:r>
              <a:rPr lang="en-US" altLang="en-US"/>
              <a:t> – does not write out (deletes) selected line and does not process line any further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n</a:t>
            </a:r>
            <a:r>
              <a:rPr lang="en-US" altLang="en-US"/>
              <a:t> – writes out current line, reads next line, and processes next program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– appends lines after current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– inserts lines before current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c</a:t>
            </a:r>
            <a:r>
              <a:rPr lang="en-US" altLang="en-US"/>
              <a:t> – changes select line so it contains new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– print current line (override –n)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C7F1882-A545-1F4F-8014-97C40A1E3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Instructions con’t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142CF67-4AF0-D94B-A9CE-7C4002F90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 </a:t>
            </a:r>
            <a:r>
              <a:rPr lang="en-US" altLang="en-US" i="1">
                <a:latin typeface="Courier New" panose="02070309020205020404" pitchFamily="49" charset="0"/>
              </a:rPr>
              <a:t>file</a:t>
            </a:r>
            <a:r>
              <a:rPr lang="en-US" altLang="en-US"/>
              <a:t> – write line to a specified 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r </a:t>
            </a:r>
            <a:r>
              <a:rPr lang="en-US" altLang="en-US" i="1">
                <a:latin typeface="Courier New" panose="02070309020205020404" pitchFamily="49" charset="0"/>
              </a:rPr>
              <a:t>file</a:t>
            </a:r>
            <a:r>
              <a:rPr lang="en-US" altLang="en-US"/>
              <a:t> – read contents of file and appends to current line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q</a:t>
            </a:r>
            <a:r>
              <a:rPr lang="en-US" altLang="en-US"/>
              <a:t> – quits sed immediately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5E262A8-741F-0D4B-B65E-A42C72B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Instructions con’t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3CBD026-B0CF-934C-8B07-876364D3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Courier New" panose="02070309020205020404" pitchFamily="49" charset="0"/>
              </a:rPr>
              <a:t>s/</a:t>
            </a:r>
            <a:r>
              <a:rPr lang="en-US" altLang="en-US" sz="2400" i="1">
                <a:latin typeface="Courier New" panose="02070309020205020404" pitchFamily="49" charset="0"/>
              </a:rPr>
              <a:t>pattern</a:t>
            </a:r>
            <a:r>
              <a:rPr lang="en-US" altLang="en-US" sz="2400">
                <a:latin typeface="Courier New" panose="02070309020205020404" pitchFamily="49" charset="0"/>
              </a:rPr>
              <a:t>/</a:t>
            </a:r>
            <a:r>
              <a:rPr lang="en-US" altLang="en-US" sz="2400" i="1">
                <a:latin typeface="Courier New" panose="02070309020205020404" pitchFamily="49" charset="0"/>
              </a:rPr>
              <a:t>replacement-str</a:t>
            </a:r>
            <a:r>
              <a:rPr lang="en-US" altLang="en-US" sz="2400">
                <a:latin typeface="Courier New" panose="02070309020205020404" pitchFamily="49" charset="0"/>
              </a:rPr>
              <a:t>/[g][p][w </a:t>
            </a:r>
            <a:r>
              <a:rPr lang="en-US" altLang="en-US" sz="2400" i="1">
                <a:latin typeface="Courier New" panose="02070309020205020404" pitchFamily="49" charset="0"/>
              </a:rPr>
              <a:t>file</a:t>
            </a:r>
            <a:r>
              <a:rPr lang="en-US" altLang="en-US" sz="2400">
                <a:latin typeface="Courier New" panose="02070309020205020404" pitchFamily="49" charset="0"/>
              </a:rPr>
              <a:t>]</a:t>
            </a:r>
          </a:p>
          <a:p>
            <a:pPr lvl="1" eaLnBrk="1" hangingPunct="1"/>
            <a:r>
              <a:rPr lang="en-US" altLang="en-US" sz="2400"/>
              <a:t>Substitutes first occurrence of </a:t>
            </a:r>
            <a:r>
              <a:rPr lang="en-US" altLang="en-US" sz="2400" i="1">
                <a:latin typeface="Courier New" panose="02070309020205020404" pitchFamily="49" charset="0"/>
              </a:rPr>
              <a:t>pattern</a:t>
            </a:r>
            <a:r>
              <a:rPr lang="en-US" altLang="en-US" sz="2400"/>
              <a:t> with </a:t>
            </a:r>
            <a:r>
              <a:rPr lang="en-US" altLang="en-US" sz="2400" i="1">
                <a:latin typeface="Courier New" panose="02070309020205020404" pitchFamily="49" charset="0"/>
              </a:rPr>
              <a:t>replacement-str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g</a:t>
            </a:r>
            <a:r>
              <a:rPr lang="en-US" altLang="en-US" sz="2400"/>
              <a:t> replaces all occurences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p</a:t>
            </a:r>
            <a:r>
              <a:rPr lang="en-US" altLang="en-US" sz="2400"/>
              <a:t> prints changed line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w</a:t>
            </a:r>
            <a:r>
              <a:rPr lang="en-US" altLang="en-US" sz="2400"/>
              <a:t> writes changed line to </a:t>
            </a:r>
            <a:r>
              <a:rPr lang="en-US" altLang="en-US" sz="2400" i="1"/>
              <a:t>file</a:t>
            </a:r>
            <a:endParaRPr lang="en-US" altLang="en-US" sz="2400"/>
          </a:p>
          <a:p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/>
              <a:t> to represent the pattern matched when replacing</a:t>
            </a:r>
          </a:p>
          <a:p>
            <a:pPr lvl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s/a.*/(a.*)/</a:t>
            </a:r>
            <a:r>
              <a:rPr lang="en-US" altLang="en-US"/>
              <a:t> won’t work … instead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s/a.*/(&amp;)/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D0B95CA-82AF-F24F-B499-15C23F621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51E869B-045E-7C42-9E93-8CA720576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! (NOT) – causes instruction to be performed on all lines not selected by address(es)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{ } (Instruction grouping) – causes multiple instructions to be run on one address / address pair; separate with semicolons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: </a:t>
            </a:r>
            <a:r>
              <a:rPr lang="en-US" altLang="en-US" i="1"/>
              <a:t>label</a:t>
            </a:r>
            <a:r>
              <a:rPr lang="en-US" altLang="en-US"/>
              <a:t> – identify a location in a sed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 </a:t>
            </a:r>
            <a:r>
              <a:rPr lang="en-US" altLang="en-US" i="1"/>
              <a:t>label</a:t>
            </a:r>
            <a:r>
              <a:rPr lang="en-US" altLang="en-US"/>
              <a:t> – branch to </a:t>
            </a:r>
            <a:r>
              <a:rPr lang="en-US" altLang="en-US" i="1"/>
              <a:t>label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 </a:t>
            </a:r>
            <a:r>
              <a:rPr lang="en-US" altLang="en-US" i="1"/>
              <a:t>label</a:t>
            </a:r>
            <a:r>
              <a:rPr lang="en-US" altLang="en-US"/>
              <a:t> – conditionally branch to </a:t>
            </a:r>
            <a:r>
              <a:rPr lang="en-US" altLang="en-US" i="1"/>
              <a:t>label </a:t>
            </a:r>
            <a:r>
              <a:rPr lang="en-US" altLang="en-US"/>
              <a:t>if last Substitute instruction was successful 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D715400-5B3D-AC42-B770-CFA5855AF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Spaces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D97BF2D-715C-AC40-AA08-8B7DBAE62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has two spaces (buffers)</a:t>
            </a:r>
          </a:p>
          <a:p>
            <a:pPr eaLnBrk="1" hangingPunct="1"/>
            <a:r>
              <a:rPr lang="en-US" altLang="en-US"/>
              <a:t>Think of them like vim’s buffers</a:t>
            </a:r>
          </a:p>
          <a:p>
            <a:pPr eaLnBrk="1" hangingPunct="1"/>
            <a:r>
              <a:rPr lang="en-US" altLang="en-US"/>
              <a:t>Lines read from input are put in </a:t>
            </a:r>
            <a:r>
              <a:rPr lang="en-US" altLang="en-US" i="1"/>
              <a:t>pattern</a:t>
            </a:r>
            <a:r>
              <a:rPr lang="en-US" altLang="en-US"/>
              <a:t> </a:t>
            </a:r>
            <a:r>
              <a:rPr lang="en-US" altLang="en-US" i="1"/>
              <a:t>space</a:t>
            </a:r>
          </a:p>
          <a:p>
            <a:pPr eaLnBrk="1" hangingPunct="1"/>
            <a:r>
              <a:rPr lang="en-US" altLang="en-US"/>
              <a:t>You can also move data back and forth from the </a:t>
            </a:r>
            <a:r>
              <a:rPr lang="en-US" altLang="en-US" i="1"/>
              <a:t>hold space </a:t>
            </a:r>
            <a:r>
              <a:rPr lang="en-US" altLang="en-US"/>
              <a:t>(temporary buffer)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C2B7BA7-A9A5-B345-A1FC-77D395D8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Spaces, cont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9FB4145-6257-4545-B306-A1FBB659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/>
              <a:t> – overwrites pattern space with hold space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en-US"/>
              <a:t> – appends hold space to pattern space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/>
              <a:t> – overwrites hold space with pattern space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/>
              <a:t> – appends pattern space to hold space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– swaps the pattern and hold spaces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307C279-986F-344C-968E-92824559C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3472B8D-9782-2545-9752-774ECC992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-n‘/line/ p’ myfile</a:t>
            </a:r>
          </a:p>
          <a:p>
            <a:pPr lvl="1" eaLnBrk="1" hangingPunct="1"/>
            <a:r>
              <a:rPr lang="en-US" altLang="en-US"/>
              <a:t>Prints out lines in myfile that contain ‘line’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‘2,4 d’ myfile</a:t>
            </a:r>
          </a:p>
          <a:p>
            <a:pPr lvl="1" eaLnBrk="1" hangingPunct="1"/>
            <a:r>
              <a:rPr lang="en-US" altLang="en-US"/>
              <a:t>Delete lines 2-4, outputs remaining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 --in-place ‘2,4 d’ myfile</a:t>
            </a:r>
            <a:endParaRPr lang="en-US" altLang="en-US"/>
          </a:p>
          <a:p>
            <a:pPr lvl="1" eaLnBrk="1" hangingPunct="1"/>
            <a:r>
              <a:rPr lang="en-US" altLang="en-US"/>
              <a:t>Deletes lines 2-4 from myfile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‘s/tea/coffee/g’ myfile</a:t>
            </a:r>
          </a:p>
          <a:p>
            <a:pPr lvl="1" eaLnBrk="1" hangingPunct="1"/>
            <a:r>
              <a:rPr lang="en-US" altLang="en-US"/>
              <a:t>Replaces tea with coffee and prints to screen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EEF46C8-7CA4-CF4A-A985-B7ECD27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Examples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67428F5-FC70-3A45-842D-5913B197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‘5 q’ myfile</a:t>
            </a:r>
          </a:p>
          <a:p>
            <a:pPr lvl="1" eaLnBrk="1" hangingPunct="1"/>
            <a:r>
              <a:rPr lang="en-US" altLang="en-US"/>
              <a:t>Prints first five lines then quits ( equiv.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head -5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‘/^[0-9]/ w newfile’ myfile</a:t>
            </a:r>
          </a:p>
          <a:p>
            <a:pPr lvl="1" eaLnBrk="1" hangingPunct="1"/>
            <a:r>
              <a:rPr lang="en-US" altLang="en-US"/>
              <a:t>Copies lines starting in number to newfile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‘$ r newfile’ myfile</a:t>
            </a:r>
          </a:p>
          <a:p>
            <a:pPr lvl="1" eaLnBrk="1" hangingPunct="1"/>
            <a:r>
              <a:rPr lang="en-US" altLang="en-US"/>
              <a:t>Appends contents of newfile to end of myfile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sed ‘G’ myfile</a:t>
            </a:r>
          </a:p>
          <a:p>
            <a:pPr lvl="1" eaLnBrk="1" hangingPunct="1"/>
            <a:r>
              <a:rPr lang="en-US" altLang="en-US"/>
              <a:t>What does this do?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3EB076A-4492-9149-BC61-08C26AC61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File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BE4659D-6829-D443-8061-AC9F597A1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1 d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s/company/Company/g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$ a\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Revised 12-1-2005\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by JMH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$ d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959C7F-405F-EC40-8DFD-2CAA9861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Program File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306D53F-DF24-444B-A486-284068A3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1 i \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Manuf\tModel\tYear\tMiles\tPrice\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=====================================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s/thundbd/tbird/g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s/.*/ &amp;/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$ a \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=====================================</a:t>
            </a:r>
          </a:p>
          <a:p>
            <a:pPr eaLnBrk="1" hangingPunct="1">
              <a:buFontTx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C61204-C5A6-E640-8540-575BEE01F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AF97F4-4259-C249-87AC-BE5430A2A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</a:t>
            </a:r>
          </a:p>
          <a:p>
            <a:pPr eaLnBrk="1" hangingPunct="1"/>
            <a:r>
              <a:rPr lang="en-US" altLang="en-US"/>
              <a:t>Programs</a:t>
            </a:r>
          </a:p>
          <a:p>
            <a:pPr eaLnBrk="1" hangingPunct="1"/>
            <a:r>
              <a:rPr lang="en-US" altLang="en-US"/>
              <a:t>Addresses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eaLnBrk="1" hangingPunct="1"/>
            <a:r>
              <a:rPr lang="en-US" altLang="en-US"/>
              <a:t>Control</a:t>
            </a:r>
          </a:p>
          <a:p>
            <a:pPr eaLnBrk="1" hangingPunct="1"/>
            <a:r>
              <a:rPr lang="en-US" altLang="en-US"/>
              <a:t>Spaces</a:t>
            </a:r>
          </a:p>
          <a:p>
            <a:pPr eaLnBrk="1" hangingPunct="1"/>
            <a:r>
              <a:rPr lang="en-US" altLang="en-US"/>
              <a:t>Examples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9BCC60-4F9D-F14F-9ACF-ACD8E6BC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AFF2FD-E4B1-7D46-8C31-4B0C48CC2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GNU sed (stream editor)</a:t>
            </a:r>
          </a:p>
          <a:p>
            <a:pPr eaLnBrk="1" hangingPunct="1"/>
            <a:r>
              <a:rPr lang="en-US" altLang="en-US"/>
              <a:t>Noninteractive, batch editing</a:t>
            </a:r>
          </a:p>
          <a:p>
            <a:pPr eaLnBrk="1" hangingPunct="1"/>
            <a:r>
              <a:rPr lang="en-US" altLang="en-US"/>
              <a:t>Good for repetitive tasks</a:t>
            </a:r>
          </a:p>
          <a:p>
            <a:pPr eaLnBrk="1" hangingPunct="1"/>
            <a:r>
              <a:rPr lang="en-US" altLang="en-US"/>
              <a:t>Often used in a pipe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44E152D-7331-6446-8954-0813D01FF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syntax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A44127-F684-4B45-8B7C-C96AC71C2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sed [</a:t>
            </a:r>
            <a:r>
              <a:rPr lang="en-US" altLang="en-US" i="1">
                <a:latin typeface="Courier New" panose="02070309020205020404" pitchFamily="49" charset="0"/>
              </a:rPr>
              <a:t>options</a:t>
            </a:r>
            <a:r>
              <a:rPr lang="en-US" altLang="en-US">
                <a:latin typeface="Courier New" panose="02070309020205020404" pitchFamily="49" charset="0"/>
              </a:rPr>
              <a:t>] </a:t>
            </a:r>
            <a:r>
              <a:rPr lang="en-US" altLang="en-US" i="1">
                <a:latin typeface="Courier New" panose="02070309020205020404" pitchFamily="49" charset="0"/>
              </a:rPr>
              <a:t>program</a:t>
            </a:r>
            <a:r>
              <a:rPr lang="en-US" altLang="en-US">
                <a:latin typeface="Courier New" panose="02070309020205020404" pitchFamily="49" charset="0"/>
              </a:rPr>
              <a:t> [</a:t>
            </a:r>
            <a:r>
              <a:rPr lang="en-US" altLang="en-US" i="1">
                <a:latin typeface="Courier New" panose="02070309020205020404" pitchFamily="49" charset="0"/>
              </a:rPr>
              <a:t>filelist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sed [</a:t>
            </a:r>
            <a:r>
              <a:rPr lang="en-US" altLang="en-US" i="1">
                <a:latin typeface="Courier New" panose="02070309020205020404" pitchFamily="49" charset="0"/>
              </a:rPr>
              <a:t>options</a:t>
            </a:r>
            <a:r>
              <a:rPr lang="en-US" altLang="en-US">
                <a:latin typeface="Courier New" panose="02070309020205020404" pitchFamily="49" charset="0"/>
              </a:rPr>
              <a:t>] </a:t>
            </a:r>
            <a:r>
              <a:rPr lang="en-US" altLang="en-US" i="1">
                <a:latin typeface="Courier New" panose="02070309020205020404" pitchFamily="49" charset="0"/>
              </a:rPr>
              <a:t>program-file </a:t>
            </a:r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</a:rPr>
              <a:t>filelist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 i="1"/>
              <a:t>Program</a:t>
            </a:r>
            <a:r>
              <a:rPr lang="en-US" altLang="en-US"/>
              <a:t> is a set of commands for editing</a:t>
            </a:r>
          </a:p>
          <a:p>
            <a:pPr lvl="1" eaLnBrk="1" hangingPunct="1"/>
            <a:r>
              <a:rPr lang="en-US" altLang="en-US"/>
              <a:t>Can either be issued on the command line or placed into a file (like gawk)</a:t>
            </a:r>
          </a:p>
          <a:p>
            <a:pPr eaLnBrk="1" hangingPunct="1"/>
            <a:r>
              <a:rPr lang="en-US" altLang="en-US" i="1"/>
              <a:t>Filelist</a:t>
            </a:r>
            <a:r>
              <a:rPr lang="en-US" altLang="en-US"/>
              <a:t> is a list files to edit</a:t>
            </a:r>
          </a:p>
          <a:p>
            <a:pPr lvl="1" eaLnBrk="1" hangingPunct="1"/>
            <a:r>
              <a:rPr lang="en-US" altLang="en-US"/>
              <a:t>If omitted, input taken from standard in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915C3B-E106-494A-A8D5-27FCA5451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syntax con’t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E25A19-FF0B-8E4F-B7EB-BC3958F7B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Options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--in-place[=suffix]</a:t>
            </a:r>
          </a:p>
          <a:p>
            <a:pPr lvl="2" eaLnBrk="1" hangingPunct="1"/>
            <a:r>
              <a:rPr lang="en-US" altLang="en-US"/>
              <a:t>Instead of sending edited text to standard out, write changes back to input file</a:t>
            </a:r>
          </a:p>
          <a:p>
            <a:pPr lvl="2" eaLnBrk="1" hangingPunct="1"/>
            <a:r>
              <a:rPr lang="en-US" altLang="en-US"/>
              <a:t>Adding =suffix makes backup of original file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-n</a:t>
            </a:r>
          </a:p>
          <a:p>
            <a:pPr lvl="2" eaLnBrk="1" hangingPunct="1"/>
            <a:r>
              <a:rPr lang="en-US" altLang="en-US"/>
              <a:t>Do not send lines to output unless program explicitly says to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98FDD30-FE2B-6644-B1F0-382EA7834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A8E358-2B75-7C43-8B1E-AA6DE12B7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sed programs contain one or more lines with the following syntax: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800" i="1">
                <a:latin typeface="Courier New" panose="02070309020205020404" pitchFamily="49" charset="0"/>
              </a:rPr>
              <a:t>[address[,address]] instruction [args]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Simple one or two line programs can be issued at the command line</a:t>
            </a:r>
          </a:p>
          <a:p>
            <a:pPr eaLnBrk="1" hangingPunct="1"/>
            <a:r>
              <a:rPr lang="en-US" altLang="en-US"/>
              <a:t>More complex programs are usually best put in a program file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68ABDF7-C103-F945-B053-BD48E88E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sed works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0E07CA6-45AC-8742-8743-105FC220B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Read one line of input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Read first instruction in program. If the address(es) select this line, runs the instruction on this line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Repeat #2 for each line in the program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Read next line of input and go back to step 2, until there are no more lines of input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DBC7BE2-C2C1-8B4F-9448-31150A900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9830BDE-0035-2244-8447-7A3688A573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which lines are to be processed</a:t>
            </a:r>
          </a:p>
          <a:p>
            <a:pPr eaLnBrk="1" hangingPunct="1"/>
            <a:r>
              <a:rPr lang="en-US" altLang="en-US"/>
              <a:t>Can be a simple integer (line number) or a regular expression (pattern matching)</a:t>
            </a:r>
          </a:p>
          <a:p>
            <a:pPr eaLnBrk="1" hangingPunct="1"/>
            <a:r>
              <a:rPr lang="en-US" altLang="en-US"/>
              <a:t>Address </a:t>
            </a:r>
            <a:r>
              <a:rPr lang="en-US" altLang="en-US">
                <a:latin typeface="Courier New" panose="02070309020205020404" pitchFamily="49" charset="0"/>
              </a:rPr>
              <a:t>$</a:t>
            </a:r>
            <a:r>
              <a:rPr lang="en-US" altLang="en-US"/>
              <a:t> represents last line of input</a:t>
            </a:r>
          </a:p>
          <a:p>
            <a:pPr eaLnBrk="1" hangingPunct="1"/>
            <a:r>
              <a:rPr lang="en-US" altLang="en-US"/>
              <a:t>If address omitted, all lines processed by default</a:t>
            </a:r>
          </a:p>
          <a:p>
            <a:pPr eaLnBrk="1" hangingPunct="1"/>
            <a:r>
              <a:rPr lang="en-US" altLang="en-US"/>
              <a:t>If there is one address, only lines that match will be processed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8BFB5B-7759-6A49-98C4-3CA5689CF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Addresses con’t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C2584EE-A5D0-664B-96EB-827DF2D28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two addresses are given, it selects a range</a:t>
            </a:r>
          </a:p>
          <a:p>
            <a:pPr eaLnBrk="1" hangingPunct="1"/>
            <a:r>
              <a:rPr lang="en-US" altLang="en-US"/>
              <a:t>Once the first address is matched, it and subsequent lines are processed until the second address is matched</a:t>
            </a:r>
          </a:p>
          <a:p>
            <a:pPr eaLnBrk="1" hangingPunct="1"/>
            <a:r>
              <a:rPr lang="en-US" altLang="en-US"/>
              <a:t>If second address is never matched, processes remainder of lines</a:t>
            </a:r>
          </a:p>
          <a:p>
            <a:pPr eaLnBrk="1" hangingPunct="1"/>
            <a:r>
              <a:rPr lang="en-US" altLang="en-US"/>
              <a:t>If second addressed matched, sed will then try to match first address again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1578</TotalTime>
  <Words>856</Words>
  <Application>Microsoft Macintosh PowerPoint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Wood Type</vt:lpstr>
      <vt:lpstr>Chapter 13: sed</vt:lpstr>
      <vt:lpstr>In this chapter …</vt:lpstr>
      <vt:lpstr>sed</vt:lpstr>
      <vt:lpstr>sed syntax</vt:lpstr>
      <vt:lpstr>sed syntax con’t</vt:lpstr>
      <vt:lpstr>Programs</vt:lpstr>
      <vt:lpstr>How sed works</vt:lpstr>
      <vt:lpstr>Addresses</vt:lpstr>
      <vt:lpstr>Addresses con’t</vt:lpstr>
      <vt:lpstr>Instructions</vt:lpstr>
      <vt:lpstr>Instructions con’t</vt:lpstr>
      <vt:lpstr>Instructions con’t</vt:lpstr>
      <vt:lpstr>Control Structures</vt:lpstr>
      <vt:lpstr>Spaces</vt:lpstr>
      <vt:lpstr>Spaces, cont</vt:lpstr>
      <vt:lpstr>Examples</vt:lpstr>
      <vt:lpstr>More Examples</vt:lpstr>
      <vt:lpstr>Program File Example</vt:lpstr>
      <vt:lpstr>Another Program File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229</cp:revision>
  <cp:lastPrinted>1601-01-01T00:00:00Z</cp:lastPrinted>
  <dcterms:created xsi:type="dcterms:W3CDTF">2005-08-07T01:45:11Z</dcterms:created>
  <dcterms:modified xsi:type="dcterms:W3CDTF">2021-08-15T16:14:18Z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