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7" r:id="rId25"/>
    <p:sldId id="30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82BD020-5931-294F-BAFB-7CD392ADE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7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2587-23F6-B745-A52A-4ECD0141EE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46E6-3117-3446-8FE0-9569173668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21B4-1D17-7F4C-8461-8DB148692C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0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A420528-A868-5046-B4A2-20555E1A78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64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B104-C462-BF4C-9860-9901EC4612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99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D00F-CDD2-2242-9693-58E8E33925D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234E-EECD-D641-84B5-C7B8699E52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22CB-0462-8F4F-9C68-41FD92C63E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54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941-D485-9C47-8612-861E872695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2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11A7-103F-514F-81EC-152670175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39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3292EDA-F95F-754A-AFEE-5BEF96D9C1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74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73D37E4-07A1-7748-80A4-FE602B32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Intro to Linux Systems Administration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79818BF6-8D64-E34B-8604-D6E5AFCAE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4FF7149-8AFD-4C46-8412-2D84E535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sudoers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A5E642D-5788-0B47-B41E-D99DB001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configure a user to run commands as another user when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</a:p>
          <a:p>
            <a:pPr eaLnBrk="1" hangingPunct="1"/>
            <a:r>
              <a:rPr lang="en-US" altLang="en-US"/>
              <a:t>Permissions stored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/etc/sudoers</a:t>
            </a:r>
          </a:p>
          <a:p>
            <a:pPr eaLnBrk="1" hangingPunct="1"/>
            <a:r>
              <a:rPr lang="en-US" altLang="en-US"/>
              <a:t>Use utility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r>
              <a:rPr lang="en-US" altLang="en-US"/>
              <a:t> to edit this file (run as root)</a:t>
            </a:r>
          </a:p>
          <a:p>
            <a:pPr eaLnBrk="1" hangingPunct="1"/>
            <a:r>
              <a:rPr lang="en-US" altLang="en-US"/>
              <a:t>Permissions granted to users or groups, to certain commands or all, and with or without password being required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E20444F-2184-6449-8CEA-408851A2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permissions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7213-AC45-584F-9344-52407891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Some Linux distributions such as </a:t>
            </a:r>
            <a:r>
              <a:rPr lang="en-US" dirty="0" err="1"/>
              <a:t>Ubuntu</a:t>
            </a:r>
            <a:r>
              <a:rPr lang="en-US" dirty="0"/>
              <a:t> obscure away the root account altogether</a:t>
            </a:r>
          </a:p>
          <a:p>
            <a:pPr eaLnBrk="1" hangingPunct="1">
              <a:defRPr/>
            </a:pPr>
            <a:r>
              <a:rPr lang="en-US" dirty="0"/>
              <a:t>By default the end user doesn’t know the root password</a:t>
            </a:r>
          </a:p>
          <a:p>
            <a:pPr lvl="1" eaLnBrk="1" hangingPunct="1">
              <a:defRPr/>
            </a:pPr>
            <a:r>
              <a:rPr lang="en-US" dirty="0"/>
              <a:t>Can’t login as root</a:t>
            </a:r>
          </a:p>
          <a:p>
            <a:pPr lvl="1" eaLnBrk="1" hangingPunct="1">
              <a:defRPr/>
            </a:pPr>
            <a:r>
              <a:rPr lang="en-US" dirty="0"/>
              <a:t>Can’t </a:t>
            </a:r>
            <a:r>
              <a:rPr lang="en-US" dirty="0" err="1"/>
              <a:t>su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Must rely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/>
              <a:t> (and the graphical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gksudo</a:t>
            </a:r>
            <a:r>
              <a:rPr lang="en-US" dirty="0"/>
              <a:t>) to obtain privilege, along with ‘Unlock’ functions in GUI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75C84A2-3827-CE4C-AB2E-024B2CC7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Operation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6F35141-E38E-424C-AB74-C5BC68F9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Booting the system</a:t>
            </a:r>
          </a:p>
          <a:p>
            <a:pPr eaLnBrk="1" hangingPunct="1"/>
            <a:r>
              <a:rPr lang="en-US" altLang="en-US"/>
              <a:t>Runlevels</a:t>
            </a:r>
          </a:p>
          <a:p>
            <a:pPr eaLnBrk="1" hangingPunct="1"/>
            <a:r>
              <a:rPr lang="en-US" altLang="en-US"/>
              <a:t>Modes</a:t>
            </a:r>
          </a:p>
          <a:p>
            <a:pPr eaLnBrk="1" hangingPunct="1"/>
            <a:r>
              <a:rPr lang="en-US" altLang="en-US"/>
              <a:t>Shutting down the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A5C2B2B-88BD-6F40-8847-0FD55980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Booting the System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E531951-68C3-B945-8B34-17F6EA11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on, POST, hardware initialization</a:t>
            </a:r>
          </a:p>
          <a:p>
            <a:pPr eaLnBrk="1" hangingPunct="1"/>
            <a:r>
              <a:rPr lang="en-US" altLang="en-US"/>
              <a:t>Boot device selected by BIOS/user interaction</a:t>
            </a:r>
          </a:p>
          <a:p>
            <a:pPr eaLnBrk="1" hangingPunct="1"/>
            <a:r>
              <a:rPr lang="en-US" altLang="en-US"/>
              <a:t>Master boot record of boot device read</a:t>
            </a:r>
          </a:p>
          <a:p>
            <a:pPr eaLnBrk="1" hangingPunct="1"/>
            <a:r>
              <a:rPr lang="en-US" altLang="en-US"/>
              <a:t>Initializes the bootloader</a:t>
            </a:r>
          </a:p>
          <a:p>
            <a:pPr lvl="1" eaLnBrk="1" hangingPunct="1"/>
            <a:r>
              <a:rPr lang="en-US" altLang="en-US"/>
              <a:t>lilo (LInux LOader)</a:t>
            </a:r>
          </a:p>
          <a:p>
            <a:pPr lvl="1" eaLnBrk="1" hangingPunct="1"/>
            <a:r>
              <a:rPr lang="en-US" altLang="en-US"/>
              <a:t>grub (GRand Unified Bootloader)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3FF70A1-4F8F-7F41-8612-79B00BE2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Booting, cont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B0D3D5F-FEA5-8B42-922C-C256BDA4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Boot loader selects and loads an OS kernel</a:t>
            </a:r>
          </a:p>
          <a:p>
            <a:pPr eaLnBrk="1" hangingPunct="1"/>
            <a:r>
              <a:rPr lang="en-US" altLang="en-US"/>
              <a:t>Kernel stored as an compiled image file</a:t>
            </a:r>
          </a:p>
          <a:p>
            <a:pPr eaLnBrk="1" hangingPunct="1"/>
            <a:r>
              <a:rPr lang="en-US" altLang="en-US"/>
              <a:t>Kernel loads modules for hardware and software functions</a:t>
            </a:r>
          </a:p>
          <a:p>
            <a:pPr eaLnBrk="1" hangingPunct="1"/>
            <a:r>
              <a:rPr lang="en-US" altLang="en-US"/>
              <a:t>Interrupts, device management, memory management, paging</a:t>
            </a:r>
          </a:p>
          <a:p>
            <a:pPr eaLnBrk="1" hangingPunct="1"/>
            <a:r>
              <a:rPr lang="en-US" altLang="en-US"/>
              <a:t>Last thing kernel does is call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7829E63-CC98-0A4B-B13C-3B60B197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B266124-6598-484C-8768-A2B87FFB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non-kernel code loaded</a:t>
            </a:r>
          </a:p>
          <a:p>
            <a:pPr eaLnBrk="1" hangingPunct="1"/>
            <a:r>
              <a:rPr lang="en-US" altLang="en-US"/>
              <a:t>Process number 1</a:t>
            </a:r>
          </a:p>
          <a:p>
            <a:pPr eaLnBrk="1" hangingPunct="1"/>
            <a:r>
              <a:rPr lang="en-US" altLang="en-US"/>
              <a:t>Acts as parent to all other processes on system</a:t>
            </a:r>
          </a:p>
          <a:p>
            <a:pPr eaLnBrk="1" hangingPunct="1"/>
            <a:r>
              <a:rPr lang="en-US" altLang="en-US"/>
              <a:t>Handles starting services and programs</a:t>
            </a:r>
          </a:p>
          <a:p>
            <a:pPr eaLnBrk="1" hangingPunct="1"/>
            <a:r>
              <a:rPr lang="en-US" altLang="en-US"/>
              <a:t>Based on runlevel, runs the appropriate scripts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CBFA8B9-33DC-9143-9210-8E85D814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0D1C-02F9-D74C-9FE1-602D1FF5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 set of defined system states that init can bring the system into (varies on </a:t>
            </a:r>
            <a:r>
              <a:rPr lang="en-US" dirty="0" err="1"/>
              <a:t>distro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0: Halt/shutdown</a:t>
            </a:r>
          </a:p>
          <a:p>
            <a:pPr eaLnBrk="1" hangingPunct="1">
              <a:defRPr/>
            </a:pPr>
            <a:r>
              <a:rPr lang="en-US" dirty="0"/>
              <a:t>1: Single user mode</a:t>
            </a:r>
          </a:p>
          <a:p>
            <a:pPr eaLnBrk="1" hangingPunct="1">
              <a:defRPr/>
            </a:pPr>
            <a:r>
              <a:rPr lang="en-US" dirty="0"/>
              <a:t>2: Multiuser mode</a:t>
            </a:r>
          </a:p>
          <a:p>
            <a:pPr eaLnBrk="1" hangingPunct="1">
              <a:defRPr/>
            </a:pPr>
            <a:r>
              <a:rPr lang="en-US" dirty="0"/>
              <a:t>3: Multiuser mode with networking</a:t>
            </a:r>
          </a:p>
          <a:p>
            <a:pPr eaLnBrk="1" hangingPunct="1">
              <a:defRPr/>
            </a:pPr>
            <a:r>
              <a:rPr lang="en-US" dirty="0"/>
              <a:t>4: Not used</a:t>
            </a:r>
          </a:p>
          <a:p>
            <a:pPr eaLnBrk="1" hangingPunct="1">
              <a:defRPr/>
            </a:pPr>
            <a:r>
              <a:rPr lang="en-US" dirty="0"/>
              <a:t>5: Multiuser mode with networking and GUI</a:t>
            </a:r>
          </a:p>
          <a:p>
            <a:pPr eaLnBrk="1" hangingPunct="1">
              <a:defRPr/>
            </a:pPr>
            <a:r>
              <a:rPr lang="en-US" dirty="0"/>
              <a:t>6: Reboot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E4F8247-B292-D644-A4E4-FAE3569E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Runlevels, cont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FABE1D5-4F03-4243-BD8A-44834A5F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boot, init checks /etc/inittab to see what runlevel to bring system to</a:t>
            </a:r>
          </a:p>
          <a:p>
            <a:pPr eaLnBrk="1" hangingPunct="1"/>
            <a:r>
              <a:rPr lang="en-US" altLang="en-US"/>
              <a:t>To change runlevel after boot</a:t>
            </a:r>
          </a:p>
          <a:p>
            <a:pPr lvl="1" eaLnBrk="1" hangingPunct="1"/>
            <a:r>
              <a:rPr lang="en-US" altLang="en-US"/>
              <a:t>telinit </a:t>
            </a:r>
            <a:r>
              <a:rPr lang="en-US" altLang="en-US" i="1"/>
              <a:t>runlevel</a:t>
            </a:r>
            <a:endParaRPr lang="en-US" altLang="en-US"/>
          </a:p>
          <a:p>
            <a:pPr lvl="1" eaLnBrk="1" hangingPunct="1"/>
            <a:r>
              <a:rPr lang="en-US" altLang="en-US"/>
              <a:t>shutdown/halt/reboot</a:t>
            </a:r>
          </a:p>
          <a:p>
            <a:pPr eaLnBrk="1" hangingPunct="1"/>
            <a:r>
              <a:rPr lang="en-US" altLang="en-US"/>
              <a:t>Any time the runlevel changes, init consults a set of scripts to determine what to stop/start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E30CE17-7AA9-3945-B3A6-F43F08A5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3F66521-1C2D-7C4B-889B-5592DA94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 works with run command (rc) scripts</a:t>
            </a:r>
          </a:p>
          <a:p>
            <a:pPr eaLnBrk="1" hangingPunct="1"/>
            <a:r>
              <a:rPr lang="en-US" altLang="en-US"/>
              <a:t>Found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/etc/rc.d</a:t>
            </a:r>
          </a:p>
          <a:p>
            <a:pPr eaLnBrk="1" hangingPunct="1"/>
            <a:r>
              <a:rPr lang="en-US" altLang="en-US"/>
              <a:t>All scripts housed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/etc/rc.d/init.d</a:t>
            </a:r>
          </a:p>
          <a:p>
            <a:pPr eaLnBrk="1" hangingPunct="1"/>
            <a:r>
              <a:rPr lang="en-US" altLang="en-US"/>
              <a:t>Each script takes a parameter for changing operation (start/stop/halt/reboot)</a:t>
            </a:r>
          </a:p>
          <a:p>
            <a:pPr eaLnBrk="1" hangingPunct="1"/>
            <a:r>
              <a:rPr lang="en-US" altLang="en-US"/>
              <a:t>Each runlevel has it’s own directory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/etc/rc.d/rc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2AA1B5-B0A3-014C-B9FF-FD693EB0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Scripts, cont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4D1847F-83E9-5641-A7BA-A3A2CE6E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each runlevel directory, there are symbolic links to scripts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/etc/rc.d/init.d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The name of the link is crucial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Starting with S means start in this runlevel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Starting with K means kill in this runlevel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After S/K, there is an order number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Start ascending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Kill descending</a:t>
            </a:r>
          </a:p>
          <a:p>
            <a:pPr lvl="1" eaLnBrk="1" hangingPunct="1"/>
            <a:endParaRPr lang="en-US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6B348A2-7AE4-F641-8F41-0622AC0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Systems Administration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33B0289-7F1A-8B48-A368-446FD770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Administering the system?</a:t>
            </a:r>
          </a:p>
          <a:p>
            <a:pPr eaLnBrk="1" hangingPunct="1"/>
            <a:r>
              <a:rPr lang="en-US" altLang="en-US"/>
              <a:t>Keep the system up in a consistent state</a:t>
            </a:r>
          </a:p>
          <a:p>
            <a:pPr eaLnBrk="1" hangingPunct="1"/>
            <a:r>
              <a:rPr lang="en-US" altLang="en-US"/>
              <a:t>Monitor performance</a:t>
            </a:r>
          </a:p>
          <a:p>
            <a:pPr eaLnBrk="1" hangingPunct="1"/>
            <a:r>
              <a:rPr lang="en-US" altLang="en-US"/>
              <a:t>Babysit users, make changes on their behalf</a:t>
            </a:r>
          </a:p>
          <a:p>
            <a:pPr eaLnBrk="1" hangingPunct="1"/>
            <a:r>
              <a:rPr lang="en-US" altLang="en-US"/>
              <a:t>Install, configure, upgrade, maintain</a:t>
            </a:r>
          </a:p>
          <a:p>
            <a:pPr eaLnBrk="1" hangingPunct="1"/>
            <a:r>
              <a:rPr lang="en-US" altLang="en-US"/>
              <a:t>Backup, restore, disaster recovery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8451538-B249-AF4B-B94C-6D93F13D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12F8014-4D4C-DE4F-A880-4362AE3D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we’ve described is the traditional Linux init/boot process</a:t>
            </a:r>
          </a:p>
          <a:p>
            <a:pPr eaLnBrk="1" hangingPunct="1"/>
            <a:r>
              <a:rPr lang="en-US" altLang="en-US"/>
              <a:t>Different distros do things differently</a:t>
            </a:r>
          </a:p>
          <a:p>
            <a:pPr lvl="1" eaLnBrk="1" hangingPunct="1"/>
            <a:r>
              <a:rPr lang="en-US" altLang="en-US"/>
              <a:t>launchd in Mac OS X</a:t>
            </a:r>
          </a:p>
          <a:p>
            <a:pPr lvl="1" eaLnBrk="1" hangingPunct="1"/>
            <a:r>
              <a:rPr lang="en-US" altLang="en-US"/>
              <a:t>Upstart in Ubuntu Linux</a:t>
            </a:r>
          </a:p>
          <a:p>
            <a:pPr lvl="1" eaLnBrk="1" hangingPunct="1"/>
            <a:r>
              <a:rPr lang="en-US" altLang="en-US"/>
              <a:t>Initng in Debian, Gentoo, others</a:t>
            </a:r>
          </a:p>
          <a:p>
            <a:pPr eaLnBrk="1" hangingPunct="1"/>
            <a:r>
              <a:rPr lang="en-US" altLang="en-US"/>
              <a:t>The classic init is called System V init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31EFB59-90FB-B547-AF8B-D7D07656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User Mode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C35F4C9-0395-134C-9F85-6CFCC288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Runlevel 1</a:t>
            </a:r>
          </a:p>
          <a:p>
            <a:pPr eaLnBrk="1" hangingPunct="1"/>
            <a:r>
              <a:rPr lang="en-US" altLang="en-US"/>
              <a:t>Console only – no terminals</a:t>
            </a:r>
          </a:p>
          <a:p>
            <a:pPr eaLnBrk="1" hangingPunct="1"/>
            <a:r>
              <a:rPr lang="en-US" altLang="en-US"/>
              <a:t>Very minimal environment</a:t>
            </a:r>
          </a:p>
          <a:p>
            <a:pPr eaLnBrk="1" hangingPunct="1"/>
            <a:r>
              <a:rPr lang="en-US" altLang="en-US"/>
              <a:t>Some filesystems might not be mounted</a:t>
            </a:r>
          </a:p>
          <a:p>
            <a:pPr eaLnBrk="1" hangingPunct="1"/>
            <a:r>
              <a:rPr lang="en-US" altLang="en-US"/>
              <a:t>Maintenance of filesystems</a:t>
            </a:r>
          </a:p>
          <a:p>
            <a:pPr eaLnBrk="1" hangingPunct="1"/>
            <a:r>
              <a:rPr lang="en-US" altLang="en-US"/>
              <a:t>Fixing configuration errors</a:t>
            </a:r>
          </a:p>
          <a:p>
            <a:pPr eaLnBrk="1" hangingPunct="1"/>
            <a:r>
              <a:rPr lang="en-US" altLang="en-US"/>
              <a:t>Disaster recovery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AA6FA9B-F3CB-564D-9CD9-0269ED7B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Multiuser Mode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2FEE509-0D28-2947-8C20-133B0F4F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Runlevels 2-5</a:t>
            </a:r>
          </a:p>
          <a:p>
            <a:pPr eaLnBrk="1" hangingPunct="1"/>
            <a:r>
              <a:rPr lang="en-US" altLang="en-US"/>
              <a:t>Runlevel 2 allows terminal logins</a:t>
            </a:r>
          </a:p>
          <a:p>
            <a:pPr eaLnBrk="1" hangingPunct="1"/>
            <a:r>
              <a:rPr lang="en-US" altLang="en-US"/>
              <a:t>Runlevel 3 allows remote terminal logins</a:t>
            </a:r>
          </a:p>
          <a:p>
            <a:pPr eaLnBrk="1" hangingPunct="1"/>
            <a:r>
              <a:rPr lang="en-US" altLang="en-US"/>
              <a:t>Runlevel 5 enable X11 graphical environment</a:t>
            </a:r>
          </a:p>
          <a:p>
            <a:pPr eaLnBrk="1" hangingPunct="1"/>
            <a:r>
              <a:rPr lang="en-US" altLang="en-US"/>
              <a:t>Runlevels 3 and 5 are the most common levels for day-to-day operations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DA4ECD7-287A-B649-9C3F-D083CAEA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Shutting Down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781A-83F6-9F4B-B58B-39F12510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Syntax: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shutdown [options] time [message]</a:t>
            </a:r>
          </a:p>
          <a:p>
            <a:pPr lvl="1" eaLnBrk="1" hangingPunct="1">
              <a:defRPr/>
            </a:pPr>
            <a:r>
              <a:rPr lang="en-US" dirty="0"/>
              <a:t>Time: XX:XX or +X or NOW</a:t>
            </a:r>
          </a:p>
          <a:p>
            <a:pPr lvl="1" eaLnBrk="1" hangingPunct="1">
              <a:defRPr/>
            </a:pPr>
            <a:r>
              <a:rPr lang="en-US" dirty="0"/>
              <a:t>-k: don’t really shutdown, just send message</a:t>
            </a:r>
          </a:p>
          <a:p>
            <a:pPr lvl="1" eaLnBrk="1" hangingPunct="1">
              <a:defRPr/>
            </a:pPr>
            <a:r>
              <a:rPr lang="en-US" dirty="0"/>
              <a:t>-r: reboot</a:t>
            </a:r>
          </a:p>
          <a:p>
            <a:pPr lvl="1" eaLnBrk="1" hangingPunct="1">
              <a:defRPr/>
            </a:pPr>
            <a:r>
              <a:rPr lang="en-US" dirty="0"/>
              <a:t>-h: halt</a:t>
            </a:r>
          </a:p>
          <a:p>
            <a:pPr lvl="1" eaLnBrk="1" hangingPunct="1">
              <a:defRPr/>
            </a:pPr>
            <a:r>
              <a:rPr lang="en-US" dirty="0"/>
              <a:t>-c: cancel a shutdown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halt</a:t>
            </a:r>
            <a:r>
              <a:rPr lang="en-US" dirty="0"/>
              <a:t>: calls shutdown –h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reboot</a:t>
            </a:r>
            <a:r>
              <a:rPr lang="en-US" dirty="0"/>
              <a:t>: calls shutdown -r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301CA8D-5569-9346-9F15-675CB98A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3754-859D-6240-9ED9-CBC2B7D7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Linux systems uses the </a:t>
            </a:r>
            <a:r>
              <a:rPr lang="en-US" dirty="0" err="1"/>
              <a:t>Cron</a:t>
            </a:r>
            <a:r>
              <a:rPr lang="en-US" dirty="0"/>
              <a:t> system for time-based job scheduling</a:t>
            </a:r>
          </a:p>
          <a:p>
            <a:pPr>
              <a:defRPr/>
            </a:pPr>
            <a:r>
              <a:rPr lang="en-US" dirty="0"/>
              <a:t>Allows users to schedule jobs to run</a:t>
            </a:r>
          </a:p>
          <a:p>
            <a:pPr>
              <a:defRPr/>
            </a:pPr>
            <a:r>
              <a:rPr lang="en-US" dirty="0"/>
              <a:t>Allows </a:t>
            </a:r>
            <a:r>
              <a:rPr lang="en-US" dirty="0" err="1"/>
              <a:t>sysadmins</a:t>
            </a:r>
            <a:r>
              <a:rPr lang="en-US" dirty="0"/>
              <a:t> to run jobs and batch processes</a:t>
            </a:r>
          </a:p>
          <a:p>
            <a:pPr>
              <a:defRPr/>
            </a:pPr>
            <a:r>
              <a:rPr lang="en-US" dirty="0"/>
              <a:t>Different </a:t>
            </a:r>
            <a:r>
              <a:rPr lang="en-US" dirty="0" err="1"/>
              <a:t>distros</a:t>
            </a:r>
            <a:r>
              <a:rPr lang="en-US" dirty="0"/>
              <a:t> implement the structures differently</a:t>
            </a:r>
          </a:p>
          <a:p>
            <a:pPr>
              <a:defRPr/>
            </a:pPr>
            <a:r>
              <a:rPr lang="en-US" dirty="0"/>
              <a:t>Most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as primary set of instructions</a:t>
            </a:r>
          </a:p>
          <a:p>
            <a:pPr>
              <a:defRPr/>
            </a:pPr>
            <a:r>
              <a:rPr lang="en-US" dirty="0"/>
              <a:t>Sometimes other files are used,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/spool/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FF80748-D701-7E40-B192-772D0103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crontab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C2D9831-A623-FF49-BA52-A143CB87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line schedules a job</a:t>
            </a:r>
          </a:p>
          <a:p>
            <a:r>
              <a:rPr lang="en-US" altLang="en-US"/>
              <a:t>Syntax:</a:t>
            </a:r>
            <a:br>
              <a:rPr lang="en-US" altLang="en-US"/>
            </a:br>
            <a:r>
              <a:rPr lang="en-US" altLang="en-US"/>
              <a:t>* * * * * </a:t>
            </a:r>
            <a:r>
              <a:rPr lang="en-US" altLang="en-US" i="1"/>
              <a:t>command</a:t>
            </a:r>
            <a:endParaRPr lang="en-US" altLang="en-US"/>
          </a:p>
          <a:p>
            <a:r>
              <a:rPr lang="en-US" altLang="en-US"/>
              <a:t>First field is minutes (0-59)</a:t>
            </a:r>
          </a:p>
          <a:p>
            <a:r>
              <a:rPr lang="en-US" altLang="en-US"/>
              <a:t>Second field is hours (0-23)</a:t>
            </a:r>
          </a:p>
          <a:p>
            <a:r>
              <a:rPr lang="en-US" altLang="en-US"/>
              <a:t>Third is day of the month (1-31)</a:t>
            </a:r>
          </a:p>
          <a:p>
            <a:r>
              <a:rPr lang="en-US" altLang="en-US"/>
              <a:t>Fourth is month of year (1-12)</a:t>
            </a:r>
          </a:p>
          <a:p>
            <a:r>
              <a:rPr lang="en-US" altLang="en-US"/>
              <a:t>Fifth is day of week (0-6, starting with Sun)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0C1DDAD-AA35-1E4A-B33F-D10D5EDF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Filesystem Management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507287E-AC97-6249-B263-7B9BB2A5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Linux installation can be comprised of many different filesystems</a:t>
            </a:r>
          </a:p>
          <a:p>
            <a:pPr eaLnBrk="1" hangingPunct="1"/>
            <a:r>
              <a:rPr lang="en-US" altLang="en-US"/>
              <a:t>Each filesystem (except for swap) is connected to the filesystem hierarchy at a specific point in the tree</a:t>
            </a:r>
          </a:p>
          <a:p>
            <a:pPr eaLnBrk="1" hangingPunct="1"/>
            <a:r>
              <a:rPr lang="en-US" altLang="en-US"/>
              <a:t>This is referred to as the mount point</a:t>
            </a:r>
          </a:p>
          <a:p>
            <a:pPr eaLnBrk="1" hangingPunct="1"/>
            <a:r>
              <a:rPr lang="en-US" altLang="en-US"/>
              <a:t>A sysadmin uses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/etc/fstab </a:t>
            </a:r>
            <a:r>
              <a:rPr lang="en-US" altLang="en-US"/>
              <a:t>to manage these mounts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0A7529B-C595-C442-914F-3BFE6B42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47D5-C500-E946-AB76-121234BD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Syntax (most commonly):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mount –t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Associates a device (partition, CD-ROM, etc) formatted with a particular type of </a:t>
            </a:r>
            <a:r>
              <a:rPr lang="en-US" dirty="0" err="1">
                <a:cs typeface="Courier New" pitchFamily="49" charset="0"/>
              </a:rPr>
              <a:t>filesystem</a:t>
            </a:r>
            <a:r>
              <a:rPr lang="en-US" dirty="0">
                <a:cs typeface="Courier New" pitchFamily="49" charset="0"/>
              </a:rPr>
              <a:t> with a specified directory in the hierarchy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Requires root privileges to mount in most cases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dirty="0">
                <a:cs typeface="Courier New" pitchFamily="49" charset="0"/>
              </a:rPr>
              <a:t> with no arguments displays list of mounted </a:t>
            </a:r>
            <a:r>
              <a:rPr lang="en-US" dirty="0" err="1">
                <a:cs typeface="Courier New" pitchFamily="49" charset="0"/>
              </a:rPr>
              <a:t>filesystems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42FD318-CB63-184B-A399-B2C6A501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umount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AAF7023-C55B-604B-86D6-3A1C8AE6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umount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Removes that association</a:t>
            </a:r>
          </a:p>
          <a:p>
            <a:pPr eaLnBrk="1" hangingPunct="1"/>
            <a:r>
              <a:rPr lang="en-US" altLang="en-US"/>
              <a:t>Cannot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altLang="en-US"/>
              <a:t> if device is still being accessed (i.e. open files)</a:t>
            </a:r>
          </a:p>
          <a:p>
            <a:pPr eaLnBrk="1" hangingPunct="1"/>
            <a:r>
              <a:rPr lang="en-US" altLang="en-US"/>
              <a:t>Again, most likely requires root privileges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5D04620-D358-DB4E-A8E1-0F7A855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fstab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18C5B52-425A-9B44-9915-19128725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For </a:t>
            </a:r>
            <a:r>
              <a:rPr lang="en-US" dirty="0" err="1"/>
              <a:t>filesystems</a:t>
            </a:r>
            <a:r>
              <a:rPr lang="en-US" dirty="0"/>
              <a:t> that should be mounted on boot every time, put them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fstab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Basically a tab delimited file that contains the command line parameters you’d give to mount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Device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Mount point (directory)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FS type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Options (</a:t>
            </a:r>
            <a:r>
              <a:rPr lang="en-US" dirty="0" err="1">
                <a:cs typeface="Courier New" pitchFamily="49" charset="0"/>
              </a:rPr>
              <a:t>Readonly</a:t>
            </a:r>
            <a:r>
              <a:rPr lang="en-US" dirty="0">
                <a:cs typeface="Courier New" pitchFamily="49" charset="0"/>
              </a:rPr>
              <a:t>, attributes, etc)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613ED7D-6DCC-C841-9471-5AD8019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Sysadmins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B0F7676-D3C0-E745-ADC8-D96D1EF8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administration handled by various people</a:t>
            </a:r>
          </a:p>
          <a:p>
            <a:pPr lvl="1" eaLnBrk="1" hangingPunct="1"/>
            <a:r>
              <a:rPr lang="en-US" altLang="en-US"/>
              <a:t>Full time dedicated sysadmins on site</a:t>
            </a:r>
          </a:p>
          <a:p>
            <a:pPr lvl="1" eaLnBrk="1" hangingPunct="1"/>
            <a:r>
              <a:rPr lang="en-US" altLang="en-US"/>
              <a:t>Remote services</a:t>
            </a:r>
          </a:p>
          <a:p>
            <a:pPr lvl="1" eaLnBrk="1" hangingPunct="1"/>
            <a:r>
              <a:rPr lang="en-US" altLang="en-US"/>
              <a:t>Generic ‘IT’ personnel</a:t>
            </a:r>
          </a:p>
          <a:p>
            <a:pPr lvl="1" eaLnBrk="1" hangingPunct="1"/>
            <a:r>
              <a:rPr lang="en-US" altLang="en-US"/>
              <a:t>That user that seems to know what they’re doing</a:t>
            </a:r>
          </a:p>
          <a:p>
            <a:pPr eaLnBrk="1" hangingPunct="1"/>
            <a:r>
              <a:rPr lang="en-US" altLang="en-US"/>
              <a:t>Can be a skill set central to a career path, or a means to an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D8AD613-F1E6-F444-A0BF-3A5A37E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New Filesystems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4C13C6C-D05B-9E40-9B8D-CFA0900F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fdisk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altLang="en-US"/>
              <a:t> to create a partition</a:t>
            </a:r>
          </a:p>
          <a:p>
            <a:pPr lvl="1" eaLnBrk="1" hangingPunct="1"/>
            <a:r>
              <a:rPr lang="en-US" altLang="en-US"/>
              <a:t>Similar in function to old fdisk from DOS</a:t>
            </a:r>
          </a:p>
          <a:p>
            <a:pPr lvl="1" eaLnBrk="1" hangingPunct="1"/>
            <a:r>
              <a:rPr lang="en-US" altLang="en-US"/>
              <a:t>Use ? to display commands, p to display partition info</a:t>
            </a:r>
          </a:p>
          <a:p>
            <a:pPr eaLnBrk="1" hangingPunct="1"/>
            <a:r>
              <a:rPr lang="en-US" altLang="en-US"/>
              <a:t>Once partition created, must be formatted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mkfs –t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Once formatted, you can mount it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93CD895-4718-AF41-9274-CA45CF6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Filesystem Integrity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E60FF8A-C674-0641-BC19-DC222F18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Filesystem problems? Corrupt files? Forced into single user mode to fix errors?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</a:p>
          <a:p>
            <a:pPr eaLnBrk="1" hangingPunct="1"/>
            <a:r>
              <a:rPr lang="en-US" altLang="en-US"/>
              <a:t>Syntax: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fsck [options] –t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Again, usually need root permissions</a:t>
            </a:r>
          </a:p>
          <a:p>
            <a:pPr eaLnBrk="1" hangingPunct="1"/>
            <a:r>
              <a:rPr lang="en-US" altLang="en-US"/>
              <a:t>Also, filesystem should NOT be mounted while running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en-US"/>
              <a:t> – can cause damage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21FBF95-7C7F-6543-BECC-5C13CADC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Monitoring Disk Usage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FB5CDD8-7E71-EB4F-8E80-D52962BD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 – disk usage on files and directories</a:t>
            </a:r>
          </a:p>
          <a:p>
            <a:pPr eaLnBrk="1" hangingPunct="1"/>
            <a:r>
              <a:rPr lang="en-US" altLang="en-US"/>
              <a:t>df – reports filesystem utilization</a:t>
            </a:r>
          </a:p>
          <a:p>
            <a:pPr eaLnBrk="1" hangingPunct="1"/>
            <a:r>
              <a:rPr lang="en-US" altLang="en-US"/>
              <a:t>lsof – list open file handles</a:t>
            </a:r>
          </a:p>
          <a:p>
            <a:pPr eaLnBrk="1" hangingPunct="1"/>
            <a:r>
              <a:rPr lang="en-US" altLang="en-US"/>
              <a:t>quota – configure and display user quotas</a:t>
            </a:r>
          </a:p>
          <a:p>
            <a:pPr lvl="1" eaLnBrk="1" hangingPunct="1"/>
            <a:r>
              <a:rPr lang="en-US" altLang="en-US"/>
              <a:t>quotactl</a:t>
            </a:r>
          </a:p>
          <a:p>
            <a:pPr lvl="1" eaLnBrk="1" hangingPunct="1"/>
            <a:r>
              <a:rPr lang="en-US" altLang="en-US"/>
              <a:t>quotacheck</a:t>
            </a:r>
          </a:p>
          <a:p>
            <a:pPr lvl="1" eaLnBrk="1" hangingPunct="1"/>
            <a:r>
              <a:rPr lang="en-US" altLang="en-US"/>
              <a:t>quotaon</a:t>
            </a:r>
          </a:p>
          <a:p>
            <a:pPr lvl="1" eaLnBrk="1" hangingPunct="1"/>
            <a:r>
              <a:rPr lang="en-US" altLang="en-US"/>
              <a:t>edquota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28D0B75-3ED5-554E-B69E-A389481C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Installing Software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9ADC812-FC54-3849-A436-FFF48A0A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open source movement has provided an enormous volume of freely available programs</a:t>
            </a:r>
          </a:p>
          <a:p>
            <a:pPr eaLnBrk="1" hangingPunct="1"/>
            <a:r>
              <a:rPr lang="en-US" altLang="en-US"/>
              <a:t>Two primary methods of installing programs</a:t>
            </a:r>
          </a:p>
          <a:p>
            <a:pPr lvl="1" eaLnBrk="1" hangingPunct="1"/>
            <a:r>
              <a:rPr lang="en-US" altLang="en-US"/>
              <a:t>By source</a:t>
            </a:r>
          </a:p>
          <a:p>
            <a:pPr lvl="1" eaLnBrk="1" hangingPunct="1"/>
            <a:r>
              <a:rPr lang="en-US" altLang="en-US"/>
              <a:t>By package manager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EB0ED47-0C3D-B643-833F-F8E738B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Installing by Source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3F0D3E4-E5A8-C040-ADAA-DCA09ABB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Download source code</a:t>
            </a:r>
          </a:p>
          <a:p>
            <a:pPr eaLnBrk="1" hangingPunct="1"/>
            <a:r>
              <a:rPr lang="en-US" altLang="en-US"/>
              <a:t>Usually comes in a compressed tar archive (.tar.gz or similar)</a:t>
            </a:r>
          </a:p>
          <a:p>
            <a:pPr eaLnBrk="1" hangingPunct="1"/>
            <a:r>
              <a:rPr lang="en-US" altLang="en-US"/>
              <a:t>Extract source code</a:t>
            </a:r>
          </a:p>
          <a:p>
            <a:pPr eaLnBrk="1" hangingPunct="1"/>
            <a:r>
              <a:rPr lang="en-US" altLang="en-US"/>
              <a:t>Configure the installation (usually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./configure</a:t>
            </a:r>
            <a:r>
              <a:rPr lang="en-US" altLang="en-US"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Then compile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Then copy into filesystem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  <a:r>
              <a:rPr lang="en-US" altLang="en-US"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3C767FE-064F-E846-BD42-E1C74519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189C-5755-F14A-90E8-DB442E53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There are a wide variety of package managers available for different Linux distributions</a:t>
            </a:r>
          </a:p>
          <a:p>
            <a:pPr eaLnBrk="1" hangingPunct="1">
              <a:defRPr/>
            </a:pPr>
            <a:r>
              <a:rPr lang="en-US" dirty="0"/>
              <a:t>In turn, there are several different types of packages available for each of these managers</a:t>
            </a:r>
          </a:p>
          <a:p>
            <a:pPr eaLnBrk="1" hangingPunct="1">
              <a:defRPr/>
            </a:pPr>
            <a:r>
              <a:rPr lang="en-US" dirty="0"/>
              <a:t>Packages are an archived version of the source code</a:t>
            </a:r>
          </a:p>
          <a:p>
            <a:pPr eaLnBrk="1" hangingPunct="1">
              <a:defRPr/>
            </a:pPr>
            <a:r>
              <a:rPr lang="en-US" dirty="0"/>
              <a:t>Often tailored to a specific architecture or distribution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2A7BD87-C99D-A947-A01F-E307C687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RPM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242E7AFF-135F-644F-8C07-CC8222C3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 Hat Package Manager</a:t>
            </a:r>
          </a:p>
          <a:p>
            <a:pPr eaLnBrk="1" hangingPunct="1"/>
            <a:r>
              <a:rPr lang="en-US" altLang="en-US"/>
              <a:t>Package format and manager created by Red Hat developers</a:t>
            </a:r>
          </a:p>
          <a:p>
            <a:pPr eaLnBrk="1" hangingPunct="1"/>
            <a:r>
              <a:rPr lang="en-US" altLang="en-US"/>
              <a:t>Used widely by Red Hat, Red Hat-based distros, and many others</a:t>
            </a:r>
          </a:p>
          <a:p>
            <a:pPr eaLnBrk="1" hangingPunct="1"/>
            <a:r>
              <a:rPr lang="en-US" altLang="en-US"/>
              <a:t>System maintains a local RPM database to maintain consistency and track installs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C9E81CD-037B-5946-8CF8-738DC5CE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RPM, 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2185-90B3-364D-A02B-63099FAC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Many different utilities for managing RPMs</a:t>
            </a:r>
          </a:p>
          <a:p>
            <a:pPr eaLnBrk="1" hangingPunct="1">
              <a:defRPr/>
            </a:pPr>
            <a:r>
              <a:rPr lang="en-US" dirty="0"/>
              <a:t>rpm: command line package manager for installing/removing/configuring packages</a:t>
            </a:r>
          </a:p>
          <a:p>
            <a:pPr eaLnBrk="1" hangingPunct="1">
              <a:defRPr/>
            </a:pPr>
            <a:r>
              <a:rPr lang="en-US" dirty="0"/>
              <a:t>up2date: command line package manager that fetches packages from internet and resolves dependencies</a:t>
            </a:r>
          </a:p>
          <a:p>
            <a:pPr eaLnBrk="1" hangingPunct="1">
              <a:defRPr/>
            </a:pPr>
            <a:r>
              <a:rPr lang="en-US" dirty="0"/>
              <a:t>yum, </a:t>
            </a:r>
            <a:r>
              <a:rPr lang="en-US" dirty="0" err="1"/>
              <a:t>yast</a:t>
            </a:r>
            <a:r>
              <a:rPr lang="en-US" dirty="0"/>
              <a:t>: similar to up2date</a:t>
            </a:r>
          </a:p>
          <a:p>
            <a:pPr eaLnBrk="1" hangingPunct="1">
              <a:defRPr/>
            </a:pPr>
            <a:r>
              <a:rPr lang="en-US" dirty="0"/>
              <a:t>Many GUI frontends available to these utilities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4CA11C2-BE0C-4947-83D8-DE430701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086BF28-224D-3949-8349-4249A755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Debian package format</a:t>
            </a:r>
          </a:p>
          <a:p>
            <a:pPr eaLnBrk="1" hangingPunct="1"/>
            <a:r>
              <a:rPr lang="en-US" altLang="en-US"/>
              <a:t>Used in Debian Linux and it’s derivatives such as Ubuntu and Knoppix</a:t>
            </a:r>
          </a:p>
          <a:p>
            <a:pPr eaLnBrk="1" hangingPunct="1"/>
            <a:r>
              <a:rPr lang="en-US" altLang="en-US"/>
              <a:t>Contains compressed binary data and metadata</a:t>
            </a:r>
          </a:p>
          <a:p>
            <a:pPr eaLnBrk="1" hangingPunct="1"/>
            <a:r>
              <a:rPr lang="en-US" altLang="en-US"/>
              <a:t>Again, usually specific to a distro and an architecture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6FAE9A9-9766-DD4F-8EDA-257C65C7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 cont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A518869-07F6-6E4D-BD55-501A2B5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dpkg: Debian package manager, for installing/removing/configuring packages</a:t>
            </a:r>
          </a:p>
          <a:p>
            <a:pPr eaLnBrk="1" hangingPunct="1"/>
            <a:r>
              <a:rPr lang="en-US" altLang="en-US"/>
              <a:t>apt: Advanced Package Tool, for installing and configuring packages from online sources. Also does dependency resolution</a:t>
            </a:r>
          </a:p>
          <a:p>
            <a:pPr eaLnBrk="1" hangingPunct="1"/>
            <a:r>
              <a:rPr lang="en-US" altLang="en-US"/>
              <a:t>Again, graphical front ends available for each of these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41F44E5-2E25-4143-A18C-427D2E7E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Privilege Hierarchy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97D24A8-C79E-5B45-A79F-96FECC8F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Want to divide system privilege by account</a:t>
            </a:r>
          </a:p>
          <a:p>
            <a:pPr eaLnBrk="1" hangingPunct="1"/>
            <a:r>
              <a:rPr lang="en-US" altLang="en-US"/>
              <a:t>First step is file level permissions</a:t>
            </a:r>
          </a:p>
          <a:p>
            <a:pPr lvl="1" eaLnBrk="1" hangingPunct="1"/>
            <a:r>
              <a:rPr lang="en-US" altLang="en-US"/>
              <a:t>Default permissions limit end users in what configuration files they can read and which programs they can run</a:t>
            </a:r>
          </a:p>
          <a:p>
            <a:pPr eaLnBrk="1" hangingPunct="1"/>
            <a:r>
              <a:rPr lang="en-US" altLang="en-US"/>
              <a:t>Next level is within system programs</a:t>
            </a:r>
          </a:p>
          <a:p>
            <a:pPr lvl="1" eaLnBrk="1" hangingPunct="1"/>
            <a:r>
              <a:rPr lang="en-US" altLang="en-US"/>
              <a:t>Limit certain functions to only users with ‘elevated’ privileges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AEA22F5-45C5-C248-8828-3B58FCD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Administration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F721D6A-F083-3C4A-96E0-939839ED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User configuration stored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/etc/passwd</a:t>
            </a:r>
          </a:p>
          <a:p>
            <a:r>
              <a:rPr lang="en-US" altLang="en-US">
                <a:cs typeface="Courier New" panose="02070309020205020404" pitchFamily="49" charset="0"/>
              </a:rPr>
              <a:t>File got it’s name because it originally contained passwords as well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Security problem – too many processes need to read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 shadow file used now instead (more in a sec)</a:t>
            </a:r>
          </a:p>
          <a:p>
            <a:r>
              <a:rPr lang="en-US" altLang="en-US">
                <a:cs typeface="Courier New" panose="02070309020205020404" pitchFamily="49" charset="0"/>
              </a:rPr>
              <a:t>Each line contains info for one user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4CC6375-D04E-1845-A52A-32100693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D5BE-6CA0-7544-9929-1CE5ED7E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jsmith:x:1001:1001:Joe Smith,Rm27,(234)555-8910,(234)555-0044,email:/home/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jsmith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:/bin/bash</a:t>
            </a:r>
          </a:p>
          <a:p>
            <a:pPr>
              <a:defRPr/>
            </a:pPr>
            <a:r>
              <a:rPr lang="en-US" dirty="0"/>
              <a:t>First field is username</a:t>
            </a:r>
          </a:p>
          <a:p>
            <a:pPr>
              <a:defRPr/>
            </a:pPr>
            <a:r>
              <a:rPr lang="en-US" dirty="0"/>
              <a:t>Second was password – now a dummy char</a:t>
            </a:r>
          </a:p>
          <a:p>
            <a:pPr>
              <a:defRPr/>
            </a:pPr>
            <a:r>
              <a:rPr lang="en-US" dirty="0"/>
              <a:t>Third is </a:t>
            </a:r>
            <a:r>
              <a:rPr lang="en-US" dirty="0" err="1"/>
              <a:t>userid</a:t>
            </a:r>
            <a:r>
              <a:rPr lang="en-US" dirty="0"/>
              <a:t> (</a:t>
            </a:r>
            <a:r>
              <a:rPr lang="en-US" dirty="0" err="1"/>
              <a:t>uid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Fourth is </a:t>
            </a:r>
            <a:r>
              <a:rPr lang="en-US" dirty="0" err="1"/>
              <a:t>groupid</a:t>
            </a:r>
            <a:r>
              <a:rPr lang="en-US" dirty="0"/>
              <a:t> (</a:t>
            </a:r>
            <a:r>
              <a:rPr lang="en-US" dirty="0" err="1"/>
              <a:t>gid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Fifth is GECOS field</a:t>
            </a:r>
          </a:p>
          <a:p>
            <a:pPr lvl="1">
              <a:defRPr/>
            </a:pPr>
            <a:r>
              <a:rPr lang="en-US" dirty="0"/>
              <a:t>Full name, contact info</a:t>
            </a:r>
          </a:p>
          <a:p>
            <a:pPr lvl="1">
              <a:defRPr/>
            </a:pPr>
            <a:r>
              <a:rPr lang="en-US" dirty="0"/>
              <a:t>Gen. Elec. Comprehensive OS</a:t>
            </a:r>
          </a:p>
          <a:p>
            <a:pPr>
              <a:defRPr/>
            </a:pPr>
            <a:r>
              <a:rPr lang="en-US" dirty="0"/>
              <a:t>Sixth is user’s home directory</a:t>
            </a:r>
          </a:p>
          <a:p>
            <a:pPr>
              <a:defRPr/>
            </a:pPr>
            <a:r>
              <a:rPr lang="en-US" dirty="0"/>
              <a:t>Seventh is user’s default shell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1183B8F-1576-4449-843C-E45E884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passwd, cont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AA59042-E2E0-5446-8EE1-A467B351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Originally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/>
              <a:t> contained a user’s password information</a:t>
            </a:r>
          </a:p>
          <a:p>
            <a:r>
              <a:rPr lang="en-US" altLang="en-US"/>
              <a:t>How it works</a:t>
            </a:r>
          </a:p>
          <a:p>
            <a:pPr lvl="1"/>
            <a:r>
              <a:rPr lang="en-US" altLang="en-US"/>
              <a:t>User picks a password</a:t>
            </a:r>
          </a:p>
          <a:p>
            <a:pPr lvl="1"/>
            <a:r>
              <a:rPr lang="en-US" altLang="en-US"/>
              <a:t>A random number is generated (called the salt)</a:t>
            </a:r>
          </a:p>
          <a:p>
            <a:pPr lvl="1"/>
            <a:r>
              <a:rPr lang="en-US" altLang="en-US"/>
              <a:t>The salt and the password is passed into a hash function (a one-way cryptographic algorithm)</a:t>
            </a:r>
          </a:p>
          <a:p>
            <a:pPr lvl="1"/>
            <a:r>
              <a:rPr lang="en-US" altLang="en-US"/>
              <a:t>The salt and result are stored in ASCII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B99FDE3-7A70-5843-A421-A3CEC160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passwd, cont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45F4745-1CCE-3342-A18E-15674E0A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 – user-level programs need to read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</a:p>
          <a:p>
            <a:pPr lvl="1"/>
            <a:r>
              <a:rPr lang="en-US" altLang="en-US"/>
              <a:t>Get user name, location</a:t>
            </a:r>
          </a:p>
          <a:p>
            <a:pPr lvl="1"/>
            <a:r>
              <a:rPr lang="en-US" altLang="en-US"/>
              <a:t>Home directory, shell</a:t>
            </a:r>
          </a:p>
          <a:p>
            <a:r>
              <a:rPr lang="en-US" altLang="en-US"/>
              <a:t>So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/>
              <a:t> was world readable</a:t>
            </a:r>
          </a:p>
          <a:p>
            <a:r>
              <a:rPr lang="en-US" altLang="en-US"/>
              <a:t>So anyone on system could see a user’s salted hash</a:t>
            </a:r>
          </a:p>
          <a:p>
            <a:r>
              <a:rPr lang="en-US" altLang="en-US"/>
              <a:t>It’s encrypted – what’s the big deal???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421884F-51FC-3C41-9C37-58CBC3E7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passwd, cont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94BC02E-7922-8F4C-9B7F-8F2E4554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Original salt was 12-bit ... 4096 possibilities</a:t>
            </a:r>
          </a:p>
          <a:p>
            <a:r>
              <a:rPr lang="en-US" altLang="en-US"/>
              <a:t>Many early users used bad passwords</a:t>
            </a:r>
          </a:p>
          <a:p>
            <a:pPr lvl="1"/>
            <a:r>
              <a:rPr lang="en-US" altLang="en-US"/>
              <a:t>Dictionary words</a:t>
            </a:r>
          </a:p>
          <a:p>
            <a:r>
              <a:rPr lang="en-US" altLang="en-US"/>
              <a:t>Even with 1970’s computing, it wouldn’t take very long to try all combinations of salts and passwords through the hash function</a:t>
            </a:r>
          </a:p>
          <a:p>
            <a:r>
              <a:rPr lang="en-US" altLang="en-US"/>
              <a:t>Just wait for a match</a:t>
            </a:r>
          </a:p>
          <a:p>
            <a:r>
              <a:rPr lang="en-US" altLang="en-US"/>
              <a:t>Brute force crack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2D189C9-2D3C-2540-99CA-D3FD4EDC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shadow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BBBD255-06DB-3041-B897-BF9F06CA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Wasn’t acceptable to have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/>
              <a:t> world readable if it contained hashes</a:t>
            </a:r>
          </a:p>
          <a:p>
            <a:r>
              <a:rPr lang="en-US" altLang="en-US"/>
              <a:t>So salted hashes moved to a new file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/etc/shadow</a:t>
            </a:r>
          </a:p>
          <a:p>
            <a:r>
              <a:rPr lang="en-US" altLang="en-US"/>
              <a:t>Format similar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/>
              <a:t>, one user per line</a:t>
            </a:r>
          </a:p>
          <a:p>
            <a:r>
              <a:rPr lang="en-US" altLang="en-US"/>
              <a:t>Readable only by root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C1126AE-ED4A-334D-95C6-28BDE2E1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shadow, cont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0D4CDE9-BE35-8A4D-BFCD-9C728772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jsmith:$1$CzzxUSse$bKJL9wAns39vlxQlBZ8wd/:13744:0:99999:7:::</a:t>
            </a:r>
            <a:endParaRPr lang="en-US" altLang="en-US" sz="1800"/>
          </a:p>
          <a:p>
            <a:r>
              <a:rPr lang="en-US" altLang="en-US"/>
              <a:t>First field is username</a:t>
            </a:r>
          </a:p>
          <a:p>
            <a:r>
              <a:rPr lang="en-US" altLang="en-US"/>
              <a:t>Second is the salted hash or account status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/>
              <a:t> or null for blank password</a:t>
            </a:r>
          </a:p>
          <a:p>
            <a:pPr lvl="1"/>
            <a:r>
              <a:rPr lang="en-US" altLang="en-US"/>
              <a:t>LK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for locked/disabled account</a:t>
            </a:r>
          </a:p>
          <a:p>
            <a:pPr lvl="1"/>
            <a:r>
              <a:rPr lang="en-US" altLang="en-US"/>
              <a:t>!! for account with expired password</a:t>
            </a:r>
          </a:p>
          <a:p>
            <a:r>
              <a:rPr lang="en-US" altLang="en-US"/>
              <a:t>Third is days since last password change</a:t>
            </a:r>
          </a:p>
          <a:p>
            <a:pPr lvl="1"/>
            <a:r>
              <a:rPr lang="en-US" altLang="en-US"/>
              <a:t>Measured from epoch (midnight UTC 1/1/1970)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0280F4D-14AD-A247-B911-86AEEDA3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shadow, cont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C71C46E-B9F6-724B-BCA1-AB0D3702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Fourth is days until password is eligible to be changed</a:t>
            </a:r>
          </a:p>
          <a:p>
            <a:r>
              <a:rPr lang="en-US" altLang="en-US"/>
              <a:t>Fifth is days before change is required</a:t>
            </a:r>
          </a:p>
          <a:p>
            <a:r>
              <a:rPr lang="en-US" altLang="en-US"/>
              <a:t>Sixth is days before expiration to warn</a:t>
            </a:r>
          </a:p>
          <a:p>
            <a:r>
              <a:rPr lang="en-US" altLang="en-US"/>
              <a:t>Seventh is days before account expires</a:t>
            </a:r>
          </a:p>
          <a:p>
            <a:r>
              <a:rPr lang="en-US" altLang="en-US"/>
              <a:t>Eighth is days since epoch when account expires</a:t>
            </a:r>
          </a:p>
          <a:p>
            <a:r>
              <a:rPr lang="en-US" altLang="en-US"/>
              <a:t>Ninth is unused/reserved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CE84DD3-834C-5448-B69C-58EDD4DF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Users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C451CE2-1F63-CE4C-A4C3-51F6BBEC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you really wanted to, edit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/etc/passwd </a:t>
            </a:r>
            <a:r>
              <a:rPr lang="en-US" altLang="en-US"/>
              <a:t>by hand</a:t>
            </a:r>
          </a:p>
          <a:p>
            <a:r>
              <a:rPr lang="en-US" altLang="en-US"/>
              <a:t>Some distributions have graphical or simplified ways to add users</a:t>
            </a:r>
          </a:p>
          <a:p>
            <a:r>
              <a:rPr lang="en-US" altLang="en-US"/>
              <a:t>Most widely available however is command line utility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9D8D06F-D6FA-B74F-8E22-2473C5C2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Users, cont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79E6F7A-20F6-1B47-94E0-D85D359C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Syntax: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[options] [-g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[-d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home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 \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[-s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shell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username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-g to define user’s initial group</a:t>
            </a:r>
          </a:p>
          <a:p>
            <a:pPr>
              <a:defRPr/>
            </a:pPr>
            <a:r>
              <a:rPr lang="en-US" dirty="0"/>
              <a:t>-d to define user’s home directory</a:t>
            </a:r>
          </a:p>
          <a:p>
            <a:pPr>
              <a:defRPr/>
            </a:pPr>
            <a:r>
              <a:rPr lang="en-US" dirty="0"/>
              <a:t>-s to define user’s default shell</a:t>
            </a:r>
          </a:p>
          <a:p>
            <a:pPr>
              <a:defRPr/>
            </a:pPr>
            <a:r>
              <a:rPr lang="en-US" dirty="0"/>
              <a:t>Other options for expiration, using defaults,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D170C35-BA17-E94C-9539-13EEA916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Superuser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23EC6EE-500F-B945-949F-2037EE50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default, one account has elevated privileges to issue any command, access any file, and perform every function</a:t>
            </a:r>
          </a:p>
          <a:p>
            <a:pPr eaLnBrk="1" hangingPunct="1"/>
            <a:r>
              <a:rPr lang="en-US" altLang="en-US"/>
              <a:t>Superuser, a.k.a. root</a:t>
            </a:r>
          </a:p>
          <a:p>
            <a:pPr lvl="1" eaLnBrk="1" hangingPunct="1"/>
            <a:r>
              <a:rPr lang="en-US" altLang="en-US"/>
              <a:t>Technically, can change to anything – but don’t</a:t>
            </a:r>
          </a:p>
          <a:p>
            <a:pPr eaLnBrk="1" hangingPunct="1"/>
            <a:r>
              <a:rPr lang="en-US" altLang="en-US"/>
              <a:t>User and group number 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89FD107-77A7-4340-A922-2B560C24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Users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0E65FEB-7051-E844-93A7-68DD731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Again, could just hack /etc/passwd</a:t>
            </a:r>
          </a:p>
          <a:p>
            <a:r>
              <a:rPr lang="en-US" altLang="en-US"/>
              <a:t>More elegant:</a:t>
            </a:r>
          </a:p>
          <a:p>
            <a:r>
              <a:rPr lang="en-US" altLang="en-US"/>
              <a:t>Syntax: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userdel [-r]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  <a:p>
            <a:r>
              <a:rPr lang="en-US" altLang="en-US">
                <a:cs typeface="Courier New" panose="02070309020205020404" pitchFamily="49" charset="0"/>
              </a:rPr>
              <a:t>-r to delete home directory and it’s contents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63315CB-CFD6-8047-A794-13656651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Modifying Users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EA6E56C-5ABC-1A43-BEF8-531B817E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Syntax: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usermod [options]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  <a:p>
            <a:r>
              <a:rPr lang="en-US" altLang="en-US"/>
              <a:t>Options are pretty much identical to those of useradd</a:t>
            </a:r>
          </a:p>
          <a:p>
            <a:r>
              <a:rPr lang="en-US" altLang="en-US"/>
              <a:t>Also, -l to change the user’s login name</a:t>
            </a:r>
          </a:p>
          <a:p>
            <a:r>
              <a:rPr lang="en-US" altLang="en-US"/>
              <a:t>And –G to list additional groups to add user 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1DCA83F-58B3-D94F-A782-AA6DF5A1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Management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D41FDD4-37B3-C74F-B17C-606400D5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Group info housed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/etc/group</a:t>
            </a:r>
          </a:p>
          <a:p>
            <a:r>
              <a:rPr lang="en-US" altLang="en-US"/>
              <a:t>Similar to user management</a:t>
            </a:r>
          </a:p>
          <a:p>
            <a:r>
              <a:rPr lang="en-US" altLang="en-US"/>
              <a:t>groupadd</a:t>
            </a:r>
          </a:p>
          <a:p>
            <a:r>
              <a:rPr lang="en-US" altLang="en-US"/>
              <a:t>groupdel</a:t>
            </a:r>
          </a:p>
          <a:p>
            <a:r>
              <a:rPr lang="en-US" altLang="en-US"/>
              <a:t>groupmod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77853EC-9FBF-3946-A38C-D82B179C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Daemons as Users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4E45C413-50F7-BE46-A310-53F27283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the most part, Linux daemons (services) each run as a unique user account</a:t>
            </a:r>
          </a:p>
          <a:p>
            <a:r>
              <a:rPr lang="en-US" altLang="en-US"/>
              <a:t>Provides additional security by segregating processes and files</a:t>
            </a:r>
          </a:p>
          <a:p>
            <a:r>
              <a:rPr lang="en-US" altLang="en-US"/>
              <a:t>Running daemons as root usually a bad idea</a:t>
            </a:r>
          </a:p>
          <a:p>
            <a:r>
              <a:rPr lang="en-US" altLang="en-US"/>
              <a:t>Accounts usually created automatically and assigned passwords</a:t>
            </a:r>
          </a:p>
          <a:p>
            <a:r>
              <a:rPr lang="en-US" altLang="en-US"/>
              <a:t>Usually disabled from logging into system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4741EEE-C318-5B4E-B657-F03BE1B2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Networking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682815C-0F3D-6F4C-8306-004295FB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Linux is a powerful networking operating system</a:t>
            </a:r>
          </a:p>
          <a:p>
            <a:r>
              <a:rPr lang="en-US" altLang="en-US"/>
              <a:t>Much of it developed in tandem with the Internet</a:t>
            </a:r>
          </a:p>
          <a:p>
            <a:r>
              <a:rPr lang="en-US" altLang="en-US"/>
              <a:t>Ability to work as a client, server, or network device</a:t>
            </a:r>
          </a:p>
          <a:p>
            <a:pPr lvl="1"/>
            <a:r>
              <a:rPr lang="en-US" altLang="en-US"/>
              <a:t>Proxies, firewalls, routers, bridges, etc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401427E7-A0A1-734C-85C8-DD731C4C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Networking, cont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FFA5EB9-B152-A843-8598-383CC503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Overall networking usually governed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/etc/rc.d/init.d/network</a:t>
            </a:r>
          </a:p>
          <a:p>
            <a:r>
              <a:rPr lang="en-US" altLang="en-US"/>
              <a:t>Invoked in runlevels 3 and 5 usually</a:t>
            </a:r>
          </a:p>
          <a:p>
            <a:r>
              <a:rPr lang="en-US" altLang="en-US"/>
              <a:t>Network device/interface configurations in either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/etc/sysconfig/networking </a:t>
            </a:r>
            <a:r>
              <a:rPr lang="en-US" altLang="en-US"/>
              <a:t>or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/etc/sysconfig/network-scripts</a:t>
            </a:r>
          </a:p>
          <a:p>
            <a:r>
              <a:rPr lang="en-US" altLang="en-US"/>
              <a:t>Can either edit manually, or use utilities to manage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8C1DD4D-C2ED-6349-957F-99008770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ifconfig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18024145-A237-B742-AEBB-4AB8B5EF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Displays or alters network device configs</a:t>
            </a:r>
          </a:p>
          <a:p>
            <a:r>
              <a:rPr lang="en-US" altLang="en-US"/>
              <a:t>Syntax: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ifconfig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[options]</a:t>
            </a:r>
          </a:p>
          <a:p>
            <a:r>
              <a:rPr lang="en-US" altLang="en-US">
                <a:cs typeface="Courier New" panose="02070309020205020404" pitchFamily="49" charset="0"/>
              </a:rPr>
              <a:t>With no options, shows interface’s config</a:t>
            </a:r>
          </a:p>
          <a:p>
            <a:r>
              <a:rPr lang="en-US" altLang="en-US">
                <a:cs typeface="Courier New" panose="02070309020205020404" pitchFamily="49" charset="0"/>
              </a:rPr>
              <a:t>If interface omitted as well, show all configs</a:t>
            </a:r>
          </a:p>
          <a:p>
            <a:r>
              <a:rPr lang="en-US" altLang="en-US">
                <a:cs typeface="Courier New" panose="02070309020205020404" pitchFamily="49" charset="0"/>
              </a:rPr>
              <a:t>Options include flags, IP address, subnet mask, etc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81F92E5-74CF-E342-ACD4-CDD4617B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199E749-BEC7-7B48-B0F4-7C569C6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Display or change routing</a:t>
            </a:r>
          </a:p>
          <a:p>
            <a:r>
              <a:rPr lang="en-US" altLang="en-US"/>
              <a:t>In simple configurations, mostly used to set default gateway</a:t>
            </a:r>
          </a:p>
          <a:p>
            <a:r>
              <a:rPr lang="en-US" altLang="en-US"/>
              <a:t>Syntax: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route [options] [add/delete] [target]</a:t>
            </a:r>
          </a:p>
          <a:p>
            <a:r>
              <a:rPr lang="en-US" altLang="en-US">
                <a:cs typeface="Courier New" panose="02070309020205020404" pitchFamily="49" charset="0"/>
              </a:rPr>
              <a:t>With no arguments, show route table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25E1E8C-5341-1B4E-B7AE-DD9C11F4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hostname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0801-7563-C447-ABFD-08773E11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Used to set/display the computer’s network name</a:t>
            </a:r>
          </a:p>
          <a:p>
            <a:pPr>
              <a:defRPr/>
            </a:pPr>
            <a:r>
              <a:rPr lang="en-US" dirty="0"/>
              <a:t>Depending on what protocols your network uses, may also need to look at</a:t>
            </a:r>
          </a:p>
          <a:p>
            <a:pPr lvl="1">
              <a:defRPr/>
            </a:pPr>
            <a:r>
              <a:rPr lang="en-US" dirty="0" err="1"/>
              <a:t>domainname</a:t>
            </a:r>
            <a:endParaRPr lang="en-US" dirty="0"/>
          </a:p>
          <a:p>
            <a:pPr lvl="1">
              <a:defRPr/>
            </a:pPr>
            <a:r>
              <a:rPr lang="en-US" dirty="0" err="1"/>
              <a:t>dnsdomainname</a:t>
            </a:r>
            <a:endParaRPr lang="en-US" dirty="0"/>
          </a:p>
          <a:p>
            <a:pPr>
              <a:defRPr/>
            </a:pPr>
            <a:r>
              <a:rPr lang="en-US" dirty="0"/>
              <a:t>Especially important for Internet-accessible systems</a:t>
            </a:r>
          </a:p>
          <a:p>
            <a:pPr>
              <a:defRPr/>
            </a:pPr>
            <a:r>
              <a:rPr lang="en-US" dirty="0"/>
              <a:t>Can be defined in /etc/</a:t>
            </a:r>
            <a:r>
              <a:rPr lang="en-US" dirty="0" err="1"/>
              <a:t>sysconfig</a:t>
            </a:r>
            <a:r>
              <a:rPr lang="en-US" dirty="0"/>
              <a:t>/network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A3A221DA-BE95-7044-B874-4B75317F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9790AD3-59BF-F841-A202-BFC57413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 default, wired ethernet interfaces are found as ethX, with X starting at 0</a:t>
            </a:r>
          </a:p>
          <a:p>
            <a:r>
              <a:rPr lang="en-US" altLang="en-US"/>
              <a:t>These are aliases to the actual physical adapter and driver</a:t>
            </a:r>
          </a:p>
          <a:p>
            <a:r>
              <a:rPr lang="en-US" altLang="en-US"/>
              <a:t>To enable an interface: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ifup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To disable an interface: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ifdown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FD46D25-C45E-5349-9299-DC563FBC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Superuser, cont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158A342-75DD-274F-9F43-F11DCB95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limit use of root</a:t>
            </a:r>
          </a:p>
          <a:p>
            <a:pPr lvl="1" eaLnBrk="1" hangingPunct="1"/>
            <a:r>
              <a:rPr lang="en-US" altLang="en-US"/>
              <a:t>Inexperienced users can cause serious harm</a:t>
            </a:r>
          </a:p>
          <a:p>
            <a:pPr lvl="1" eaLnBrk="1" hangingPunct="1"/>
            <a:r>
              <a:rPr lang="en-US" altLang="en-US"/>
              <a:t>Use of root for non-privileged tasks unnecessary and can be open to attack</a:t>
            </a:r>
          </a:p>
          <a:p>
            <a:pPr lvl="1" eaLnBrk="1" hangingPunct="1"/>
            <a:r>
              <a:rPr lang="en-US" altLang="en-US"/>
              <a:t>Security and privacy violations – root can look at anyone’s files</a:t>
            </a:r>
          </a:p>
          <a:p>
            <a:pPr eaLnBrk="1" hangingPunct="1"/>
            <a:r>
              <a:rPr lang="en-US" altLang="en-US"/>
              <a:t>Limit what root can do remotely</a:t>
            </a:r>
          </a:p>
          <a:p>
            <a:pPr eaLnBrk="1" hangingPunct="1"/>
            <a:r>
              <a:rPr lang="en-US" altLang="en-US"/>
              <a:t>Ensure a strong password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F466643-C87C-494E-81B6-0F9E477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Interfaces, cont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72441118-9304-0A4D-AEEC-FEDDA87A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Other types of interfaces exist</a:t>
            </a:r>
          </a:p>
          <a:p>
            <a:pPr lvl="1"/>
            <a:r>
              <a:rPr lang="en-US" altLang="en-US"/>
              <a:t>ppp, slip, atm, etc</a:t>
            </a:r>
          </a:p>
          <a:p>
            <a:r>
              <a:rPr lang="en-US" altLang="en-US"/>
              <a:t>Management of them work similarly</a:t>
            </a:r>
          </a:p>
          <a:p>
            <a:r>
              <a:rPr lang="en-US" altLang="en-US"/>
              <a:t>Wireless interfaces a bit different	</a:t>
            </a:r>
          </a:p>
          <a:p>
            <a:pPr lvl="1"/>
            <a:r>
              <a:rPr lang="en-US" altLang="en-US"/>
              <a:t>Use iwconfig to manage these and display info</a:t>
            </a:r>
          </a:p>
          <a:p>
            <a:pPr lvl="1"/>
            <a:r>
              <a:rPr lang="en-US" altLang="en-US"/>
              <a:t>Has the additional options for frequency, encryption, channel, passphrases, etc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C07DF48-61C8-C947-9263-A6257FF5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Networking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A71E4F72-E203-7449-A1E1-F5762D58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with most things, GUI tools available</a:t>
            </a:r>
          </a:p>
          <a:p>
            <a:r>
              <a:rPr lang="en-US" altLang="en-US"/>
              <a:t>Similar to TCP/IP configuration in Windows</a:t>
            </a:r>
          </a:p>
          <a:p>
            <a:r>
              <a:rPr lang="en-US" altLang="en-US"/>
              <a:t>More advanced operations (bridging, NAT/IP Masquerading, advanced routing) take a little more configuration</a:t>
            </a:r>
          </a:p>
          <a:p>
            <a:r>
              <a:rPr lang="en-US" altLang="en-US"/>
              <a:t>Default firewall software is iptables or ipchains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02382D8-CA52-C04F-8E39-3E22FC39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Shares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A7DEBA2B-76E2-D44F-8121-34AE0371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Samba SMB/CIFS</a:t>
            </a:r>
          </a:p>
          <a:p>
            <a:r>
              <a:rPr lang="en-US" altLang="en-US"/>
              <a:t>CUPS</a:t>
            </a:r>
          </a:p>
          <a:p>
            <a:r>
              <a:rPr lang="en-US" altLang="en-US"/>
              <a:t>NFS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1757391D-593C-9741-B154-137D38A0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Modification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54CB835-565C-4247-B06E-35D09AC9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Vast majority of Linux kernel releases incredibly stable</a:t>
            </a:r>
          </a:p>
          <a:p>
            <a:r>
              <a:rPr lang="en-US" altLang="en-US"/>
              <a:t>New features/improvements</a:t>
            </a:r>
          </a:p>
          <a:p>
            <a:r>
              <a:rPr lang="en-US" altLang="en-US"/>
              <a:t>Bug fixes</a:t>
            </a:r>
          </a:p>
          <a:p>
            <a:r>
              <a:rPr lang="en-US" altLang="en-US"/>
              <a:t>Modules vs. in kernel</a:t>
            </a:r>
          </a:p>
          <a:p>
            <a:r>
              <a:rPr lang="en-US" altLang="en-US"/>
              <a:t>We need to recompile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6DDDEA3A-1688-F14C-A19C-BFFD1335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Mods, cont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359DCC4A-13A8-B746-A71B-1765ECC5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we just want to upgrade to a newer kernel release, there are a couple of options</a:t>
            </a:r>
          </a:p>
          <a:p>
            <a:r>
              <a:rPr lang="en-US" altLang="en-US"/>
              <a:t>Can download and install new kernel packages (RPM, deb, etc)</a:t>
            </a:r>
          </a:p>
          <a:p>
            <a:r>
              <a:rPr lang="en-US" altLang="en-US"/>
              <a:t>Pre-compiled, and most package managers do all the work</a:t>
            </a:r>
          </a:p>
          <a:p>
            <a:r>
              <a:rPr lang="en-US" altLang="en-US"/>
              <a:t>Or the manual way …</a:t>
            </a:r>
          </a:p>
          <a:p>
            <a:pPr lvl="1"/>
            <a:r>
              <a:rPr lang="en-US" altLang="en-US"/>
              <a:t>Necessary to do any real customization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44F8EE1-CDF7-9246-94FC-532432A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874FD6A-F365-9D43-87FF-DAB1E0AB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First, need to get kernel source code</a:t>
            </a:r>
          </a:p>
          <a:p>
            <a:r>
              <a:rPr lang="en-US" altLang="en-US"/>
              <a:t>www.kernel.org</a:t>
            </a:r>
          </a:p>
          <a:p>
            <a:r>
              <a:rPr lang="en-US" altLang="en-US"/>
              <a:t>Current mainline branch is 2.6</a:t>
            </a:r>
          </a:p>
          <a:p>
            <a:r>
              <a:rPr lang="en-US" altLang="en-US"/>
              <a:t>For legacy systems/apps, 2.4 is still available</a:t>
            </a:r>
          </a:p>
          <a:p>
            <a:r>
              <a:rPr lang="en-US" altLang="en-US"/>
              <a:t>Usually a tar.gz or tar.bz2</a:t>
            </a:r>
          </a:p>
          <a:p>
            <a:r>
              <a:rPr lang="en-US" altLang="en-US"/>
              <a:t>Copy to either a temp location, or maybe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/usr/src/kernel/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D15FACD-A81B-5243-B93B-13E8AAE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8EDBEA2-FDDF-1149-ABFB-5749215D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you have the compressed archive, uncompress and extract contents</a:t>
            </a:r>
          </a:p>
          <a:p>
            <a:r>
              <a:rPr lang="en-US" altLang="en-US"/>
              <a:t>Should make a directory named after the kernel release</a:t>
            </a:r>
          </a:p>
          <a:p>
            <a:pPr lvl="1"/>
            <a:r>
              <a:rPr lang="en-US" altLang="en-US"/>
              <a:t>i.e.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linux-2.6.31.6/</a:t>
            </a:r>
          </a:p>
          <a:p>
            <a:r>
              <a:rPr lang="en-US" altLang="en-US"/>
              <a:t>Now go into that directory</a:t>
            </a:r>
          </a:p>
          <a:p>
            <a:r>
              <a:rPr lang="en-US" altLang="en-US"/>
              <a:t>Should see lots of directories for different aspects of the system, and a Makefile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DA50F64E-F5CB-CF40-A76D-51E68723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08BC6586-5390-1F4F-8A99-2FD72D37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Now we need to configure kernel</a:t>
            </a:r>
          </a:p>
          <a:p>
            <a:pPr lvl="1"/>
            <a:r>
              <a:rPr lang="en-US" altLang="en-US"/>
              <a:t>Select options</a:t>
            </a:r>
          </a:p>
          <a:p>
            <a:pPr lvl="1"/>
            <a:r>
              <a:rPr lang="en-US" altLang="en-US"/>
              <a:t>Choose which items should be modules vs. in kernel itself</a:t>
            </a:r>
          </a:p>
          <a:p>
            <a:r>
              <a:rPr lang="en-US" altLang="en-US"/>
              <a:t>To import in the previous system config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oldconfig</a:t>
            </a:r>
          </a:p>
          <a:p>
            <a:r>
              <a:rPr lang="en-US" altLang="en-US">
                <a:cs typeface="Courier New" panose="02070309020205020404" pitchFamily="49" charset="0"/>
              </a:rPr>
              <a:t>The config is stored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.config</a:t>
            </a:r>
            <a:r>
              <a:rPr lang="en-US" altLang="en-US">
                <a:cs typeface="Courier New" panose="02070309020205020404" pitchFamily="49" charset="0"/>
              </a:rPr>
              <a:t> file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D6261D0-606D-DE4C-8046-8F5EE6BE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42E3A63-462F-2E47-A89A-BEC3BFFA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Want to configure from scratch? Or further customize?</a:t>
            </a:r>
          </a:p>
          <a:p>
            <a:r>
              <a:rPr lang="en-US" altLang="en-US"/>
              <a:t>A few different methods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menuconfig </a:t>
            </a:r>
            <a:r>
              <a:rPr lang="en-US" altLang="en-US"/>
              <a:t>(ncurses)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xconfig </a:t>
            </a:r>
            <a:r>
              <a:rPr lang="en-US" altLang="en-US"/>
              <a:t>(X11 Qt)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gconfig </a:t>
            </a:r>
            <a:r>
              <a:rPr lang="en-US" altLang="en-US"/>
              <a:t>(X11 Gtk)</a:t>
            </a:r>
          </a:p>
          <a:p>
            <a:r>
              <a:rPr lang="en-US" altLang="en-US"/>
              <a:t>All basically do the same thing – make selections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2F14B1A3-8169-024F-81F0-2E416269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F6B97946-934A-8E4A-8A20-9880C4C3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you’ve done the config and saved it, time to compile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r>
              <a:rPr lang="en-US" altLang="en-US"/>
              <a:t>Will take a while</a:t>
            </a:r>
          </a:p>
          <a:p>
            <a:r>
              <a:rPr lang="en-US" altLang="en-US"/>
              <a:t>Lots of info will scroll by</a:t>
            </a:r>
          </a:p>
          <a:p>
            <a:r>
              <a:rPr lang="en-US" altLang="en-US"/>
              <a:t>Don’t worry about warnings, it’s cool</a:t>
            </a:r>
          </a:p>
          <a:p>
            <a:r>
              <a:rPr lang="en-US" altLang="en-US"/>
              <a:t>Errors would be bad though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182EC23-E22C-0346-9348-EC6AF54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Superuser Privileges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3CD37C2-7A0B-1647-BFDD-A52ADF83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usually works best is short periods of superuser privilege, only when necessary</a:t>
            </a:r>
          </a:p>
          <a:p>
            <a:pPr eaLnBrk="1" hangingPunct="1"/>
            <a:r>
              <a:rPr lang="en-US" altLang="en-US"/>
              <a:t>Obtain privileges, complete task, relenquish privileges</a:t>
            </a:r>
          </a:p>
          <a:p>
            <a:pPr eaLnBrk="1" hangingPunct="1"/>
            <a:r>
              <a:rPr lang="en-US" altLang="en-US"/>
              <a:t>Most common ways are su and sudo</a:t>
            </a:r>
          </a:p>
          <a:p>
            <a:pPr eaLnBrk="1" hangingPunct="1"/>
            <a:r>
              <a:rPr lang="en-US" altLang="en-US"/>
              <a:t>Can also use the setuid/setgid method (Ch. 4), but not recommended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4969B5ED-1E2C-124E-9117-71135048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0BF5A30B-2248-C741-A851-5D2B88EE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kernel itself is compiled, must compile the kernel modules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modules</a:t>
            </a:r>
          </a:p>
          <a:p>
            <a:r>
              <a:rPr lang="en-US" altLang="en-US"/>
              <a:t>Once that’s done, we need to install the modules into the correct location in the filesystem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modules_install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933141A8-D7B8-2145-BAC6-808A1D9E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5BB6-CD75-4A40-B536-68760B27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Now we need to install the kernel into the right spot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>
              <a:defRPr/>
            </a:pPr>
            <a:r>
              <a:rPr lang="en-US" dirty="0"/>
              <a:t>This moves three things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/boot</a:t>
            </a:r>
          </a:p>
          <a:p>
            <a:pPr lvl="1">
              <a:defRPr/>
            </a:pPr>
            <a:r>
              <a:rPr lang="en-US" dirty="0"/>
              <a:t>The system map (symbol lookup in memory)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 err="1"/>
              <a:t>config</a:t>
            </a:r>
            <a:endParaRPr lang="en-US" dirty="0"/>
          </a:p>
          <a:p>
            <a:pPr lvl="1">
              <a:defRPr/>
            </a:pPr>
            <a:r>
              <a:rPr lang="en-US" dirty="0"/>
              <a:t>The kernel image (</a:t>
            </a:r>
            <a:r>
              <a:rPr lang="en-US" dirty="0" err="1"/>
              <a:t>vmlinuz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 err="1"/>
              <a:t>vm</a:t>
            </a:r>
            <a:r>
              <a:rPr lang="en-US" dirty="0"/>
              <a:t> = virtual memory support (from UNIX days)</a:t>
            </a:r>
          </a:p>
          <a:p>
            <a:pPr lvl="2">
              <a:defRPr/>
            </a:pPr>
            <a:r>
              <a:rPr lang="en-US" dirty="0"/>
              <a:t>z = compressed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E56E321-D619-3044-A343-F676FF2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5E92EA23-3FAA-8F46-AF7E-B6369DA7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Now we have the kernel in place</a:t>
            </a:r>
          </a:p>
          <a:p>
            <a:r>
              <a:rPr lang="en-US" altLang="en-US"/>
              <a:t>But we need the info necessary to launch init</a:t>
            </a:r>
          </a:p>
          <a:p>
            <a:r>
              <a:rPr lang="en-US" altLang="en-US"/>
              <a:t>We need an initial filesystem loaded so that init has what is necessary to load devices and other filesystems (including /)</a:t>
            </a:r>
          </a:p>
          <a:p>
            <a:r>
              <a:rPr lang="en-US" altLang="en-US"/>
              <a:t>So we use a temporary, memory contained filesystem – a RAM disk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00B250F5-6D57-0D48-B9BB-99179B4F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4FE26C77-4BEE-C540-ACA7-7093FA34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 we need to create an initrd – a RAM Disk for init to work with before the real filesystems is mounted</a:t>
            </a:r>
          </a:p>
          <a:p>
            <a:r>
              <a:rPr lang="en-US" altLang="en-US"/>
              <a:t>So go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/boot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mkinitrd –o initrd.img-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&lt;kern-ver&gt;</a:t>
            </a:r>
          </a:p>
          <a:p>
            <a:r>
              <a:rPr lang="en-US" altLang="en-US"/>
              <a:t>Makes an image of the necessary filesystem components for that version of the kernel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AA2BB7-724B-444B-A2B7-C091D71A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D6068FC0-10F7-7B45-881C-568097B0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Now all the pieces are in place</a:t>
            </a:r>
          </a:p>
          <a:p>
            <a:r>
              <a:rPr lang="en-US" altLang="en-US"/>
              <a:t>One last step – tell the bootloader about it</a:t>
            </a:r>
          </a:p>
          <a:p>
            <a:r>
              <a:rPr lang="en-US" altLang="en-US"/>
              <a:t>Edit /boot/grub/menu.lst</a:t>
            </a:r>
          </a:p>
          <a:p>
            <a:r>
              <a:rPr lang="en-US" altLang="en-US"/>
              <a:t>Basically just copy the block from the current running kernel, change the version info, and you’re done</a:t>
            </a:r>
          </a:p>
          <a:p>
            <a:r>
              <a:rPr lang="en-US" altLang="en-US"/>
              <a:t>In most cases, you can usually instead just issue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update-grub</a:t>
            </a:r>
            <a:r>
              <a:rPr lang="en-US" altLang="en-US"/>
              <a:t>, but should still check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E86A46E-EBA3-D541-A4E5-471E951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EDCF9DF-3385-324A-A4FB-98E1FC1E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 grub block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title Red Hat Enterprise Linux ES (2.6.9-5.ELsmp)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root (hd0,0) kernel /boot/vmlinuz root=/dev/hdb1 ro initrd /boot/initrd.img-2.6.25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savedefault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boot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3B5EA54-0B74-0447-8BAE-079EBC05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Compilation, cont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DCE5CAE0-2FCF-3C45-A144-FEFAA826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Now you can reboot and try it out</a:t>
            </a:r>
          </a:p>
          <a:p>
            <a:r>
              <a:rPr lang="en-US" altLang="en-US"/>
              <a:t>Check the grub menu for the new kernel you installed and select it</a:t>
            </a:r>
          </a:p>
          <a:p>
            <a:r>
              <a:rPr lang="en-US" altLang="en-US"/>
              <a:t>System should boot fine and everything should work</a:t>
            </a:r>
          </a:p>
          <a:p>
            <a:r>
              <a:rPr lang="en-US" altLang="en-US"/>
              <a:t>Panic? Reboot, select old kernel, boot into it</a:t>
            </a:r>
          </a:p>
          <a:p>
            <a:r>
              <a:rPr lang="en-US" altLang="en-US"/>
              <a:t>Retrace your steps, debug kernel, etc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07A5B94-20B6-9F43-85E4-BC60925A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CA5F-56C0-094F-B265-2FF43E5D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Short for </a:t>
            </a:r>
            <a:r>
              <a:rPr lang="en-US" i="1" dirty="0"/>
              <a:t>substitute </a:t>
            </a:r>
            <a:r>
              <a:rPr lang="en-US" dirty="0"/>
              <a:t>or </a:t>
            </a:r>
            <a:r>
              <a:rPr lang="en-US" i="1" dirty="0"/>
              <a:t>switch user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Syntax: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[options] [username]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cs typeface="Courier New" pitchFamily="49" charset="0"/>
              </a:rPr>
              <a:t> is omitted,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cs typeface="Courier New" pitchFamily="49" charset="0"/>
              </a:rPr>
              <a:t> is assumed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After issuing command, prompted for that user’s password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A new shell opened with the privileges of that user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Once done issuing commands, must type exit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FB7CE8-48FD-164A-920F-9DCB364A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sudo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F853A5E-BCC6-8B40-B7D2-E2F6231C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you to issue a single command as another user</a:t>
            </a:r>
          </a:p>
          <a:p>
            <a:pPr eaLnBrk="1" hangingPunct="1"/>
            <a:r>
              <a:rPr lang="en-US" altLang="en-US"/>
              <a:t>Syntax: 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sudo [options] [-u user] command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Again, if no user specified, root assumed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New shell opened with user’s privileges</a:t>
            </a:r>
          </a:p>
          <a:p>
            <a:pPr eaLnBrk="1" hangingPunct="1"/>
            <a:r>
              <a:rPr lang="en-US" altLang="en-US"/>
              <a:t>Specified command executed</a:t>
            </a:r>
          </a:p>
          <a:p>
            <a:pPr eaLnBrk="1" hangingPunct="1"/>
            <a:r>
              <a:rPr lang="en-US" altLang="en-US"/>
              <a:t>Shell exited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2267</TotalTime>
  <Words>3384</Words>
  <Application>Microsoft Macintosh PowerPoint</Application>
  <PresentationFormat>On-screen Show (4:3)</PresentationFormat>
  <Paragraphs>476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Arial Black</vt:lpstr>
      <vt:lpstr>Calibri</vt:lpstr>
      <vt:lpstr>Courier New</vt:lpstr>
      <vt:lpstr>Wood Type</vt:lpstr>
      <vt:lpstr>Intro to Linux Systems Administration</vt:lpstr>
      <vt:lpstr>Systems Administration</vt:lpstr>
      <vt:lpstr>Sysadmins</vt:lpstr>
      <vt:lpstr>Privilege Hierarchy</vt:lpstr>
      <vt:lpstr>The Superuser</vt:lpstr>
      <vt:lpstr>The Superuser, cont</vt:lpstr>
      <vt:lpstr>Superuser Privileges</vt:lpstr>
      <vt:lpstr>su</vt:lpstr>
      <vt:lpstr>sudo</vt:lpstr>
      <vt:lpstr>sudoers</vt:lpstr>
      <vt:lpstr>Other permissions models</vt:lpstr>
      <vt:lpstr>System Operation</vt:lpstr>
      <vt:lpstr>Booting the System</vt:lpstr>
      <vt:lpstr>Booting, cont</vt:lpstr>
      <vt:lpstr>init</vt:lpstr>
      <vt:lpstr>Runlevels</vt:lpstr>
      <vt:lpstr>Runlevels, cont</vt:lpstr>
      <vt:lpstr>Scripts</vt:lpstr>
      <vt:lpstr>Scripts, cont</vt:lpstr>
      <vt:lpstr>Notes</vt:lpstr>
      <vt:lpstr>Single User Mode</vt:lpstr>
      <vt:lpstr>Multiuser Mode</vt:lpstr>
      <vt:lpstr>Shutting Down the System</vt:lpstr>
      <vt:lpstr>Scheduling</vt:lpstr>
      <vt:lpstr>crontab</vt:lpstr>
      <vt:lpstr>Filesystem Management</vt:lpstr>
      <vt:lpstr>mount</vt:lpstr>
      <vt:lpstr>umount</vt:lpstr>
      <vt:lpstr>fstab</vt:lpstr>
      <vt:lpstr>Creating New Filesystems</vt:lpstr>
      <vt:lpstr>Filesystem Integrity</vt:lpstr>
      <vt:lpstr>Monitoring Disk Usage</vt:lpstr>
      <vt:lpstr>Installing Software</vt:lpstr>
      <vt:lpstr>Installing by Source</vt:lpstr>
      <vt:lpstr>Package Managers</vt:lpstr>
      <vt:lpstr>RPM</vt:lpstr>
      <vt:lpstr>RPM, cont</vt:lpstr>
      <vt:lpstr>deb</vt:lpstr>
      <vt:lpstr>deb cont</vt:lpstr>
      <vt:lpstr>User Administration</vt:lpstr>
      <vt:lpstr>passwd</vt:lpstr>
      <vt:lpstr>passwd, cont</vt:lpstr>
      <vt:lpstr>passwd, cont</vt:lpstr>
      <vt:lpstr>passwd, cont</vt:lpstr>
      <vt:lpstr>shadow</vt:lpstr>
      <vt:lpstr>shadow, cont</vt:lpstr>
      <vt:lpstr>shadow, cont</vt:lpstr>
      <vt:lpstr>Adding Users</vt:lpstr>
      <vt:lpstr>Adding Users, cont</vt:lpstr>
      <vt:lpstr>Deleting Users</vt:lpstr>
      <vt:lpstr>Modifying Users</vt:lpstr>
      <vt:lpstr>Group Management</vt:lpstr>
      <vt:lpstr>Daemons as Users</vt:lpstr>
      <vt:lpstr>Networking</vt:lpstr>
      <vt:lpstr>Networking, cont</vt:lpstr>
      <vt:lpstr>ifconfig</vt:lpstr>
      <vt:lpstr>route</vt:lpstr>
      <vt:lpstr>hostname</vt:lpstr>
      <vt:lpstr>Interfaces</vt:lpstr>
      <vt:lpstr>Interfaces, cont</vt:lpstr>
      <vt:lpstr>Networking</vt:lpstr>
      <vt:lpstr>Network Shares</vt:lpstr>
      <vt:lpstr>Kernel Modification</vt:lpstr>
      <vt:lpstr>Kernel Mods, cont</vt:lpstr>
      <vt:lpstr>Kernel Compilation</vt:lpstr>
      <vt:lpstr>Kernel Compilation, cont</vt:lpstr>
      <vt:lpstr>Kernel Compilation, cont</vt:lpstr>
      <vt:lpstr>Kernel Compilation, cont</vt:lpstr>
      <vt:lpstr>Kernel Compilation, cont</vt:lpstr>
      <vt:lpstr>Kernel Compilation, cont</vt:lpstr>
      <vt:lpstr>Kernel Compilation, cont</vt:lpstr>
      <vt:lpstr>Kernel Compilation</vt:lpstr>
      <vt:lpstr>Kernel Compilation, cont</vt:lpstr>
      <vt:lpstr>Kernel Compilation, cont</vt:lpstr>
      <vt:lpstr>Kernel Compilation, cont</vt:lpstr>
      <vt:lpstr>Kernel Compilation, cont</vt:lpstr>
    </vt:vector>
  </TitlesOfParts>
  <Manager/>
  <Company>Solano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Linux Systems Administration</dc:title>
  <dc:subject/>
  <dc:creator>Justin Howell</dc:creator>
  <cp:keywords/>
  <dc:description/>
  <cp:lastModifiedBy>Tuan Thai</cp:lastModifiedBy>
  <cp:revision>68</cp:revision>
  <cp:lastPrinted>1601-01-01T00:00:00Z</cp:lastPrinted>
  <dcterms:created xsi:type="dcterms:W3CDTF">2009-11-27T18:11:11Z</dcterms:created>
  <dcterms:modified xsi:type="dcterms:W3CDTF">2021-08-15T16:14:40Z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