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7" r:id="rId3"/>
    <p:sldId id="258" r:id="rId4"/>
    <p:sldId id="259" r:id="rId5"/>
    <p:sldId id="261" r:id="rId6"/>
    <p:sldId id="285" r:id="rId7"/>
    <p:sldId id="262" r:id="rId8"/>
    <p:sldId id="263" r:id="rId9"/>
    <p:sldId id="264" r:id="rId10"/>
    <p:sldId id="265" r:id="rId11"/>
    <p:sldId id="266" r:id="rId12"/>
    <p:sldId id="268" r:id="rId13"/>
    <p:sldId id="267" r:id="rId14"/>
    <p:sldId id="270" r:id="rId15"/>
    <p:sldId id="271" r:id="rId16"/>
    <p:sldId id="272" r:id="rId17"/>
    <p:sldId id="273" r:id="rId18"/>
    <p:sldId id="275" r:id="rId19"/>
    <p:sldId id="277" r:id="rId20"/>
    <p:sldId id="276" r:id="rId21"/>
    <p:sldId id="278" r:id="rId22"/>
    <p:sldId id="279" r:id="rId23"/>
    <p:sldId id="282" r:id="rId24"/>
    <p:sldId id="283"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254FE9-9206-4061-BFC8-B98E199B5B8E}"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123033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254FE9-9206-4061-BFC8-B98E199B5B8E}"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391110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254FE9-9206-4061-BFC8-B98E199B5B8E}"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353575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254FE9-9206-4061-BFC8-B98E199B5B8E}"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335885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254FE9-9206-4061-BFC8-B98E199B5B8E}" type="datetimeFigureOut">
              <a:rPr lang="en-GB" smtClean="0"/>
              <a:t>20/12/2023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34674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254FE9-9206-4061-BFC8-B98E199B5B8E}"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370195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254FE9-9206-4061-BFC8-B98E199B5B8E}" type="datetimeFigureOut">
              <a:rPr lang="en-GB" smtClean="0"/>
              <a:t>20/12/2023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197022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254FE9-9206-4061-BFC8-B98E199B5B8E}" type="datetimeFigureOut">
              <a:rPr lang="en-GB" smtClean="0"/>
              <a:t>20/12/2023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91410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54FE9-9206-4061-BFC8-B98E199B5B8E}" type="datetimeFigureOut">
              <a:rPr lang="en-GB" smtClean="0"/>
              <a:t>20/12/2023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198654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254FE9-9206-4061-BFC8-B98E199B5B8E}"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261477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254FE9-9206-4061-BFC8-B98E199B5B8E}" type="datetimeFigureOut">
              <a:rPr lang="en-GB" smtClean="0"/>
              <a:t>20/12/2023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689E3E-8D7C-4261-BA71-470CFE97806A}" type="slidenum">
              <a:rPr lang="en-GB" smtClean="0"/>
              <a:t>‹#›</a:t>
            </a:fld>
            <a:endParaRPr lang="en-GB"/>
          </a:p>
        </p:txBody>
      </p:sp>
    </p:spTree>
    <p:extLst>
      <p:ext uri="{BB962C8B-B14F-4D97-AF65-F5344CB8AC3E}">
        <p14:creationId xmlns:p14="http://schemas.microsoft.com/office/powerpoint/2010/main" val="109174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54FE9-9206-4061-BFC8-B98E199B5B8E}" type="datetimeFigureOut">
              <a:rPr lang="en-GB" smtClean="0"/>
              <a:t>20/12/2023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89E3E-8D7C-4261-BA71-470CFE97806A}" type="slidenum">
              <a:rPr lang="en-GB" smtClean="0"/>
              <a:t>‹#›</a:t>
            </a:fld>
            <a:endParaRPr lang="en-GB"/>
          </a:p>
        </p:txBody>
      </p:sp>
    </p:spTree>
    <p:extLst>
      <p:ext uri="{BB962C8B-B14F-4D97-AF65-F5344CB8AC3E}">
        <p14:creationId xmlns:p14="http://schemas.microsoft.com/office/powerpoint/2010/main" val="330034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TELECOM CHURN ANALYSIS:A SYRIA TEL PERSPECTIVE</a:t>
            </a:r>
            <a:endParaRPr lang="en-GB" b="1" dirty="0"/>
          </a:p>
        </p:txBody>
      </p:sp>
    </p:spTree>
    <p:extLst>
      <p:ext uri="{BB962C8B-B14F-4D97-AF65-F5344CB8AC3E}">
        <p14:creationId xmlns:p14="http://schemas.microsoft.com/office/powerpoint/2010/main" val="313851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4518" y="1344749"/>
            <a:ext cx="9502964" cy="4168501"/>
          </a:xfrm>
          <a:prstGeom prst="rect">
            <a:avLst/>
          </a:prstGeom>
        </p:spPr>
      </p:pic>
    </p:spTree>
    <p:extLst>
      <p:ext uri="{BB962C8B-B14F-4D97-AF65-F5344CB8AC3E}">
        <p14:creationId xmlns:p14="http://schemas.microsoft.com/office/powerpoint/2010/main" val="93830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3045"/>
          <a:stretch/>
        </p:blipFill>
        <p:spPr>
          <a:xfrm>
            <a:off x="1386432" y="1424354"/>
            <a:ext cx="9419136" cy="4199395"/>
          </a:xfrm>
          <a:prstGeom prst="rect">
            <a:avLst/>
          </a:prstGeom>
        </p:spPr>
      </p:pic>
    </p:spTree>
    <p:extLst>
      <p:ext uri="{BB962C8B-B14F-4D97-AF65-F5344CB8AC3E}">
        <p14:creationId xmlns:p14="http://schemas.microsoft.com/office/powerpoint/2010/main" val="399449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MODEL BUILDING &amp; EVALUATION</a:t>
            </a:r>
            <a:endParaRPr lang="en-GB" dirty="0"/>
          </a:p>
        </p:txBody>
      </p:sp>
      <p:sp>
        <p:nvSpPr>
          <p:cNvPr id="3" name="Content Placeholder 2"/>
          <p:cNvSpPr>
            <a:spLocks noGrp="1"/>
          </p:cNvSpPr>
          <p:nvPr>
            <p:ph idx="1"/>
          </p:nvPr>
        </p:nvSpPr>
        <p:spPr/>
        <p:txBody>
          <a:bodyPr/>
          <a:lstStyle/>
          <a:p>
            <a:r>
              <a:rPr lang="en-GB" dirty="0" smtClean="0"/>
              <a:t>dt: Decision Tree Classifier</a:t>
            </a:r>
          </a:p>
          <a:p>
            <a:r>
              <a:rPr lang="en-GB" dirty="0" smtClean="0"/>
              <a:t>knn: K-neighbors Classifier</a:t>
            </a:r>
          </a:p>
          <a:p>
            <a:r>
              <a:rPr lang="en-GB" dirty="0" smtClean="0"/>
              <a:t>rf: Random Forest Classifier</a:t>
            </a:r>
          </a:p>
          <a:p>
            <a:pPr marL="0" indent="0">
              <a:buNone/>
            </a:pPr>
            <a:endParaRPr lang="en-GB" dirty="0" smtClean="0"/>
          </a:p>
          <a:p>
            <a:endParaRPr lang="en-GB" dirty="0"/>
          </a:p>
        </p:txBody>
      </p:sp>
    </p:spTree>
    <p:extLst>
      <p:ext uri="{BB962C8B-B14F-4D97-AF65-F5344CB8AC3E}">
        <p14:creationId xmlns:p14="http://schemas.microsoft.com/office/powerpoint/2010/main" val="33234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Confusion matrix for dt</a:t>
            </a:r>
            <a:r>
              <a:rPr lang="en-GB" b="1" dirty="0"/>
              <a:t/>
            </a:r>
            <a:br>
              <a:rPr lang="en-GB" b="1" dirty="0"/>
            </a:br>
            <a:endParaRPr lang="en-GB" dirty="0"/>
          </a:p>
        </p:txBody>
      </p:sp>
      <p:pic>
        <p:nvPicPr>
          <p:cNvPr id="4" name="Content Placeholder 3"/>
          <p:cNvPicPr>
            <a:picLocks noGrp="1" noChangeAspect="1"/>
          </p:cNvPicPr>
          <p:nvPr>
            <p:ph idx="1"/>
          </p:nvPr>
        </p:nvPicPr>
        <p:blipFill>
          <a:blip r:embed="rId2"/>
          <a:stretch>
            <a:fillRect/>
          </a:stretch>
        </p:blipFill>
        <p:spPr>
          <a:xfrm>
            <a:off x="2906753" y="1882750"/>
            <a:ext cx="6378493" cy="4237087"/>
          </a:xfrm>
          <a:prstGeom prst="rect">
            <a:avLst/>
          </a:prstGeom>
        </p:spPr>
      </p:pic>
    </p:spTree>
    <p:extLst>
      <p:ext uri="{BB962C8B-B14F-4D97-AF65-F5344CB8AC3E}">
        <p14:creationId xmlns:p14="http://schemas.microsoft.com/office/powerpoint/2010/main" val="301773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Confusion matrix for knn</a:t>
            </a:r>
            <a:endParaRPr lang="en-GB" dirty="0"/>
          </a:p>
        </p:txBody>
      </p:sp>
      <p:pic>
        <p:nvPicPr>
          <p:cNvPr id="4" name="Content Placeholder 3"/>
          <p:cNvPicPr>
            <a:picLocks noGrp="1" noChangeAspect="1"/>
          </p:cNvPicPr>
          <p:nvPr>
            <p:ph idx="1"/>
          </p:nvPr>
        </p:nvPicPr>
        <p:blipFill>
          <a:blip r:embed="rId2"/>
          <a:stretch>
            <a:fillRect/>
          </a:stretch>
        </p:blipFill>
        <p:spPr>
          <a:xfrm>
            <a:off x="3436426" y="1825625"/>
            <a:ext cx="5319148" cy="4351338"/>
          </a:xfrm>
          <a:prstGeom prst="rect">
            <a:avLst/>
          </a:prstGeom>
        </p:spPr>
      </p:pic>
    </p:spTree>
    <p:extLst>
      <p:ext uri="{BB962C8B-B14F-4D97-AF65-F5344CB8AC3E}">
        <p14:creationId xmlns:p14="http://schemas.microsoft.com/office/powerpoint/2010/main" val="425423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Confusion matrix for rf</a:t>
            </a:r>
            <a:endParaRPr lang="en-GB" dirty="0"/>
          </a:p>
        </p:txBody>
      </p:sp>
      <p:pic>
        <p:nvPicPr>
          <p:cNvPr id="4" name="Content Placeholder 3"/>
          <p:cNvPicPr>
            <a:picLocks noGrp="1" noChangeAspect="1"/>
          </p:cNvPicPr>
          <p:nvPr>
            <p:ph idx="1"/>
          </p:nvPr>
        </p:nvPicPr>
        <p:blipFill>
          <a:blip r:embed="rId2"/>
          <a:stretch>
            <a:fillRect/>
          </a:stretch>
        </p:blipFill>
        <p:spPr>
          <a:xfrm>
            <a:off x="3111574" y="1825625"/>
            <a:ext cx="5968851" cy="4351338"/>
          </a:xfrm>
          <a:prstGeom prst="rect">
            <a:avLst/>
          </a:prstGeom>
        </p:spPr>
      </p:pic>
    </p:spTree>
    <p:extLst>
      <p:ext uri="{BB962C8B-B14F-4D97-AF65-F5344CB8AC3E}">
        <p14:creationId xmlns:p14="http://schemas.microsoft.com/office/powerpoint/2010/main" val="231237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97693" y="2103004"/>
            <a:ext cx="2577992" cy="3424203"/>
          </a:xfrm>
          <a:prstGeom prst="rect">
            <a:avLst/>
          </a:prstGeom>
        </p:spPr>
      </p:pic>
    </p:spTree>
    <p:extLst>
      <p:ext uri="{BB962C8B-B14F-4D97-AF65-F5344CB8AC3E}">
        <p14:creationId xmlns:p14="http://schemas.microsoft.com/office/powerpoint/2010/main" val="212013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Interpretation:</a:t>
            </a:r>
          </a:p>
        </p:txBody>
      </p:sp>
      <p:sp>
        <p:nvSpPr>
          <p:cNvPr id="3" name="Content Placeholder 2"/>
          <p:cNvSpPr>
            <a:spLocks noGrp="1"/>
          </p:cNvSpPr>
          <p:nvPr>
            <p:ph idx="1"/>
          </p:nvPr>
        </p:nvSpPr>
        <p:spPr/>
        <p:txBody>
          <a:bodyPr>
            <a:normAutofit/>
          </a:bodyPr>
          <a:lstStyle/>
          <a:p>
            <a:r>
              <a:rPr lang="en-GB" sz="2400" dirty="0"/>
              <a:t>Decision Tree (dt):The model achieved a high accuracy of 91.80%, indicating that it correctly classified a large portion of the </a:t>
            </a:r>
            <a:r>
              <a:rPr lang="en-GB" sz="2400" dirty="0" err="1"/>
              <a:t>instances.The</a:t>
            </a:r>
            <a:r>
              <a:rPr lang="en-GB" sz="2400" dirty="0"/>
              <a:t> ROC-AUC score of 83.19% suggests good discrimination </a:t>
            </a:r>
            <a:r>
              <a:rPr lang="en-GB" sz="2400" dirty="0" err="1"/>
              <a:t>performance.K</a:t>
            </a:r>
            <a:r>
              <a:rPr lang="en-GB" sz="2400" dirty="0"/>
              <a:t>-Nearest Neighbors (knn):The accuracy is 84.86%, indicating reasonable performance, but it's lower than the Decision </a:t>
            </a:r>
            <a:r>
              <a:rPr lang="en-GB" sz="2400" dirty="0" err="1"/>
              <a:t>Tree.The</a:t>
            </a:r>
            <a:r>
              <a:rPr lang="en-GB" sz="2400" dirty="0"/>
              <a:t> ROC-AUC score is 50.00%, suggesting that the model's discrimination performance is close to random chance. This might indicate an issue with the chosen k value or the suitability of the KNN algorithm for your </a:t>
            </a:r>
            <a:r>
              <a:rPr lang="en-GB" sz="2400" dirty="0" err="1"/>
              <a:t>dataset.Random</a:t>
            </a:r>
            <a:r>
              <a:rPr lang="en-GB" sz="2400" dirty="0"/>
              <a:t> Forest (rf):The model achieved a high accuracy of 93.06%, which is the highest among the three </a:t>
            </a:r>
            <a:r>
              <a:rPr lang="en-GB" sz="2400" dirty="0" err="1"/>
              <a:t>models.The</a:t>
            </a:r>
            <a:r>
              <a:rPr lang="en-GB" sz="2400" dirty="0"/>
              <a:t> ROC-AUC score of 79.65% indicates good discrimination performance but is slightly lower than the Decision Tree.</a:t>
            </a:r>
          </a:p>
        </p:txBody>
      </p:sp>
    </p:spTree>
    <p:extLst>
      <p:ext uri="{BB962C8B-B14F-4D97-AF65-F5344CB8AC3E}">
        <p14:creationId xmlns:p14="http://schemas.microsoft.com/office/powerpoint/2010/main" val="150046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HYPERPARAMETER TUNING</a:t>
            </a:r>
            <a:br>
              <a:rPr lang="en-GB" dirty="0" smtClean="0"/>
            </a:br>
            <a:endParaRPr lang="en-GB" dirty="0"/>
          </a:p>
        </p:txBody>
      </p:sp>
    </p:spTree>
    <p:extLst>
      <p:ext uri="{BB962C8B-B14F-4D97-AF65-F5344CB8AC3E}">
        <p14:creationId xmlns:p14="http://schemas.microsoft.com/office/powerpoint/2010/main" val="2891203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6943" y="1582615"/>
            <a:ext cx="7021927" cy="2753243"/>
          </a:xfrm>
          <a:prstGeom prst="rect">
            <a:avLst/>
          </a:prstGeom>
        </p:spPr>
      </p:pic>
    </p:spTree>
    <p:extLst>
      <p:ext uri="{BB962C8B-B14F-4D97-AF65-F5344CB8AC3E}">
        <p14:creationId xmlns:p14="http://schemas.microsoft.com/office/powerpoint/2010/main" val="181730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537"/>
          </a:xfrm>
        </p:spPr>
        <p:txBody>
          <a:bodyPr>
            <a:normAutofit fontScale="90000"/>
          </a:bodyPr>
          <a:lstStyle/>
          <a:p>
            <a:r>
              <a:rPr lang="en-GB" b="1" dirty="0"/>
              <a:t>BUSINESS UNDESTANDING</a:t>
            </a:r>
            <a:br>
              <a:rPr lang="en-GB" b="1" dirty="0"/>
            </a:br>
            <a:endParaRPr lang="en-GB" dirty="0"/>
          </a:p>
        </p:txBody>
      </p:sp>
      <p:sp>
        <p:nvSpPr>
          <p:cNvPr id="3" name="Content Placeholder 2"/>
          <p:cNvSpPr>
            <a:spLocks noGrp="1"/>
          </p:cNvSpPr>
          <p:nvPr>
            <p:ph idx="1"/>
          </p:nvPr>
        </p:nvSpPr>
        <p:spPr>
          <a:xfrm>
            <a:off x="838200" y="1740877"/>
            <a:ext cx="10515600" cy="4436086"/>
          </a:xfrm>
        </p:spPr>
        <p:txBody>
          <a:bodyPr>
            <a:normAutofit fontScale="40000" lnSpcReduction="20000"/>
          </a:bodyPr>
          <a:lstStyle/>
          <a:p>
            <a:r>
              <a:rPr lang="en-GB" sz="4200" dirty="0"/>
              <a:t>Stakeholder: </a:t>
            </a:r>
            <a:r>
              <a:rPr lang="en-GB" sz="4200" dirty="0" err="1"/>
              <a:t>SyriaTel</a:t>
            </a:r>
            <a:r>
              <a:rPr lang="en-GB" sz="4200" dirty="0"/>
              <a:t>, a prominent player in the telecommunications sector, is committed to comprehending and addressing the challenge of customer churn to optimize revenue streams and elevate overall customer satisfaction.</a:t>
            </a:r>
          </a:p>
          <a:p>
            <a:r>
              <a:rPr lang="en-GB" sz="4200" dirty="0"/>
              <a:t>Business Challenge: </a:t>
            </a:r>
            <a:r>
              <a:rPr lang="en-GB" sz="4200" dirty="0" err="1"/>
              <a:t>SyriaTel</a:t>
            </a:r>
            <a:r>
              <a:rPr lang="en-GB" sz="4200" dirty="0"/>
              <a:t> grapples with a substantial rate of customer churn, where subscribers terminate their services, posing a financial risk. This underscores the necessity of recognizing patterns and elements that contribute to the phenomenon of churn.</a:t>
            </a:r>
          </a:p>
          <a:p>
            <a:r>
              <a:rPr lang="en-GB" sz="4200" dirty="0"/>
              <a:t>Project Goals:</a:t>
            </a:r>
          </a:p>
          <a:p>
            <a:r>
              <a:rPr lang="en-GB" sz="4200" dirty="0"/>
              <a:t>Anticipate whether a customer is inclined to churn in the immediate future. Reveal insights actionable for devising targeted retention strategies. Importance: Mitigating customer churn is pivotal for ensuring a resilient and profitable customer base. Proactively addressing the factors influencing churn empowers </a:t>
            </a:r>
            <a:r>
              <a:rPr lang="en-GB" sz="4200" dirty="0" err="1"/>
              <a:t>SyriaTel</a:t>
            </a:r>
            <a:r>
              <a:rPr lang="en-GB" sz="4200" dirty="0"/>
              <a:t> to introduce customer-centric initiatives, enhance service quality, and cultivate enduring customer loyalty.</a:t>
            </a:r>
          </a:p>
          <a:p>
            <a:r>
              <a:rPr lang="en-GB" sz="4200" dirty="0"/>
              <a:t>Key Inquiries:</a:t>
            </a:r>
          </a:p>
          <a:p>
            <a:r>
              <a:rPr lang="en-GB" sz="4200" dirty="0"/>
              <a:t>What are the primary drivers of customer churn within the telecom industry? Can we effectively predict customers with the highest likelihood of churning? How can the findings from the analysis guide the implementation of personalized retention strategies? Performance Metrics:</a:t>
            </a:r>
          </a:p>
          <a:p>
            <a:r>
              <a:rPr lang="en-GB" sz="4200" dirty="0"/>
              <a:t>Accuracy in predicting churn/non-churn. Precision and recall metrics to strike a balance between false positives and false negatives. Evaluation of feature importance to pinpoint crucial factors contributing to churn.</a:t>
            </a:r>
          </a:p>
          <a:p>
            <a:endParaRPr lang="en-GB" dirty="0"/>
          </a:p>
        </p:txBody>
      </p:sp>
    </p:spTree>
    <p:extLst>
      <p:ext uri="{BB962C8B-B14F-4D97-AF65-F5344CB8AC3E}">
        <p14:creationId xmlns:p14="http://schemas.microsoft.com/office/powerpoint/2010/main" val="407474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Interpretation</a:t>
            </a:r>
            <a:endParaRPr lang="en-GB" dirty="0"/>
          </a:p>
        </p:txBody>
      </p:sp>
      <p:sp>
        <p:nvSpPr>
          <p:cNvPr id="3" name="Content Placeholder 2"/>
          <p:cNvSpPr>
            <a:spLocks noGrp="1"/>
          </p:cNvSpPr>
          <p:nvPr>
            <p:ph idx="1"/>
          </p:nvPr>
        </p:nvSpPr>
        <p:spPr/>
        <p:txBody>
          <a:bodyPr/>
          <a:lstStyle/>
          <a:p>
            <a:r>
              <a:rPr lang="en-GB" dirty="0"/>
              <a:t>The classification report shows that the model performs well on both classes, with high precision, recall, and F1-score for class 0. The performance for class 1 is also reasonable.</a:t>
            </a:r>
          </a:p>
          <a:p>
            <a:r>
              <a:rPr lang="en-GB" dirty="0"/>
              <a:t>The overall accuracy of 93% on the test set is a positive outcome, indicating the model's effectiveness in making correct predictions.</a:t>
            </a:r>
          </a:p>
          <a:p>
            <a:endParaRPr lang="en-GB" dirty="0"/>
          </a:p>
        </p:txBody>
      </p:sp>
    </p:spTree>
    <p:extLst>
      <p:ext uri="{BB962C8B-B14F-4D97-AF65-F5344CB8AC3E}">
        <p14:creationId xmlns:p14="http://schemas.microsoft.com/office/powerpoint/2010/main" val="1775966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Cross validation</a:t>
            </a:r>
            <a:br>
              <a:rPr lang="en-GB" b="1" dirty="0"/>
            </a:br>
            <a:endParaRPr lang="en-GB" dirty="0"/>
          </a:p>
        </p:txBody>
      </p:sp>
      <p:pic>
        <p:nvPicPr>
          <p:cNvPr id="5" name="Content Placeholder 4"/>
          <p:cNvPicPr>
            <a:picLocks noGrp="1" noChangeAspect="1"/>
          </p:cNvPicPr>
          <p:nvPr>
            <p:ph idx="1"/>
          </p:nvPr>
        </p:nvPicPr>
        <p:blipFill>
          <a:blip r:embed="rId2"/>
          <a:stretch>
            <a:fillRect/>
          </a:stretch>
        </p:blipFill>
        <p:spPr>
          <a:xfrm>
            <a:off x="68943" y="2804746"/>
            <a:ext cx="11756711" cy="2334052"/>
          </a:xfrm>
          <a:prstGeom prst="rect">
            <a:avLst/>
          </a:prstGeom>
        </p:spPr>
      </p:pic>
    </p:spTree>
    <p:extLst>
      <p:ext uri="{BB962C8B-B14F-4D97-AF65-F5344CB8AC3E}">
        <p14:creationId xmlns:p14="http://schemas.microsoft.com/office/powerpoint/2010/main" val="1886453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Feature Importance Analysis</a:t>
            </a:r>
            <a:br>
              <a:rPr lang="en-GB" b="1" dirty="0"/>
            </a:br>
            <a:endParaRPr lang="en-GB" dirty="0"/>
          </a:p>
        </p:txBody>
      </p:sp>
      <p:pic>
        <p:nvPicPr>
          <p:cNvPr id="4" name="Content Placeholder 3"/>
          <p:cNvPicPr>
            <a:picLocks noGrp="1" noChangeAspect="1"/>
          </p:cNvPicPr>
          <p:nvPr>
            <p:ph idx="1"/>
          </p:nvPr>
        </p:nvPicPr>
        <p:blipFill>
          <a:blip r:embed="rId2"/>
          <a:stretch>
            <a:fillRect/>
          </a:stretch>
        </p:blipFill>
        <p:spPr>
          <a:xfrm>
            <a:off x="379961" y="2444262"/>
            <a:ext cx="10973839" cy="2762793"/>
          </a:xfrm>
          <a:prstGeom prst="rect">
            <a:avLst/>
          </a:prstGeom>
        </p:spPr>
      </p:pic>
    </p:spTree>
    <p:extLst>
      <p:ext uri="{BB962C8B-B14F-4D97-AF65-F5344CB8AC3E}">
        <p14:creationId xmlns:p14="http://schemas.microsoft.com/office/powerpoint/2010/main" val="2390939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Reassessing the performance of a model after addressing class imbalance</a:t>
            </a:r>
            <a:br>
              <a:rPr lang="en-GB" b="1" dirty="0"/>
            </a:br>
            <a:endParaRPr lang="en-GB" dirty="0"/>
          </a:p>
        </p:txBody>
      </p:sp>
      <p:pic>
        <p:nvPicPr>
          <p:cNvPr id="4" name="Content Placeholder 3"/>
          <p:cNvPicPr>
            <a:picLocks noGrp="1" noChangeAspect="1"/>
          </p:cNvPicPr>
          <p:nvPr>
            <p:ph idx="1"/>
          </p:nvPr>
        </p:nvPicPr>
        <p:blipFill>
          <a:blip r:embed="rId2"/>
          <a:stretch>
            <a:fillRect/>
          </a:stretch>
        </p:blipFill>
        <p:spPr>
          <a:xfrm>
            <a:off x="1855177" y="2273552"/>
            <a:ext cx="5578249" cy="2272619"/>
          </a:xfrm>
          <a:prstGeom prst="rect">
            <a:avLst/>
          </a:prstGeom>
        </p:spPr>
      </p:pic>
    </p:spTree>
    <p:extLst>
      <p:ext uri="{BB962C8B-B14F-4D97-AF65-F5344CB8AC3E}">
        <p14:creationId xmlns:p14="http://schemas.microsoft.com/office/powerpoint/2010/main" val="1558765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Testing set using Python and </a:t>
            </a:r>
            <a:r>
              <a:rPr lang="en-GB" b="1" dirty="0" err="1"/>
              <a:t>scikit</a:t>
            </a:r>
            <a:r>
              <a:rPr lang="en-GB" b="1" dirty="0"/>
              <a:t>-learn</a:t>
            </a:r>
            <a:br>
              <a:rPr lang="en-GB" b="1" dirty="0"/>
            </a:br>
            <a:endParaRPr lang="en-GB" dirty="0"/>
          </a:p>
        </p:txBody>
      </p:sp>
      <p:pic>
        <p:nvPicPr>
          <p:cNvPr id="4" name="Content Placeholder 3"/>
          <p:cNvPicPr>
            <a:picLocks noGrp="1" noChangeAspect="1"/>
          </p:cNvPicPr>
          <p:nvPr>
            <p:ph idx="1"/>
          </p:nvPr>
        </p:nvPicPr>
        <p:blipFill>
          <a:blip r:embed="rId2"/>
          <a:stretch>
            <a:fillRect/>
          </a:stretch>
        </p:blipFill>
        <p:spPr>
          <a:xfrm>
            <a:off x="2070839" y="2892669"/>
            <a:ext cx="5823637" cy="1603968"/>
          </a:xfrm>
          <a:prstGeom prst="rect">
            <a:avLst/>
          </a:prstGeom>
        </p:spPr>
      </p:pic>
    </p:spTree>
    <p:extLst>
      <p:ext uri="{BB962C8B-B14F-4D97-AF65-F5344CB8AC3E}">
        <p14:creationId xmlns:p14="http://schemas.microsoft.com/office/powerpoint/2010/main" val="1258031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Random Forest model appears to excel in terms of accuracy and F1-score when compared to the other two models. It is crucial to consider both precision and recall, especially in accordance with the specific requirements of the business problem at hand. The model demonstrates robust adaptability to fresh, unseen data, evident in its elevated testing accuracy, precision, recall, and AUC-ROC. It maintains a notable precision level, minimizing false positives—a critical aspect for </a:t>
            </a:r>
            <a:r>
              <a:rPr lang="en-GB" dirty="0" err="1"/>
              <a:t>SyriaTel</a:t>
            </a:r>
            <a:r>
              <a:rPr lang="en-GB" dirty="0"/>
              <a:t> in mitigating the financial risks linked to customer churn. Additionally, the model exhibits strong recall, effectively identifying a substantial portion of genuine churn cases. The F1-Score contributes to a well-balanced perspective, considering both precision and recall. In conclusion, the machine learning model, based on the testing outcomes, appears to adeptly address </a:t>
            </a:r>
            <a:r>
              <a:rPr lang="en-GB" dirty="0" err="1"/>
              <a:t>SyriaTel's</a:t>
            </a:r>
            <a:r>
              <a:rPr lang="en-GB" dirty="0"/>
              <a:t> business challenge regarding customer churn</a:t>
            </a:r>
          </a:p>
        </p:txBody>
      </p:sp>
    </p:spTree>
    <p:extLst>
      <p:ext uri="{BB962C8B-B14F-4D97-AF65-F5344CB8AC3E}">
        <p14:creationId xmlns:p14="http://schemas.microsoft.com/office/powerpoint/2010/main" val="229844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Recommendation</a:t>
            </a:r>
            <a:endParaRPr lang="en-GB" dirty="0"/>
          </a:p>
        </p:txBody>
      </p:sp>
      <p:sp>
        <p:nvSpPr>
          <p:cNvPr id="3" name="Content Placeholder 2"/>
          <p:cNvSpPr>
            <a:spLocks noGrp="1"/>
          </p:cNvSpPr>
          <p:nvPr>
            <p:ph idx="1"/>
          </p:nvPr>
        </p:nvSpPr>
        <p:spPr/>
        <p:txBody>
          <a:bodyPr/>
          <a:lstStyle/>
          <a:p>
            <a:r>
              <a:rPr lang="en-GB" dirty="0"/>
              <a:t>Explore the option of deploying the model in a live environment for immediate predictions. Establish monitoring systems to continuously assess the model's performance over the course of time. Engage with stakeholders to incorporate the model's predictions into focused retention strategies. Persist in refining and enhancing the model based on continuous feedback and evolving trends in the telecommunications industry.</a:t>
            </a:r>
          </a:p>
        </p:txBody>
      </p:sp>
    </p:spTree>
    <p:extLst>
      <p:ext uri="{BB962C8B-B14F-4D97-AF65-F5344CB8AC3E}">
        <p14:creationId xmlns:p14="http://schemas.microsoft.com/office/powerpoint/2010/main" val="325720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followed</a:t>
            </a:r>
            <a:endParaRPr lang="en-GB" dirty="0"/>
          </a:p>
        </p:txBody>
      </p:sp>
      <p:sp>
        <p:nvSpPr>
          <p:cNvPr id="3" name="Content Placeholder 2"/>
          <p:cNvSpPr>
            <a:spLocks noGrp="1"/>
          </p:cNvSpPr>
          <p:nvPr>
            <p:ph idx="1"/>
          </p:nvPr>
        </p:nvSpPr>
        <p:spPr/>
        <p:txBody>
          <a:bodyPr/>
          <a:lstStyle/>
          <a:p>
            <a:r>
              <a:rPr lang="en-GB" dirty="0" smtClean="0"/>
              <a:t>Data analysis</a:t>
            </a:r>
          </a:p>
          <a:p>
            <a:r>
              <a:rPr lang="en-GB" dirty="0" smtClean="0"/>
              <a:t>Model building and evaluation</a:t>
            </a:r>
          </a:p>
          <a:p>
            <a:r>
              <a:rPr lang="en-GB" dirty="0" smtClean="0"/>
              <a:t>Hyper parameter </a:t>
            </a:r>
            <a:r>
              <a:rPr lang="en-GB" dirty="0" smtClean="0"/>
              <a:t>tuning</a:t>
            </a:r>
          </a:p>
          <a:p>
            <a:r>
              <a:rPr lang="en-GB" dirty="0" smtClean="0"/>
              <a:t>Conclusion</a:t>
            </a:r>
          </a:p>
          <a:p>
            <a:r>
              <a:rPr lang="en-GB" dirty="0" smtClean="0"/>
              <a:t>Recommendation</a:t>
            </a:r>
          </a:p>
          <a:p>
            <a:endParaRPr lang="en-GB" dirty="0"/>
          </a:p>
          <a:p>
            <a:endParaRPr lang="en-GB" dirty="0"/>
          </a:p>
        </p:txBody>
      </p:sp>
    </p:spTree>
    <p:extLst>
      <p:ext uri="{BB962C8B-B14F-4D97-AF65-F5344CB8AC3E}">
        <p14:creationId xmlns:p14="http://schemas.microsoft.com/office/powerpoint/2010/main" val="220207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Features</a:t>
            </a:r>
            <a:endParaRPr lang="en-GB" dirty="0"/>
          </a:p>
        </p:txBody>
      </p:sp>
      <p:sp>
        <p:nvSpPr>
          <p:cNvPr id="3" name="Content Placeholder 2"/>
          <p:cNvSpPr>
            <a:spLocks noGrp="1"/>
          </p:cNvSpPr>
          <p:nvPr>
            <p:ph idx="1"/>
          </p:nvPr>
        </p:nvSpPr>
        <p:spPr/>
        <p:txBody>
          <a:bodyPr>
            <a:normAutofit fontScale="25000" lnSpcReduction="20000"/>
          </a:bodyPr>
          <a:lstStyle/>
          <a:p>
            <a:r>
              <a:rPr lang="en-GB" dirty="0" smtClean="0"/>
              <a:t>state: state where a customer lives</a:t>
            </a:r>
          </a:p>
          <a:p>
            <a:r>
              <a:rPr lang="en-GB" dirty="0" smtClean="0"/>
              <a:t>account length: the number of days the customer has had an account</a:t>
            </a:r>
          </a:p>
          <a:p>
            <a:r>
              <a:rPr lang="en-GB" dirty="0" smtClean="0"/>
              <a:t>area code: the area code of the customer</a:t>
            </a:r>
          </a:p>
          <a:p>
            <a:r>
              <a:rPr lang="en-GB" dirty="0" smtClean="0"/>
              <a:t>phone number: the phone number of the customer</a:t>
            </a:r>
          </a:p>
          <a:p>
            <a:r>
              <a:rPr lang="en-GB" dirty="0" smtClean="0"/>
              <a:t>international plan: true if the customer has the international plan, otherwise false</a:t>
            </a:r>
          </a:p>
          <a:p>
            <a:r>
              <a:rPr lang="en-GB" dirty="0" smtClean="0"/>
              <a:t>voice mail plan: true if the customer has the voice mail plan, otherwise false</a:t>
            </a:r>
          </a:p>
          <a:p>
            <a:r>
              <a:rPr lang="en-GB" dirty="0" smtClean="0"/>
              <a:t>number </a:t>
            </a:r>
            <a:r>
              <a:rPr lang="en-GB" dirty="0" err="1" smtClean="0"/>
              <a:t>vmail</a:t>
            </a:r>
            <a:r>
              <a:rPr lang="en-GB" dirty="0" smtClean="0"/>
              <a:t> messages: the number of voicemails the customer has sent</a:t>
            </a:r>
          </a:p>
          <a:p>
            <a:r>
              <a:rPr lang="en-GB" dirty="0" smtClean="0"/>
              <a:t>total day minutes: total number of minutes the customer has been in calls during the day</a:t>
            </a:r>
          </a:p>
          <a:p>
            <a:r>
              <a:rPr lang="en-GB" dirty="0" smtClean="0"/>
              <a:t>total day calls: total number of calls the user has done during the day</a:t>
            </a:r>
          </a:p>
          <a:p>
            <a:r>
              <a:rPr lang="en-GB" dirty="0" smtClean="0"/>
              <a:t>total day charge: total amount of money the customer was charged by the Telecom company for calls during the day</a:t>
            </a:r>
          </a:p>
          <a:p>
            <a:r>
              <a:rPr lang="en-GB" dirty="0" smtClean="0"/>
              <a:t>total eve minutes: total number of minutes the customer has been in calls during the evening</a:t>
            </a:r>
          </a:p>
          <a:p>
            <a:r>
              <a:rPr lang="en-GB" dirty="0" smtClean="0"/>
              <a:t>total eve calls: total number of calls the customer has done during the evening</a:t>
            </a:r>
          </a:p>
          <a:p>
            <a:r>
              <a:rPr lang="en-GB" dirty="0" smtClean="0"/>
              <a:t>total eve charge: total amount of money the customer was charged by the Telecom company for calls during the evening</a:t>
            </a:r>
          </a:p>
          <a:p>
            <a:r>
              <a:rPr lang="en-GB" dirty="0" smtClean="0"/>
              <a:t>total night minutes: total number of minutes the customer has been in calls during the night</a:t>
            </a:r>
          </a:p>
          <a:p>
            <a:r>
              <a:rPr lang="en-GB" dirty="0" smtClean="0"/>
              <a:t>total night calls: total number of calls the customer has done during the night</a:t>
            </a:r>
          </a:p>
          <a:p>
            <a:r>
              <a:rPr lang="en-GB" dirty="0" smtClean="0"/>
              <a:t>total night charge: total amount of money the customer was charged by the Telecom company for calls during the night</a:t>
            </a:r>
          </a:p>
          <a:p>
            <a:r>
              <a:rPr lang="en-GB" dirty="0" smtClean="0"/>
              <a:t>total </a:t>
            </a:r>
            <a:r>
              <a:rPr lang="en-GB" dirty="0" err="1" smtClean="0"/>
              <a:t>intl</a:t>
            </a:r>
            <a:r>
              <a:rPr lang="en-GB" dirty="0" smtClean="0"/>
              <a:t> minutes: total number of minutes the user has been in international calls</a:t>
            </a:r>
          </a:p>
          <a:p>
            <a:r>
              <a:rPr lang="en-GB" dirty="0" smtClean="0"/>
              <a:t>total </a:t>
            </a:r>
            <a:r>
              <a:rPr lang="en-GB" dirty="0" err="1" smtClean="0"/>
              <a:t>intl</a:t>
            </a:r>
            <a:r>
              <a:rPr lang="en-GB" dirty="0" smtClean="0"/>
              <a:t> calls: total number of international calls the customer has done</a:t>
            </a:r>
          </a:p>
          <a:p>
            <a:r>
              <a:rPr lang="en-GB" dirty="0" smtClean="0"/>
              <a:t>total </a:t>
            </a:r>
            <a:r>
              <a:rPr lang="en-GB" dirty="0" err="1" smtClean="0"/>
              <a:t>intl</a:t>
            </a:r>
            <a:r>
              <a:rPr lang="en-GB" dirty="0" smtClean="0"/>
              <a:t> charge: total amount of money the customer was charged by the Telecom company for international calls</a:t>
            </a:r>
          </a:p>
          <a:p>
            <a:r>
              <a:rPr lang="en-GB" dirty="0" smtClean="0"/>
              <a:t>customer service calls: number of calls the customer has made to customer service</a:t>
            </a:r>
          </a:p>
          <a:p>
            <a:r>
              <a:rPr lang="en-GB" dirty="0" smtClean="0"/>
              <a:t>churn: true if the customer terminated their contract, otherwise false</a:t>
            </a:r>
            <a:endParaRPr lang="en-GB" dirty="0"/>
          </a:p>
        </p:txBody>
      </p:sp>
    </p:spTree>
    <p:extLst>
      <p:ext uri="{BB962C8B-B14F-4D97-AF65-F5344CB8AC3E}">
        <p14:creationId xmlns:p14="http://schemas.microsoft.com/office/powerpoint/2010/main" val="161582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Continuation of the data features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total eve minutes: total number of minutes the customer has been in calls during the evening</a:t>
            </a:r>
          </a:p>
          <a:p>
            <a:r>
              <a:rPr lang="en-GB" dirty="0" smtClean="0"/>
              <a:t>total eve calls: total number of calls the customer has done during the evening</a:t>
            </a:r>
          </a:p>
          <a:p>
            <a:r>
              <a:rPr lang="en-GB" dirty="0" smtClean="0"/>
              <a:t>total eve charge: total amount of money the customer was charged by the Telecom company for calls during the evening</a:t>
            </a:r>
          </a:p>
          <a:p>
            <a:r>
              <a:rPr lang="en-GB" dirty="0" smtClean="0"/>
              <a:t>total night minutes: total number of minutes the customer has been in calls during the night</a:t>
            </a:r>
          </a:p>
          <a:p>
            <a:r>
              <a:rPr lang="en-GB" dirty="0" smtClean="0"/>
              <a:t>total night calls: total number of calls the customer has done during the night</a:t>
            </a:r>
          </a:p>
          <a:p>
            <a:r>
              <a:rPr lang="en-GB" dirty="0" smtClean="0"/>
              <a:t>total night charge: total amount of money the customer was charged by the Telecom company for calls during the night</a:t>
            </a:r>
          </a:p>
          <a:p>
            <a:r>
              <a:rPr lang="en-GB" dirty="0" smtClean="0"/>
              <a:t>total </a:t>
            </a:r>
            <a:r>
              <a:rPr lang="en-GB" dirty="0" err="1" smtClean="0"/>
              <a:t>intl</a:t>
            </a:r>
            <a:r>
              <a:rPr lang="en-GB" dirty="0" smtClean="0"/>
              <a:t> minutes: total number of minutes the user has been in international calls</a:t>
            </a:r>
          </a:p>
          <a:p>
            <a:r>
              <a:rPr lang="en-GB" dirty="0" smtClean="0"/>
              <a:t>total </a:t>
            </a:r>
            <a:r>
              <a:rPr lang="en-GB" dirty="0" err="1" smtClean="0"/>
              <a:t>intl</a:t>
            </a:r>
            <a:r>
              <a:rPr lang="en-GB" dirty="0" smtClean="0"/>
              <a:t> calls: total number of international calls the customer has done</a:t>
            </a:r>
          </a:p>
          <a:p>
            <a:r>
              <a:rPr lang="en-GB" dirty="0" smtClean="0"/>
              <a:t>total </a:t>
            </a:r>
            <a:r>
              <a:rPr lang="en-GB" dirty="0" err="1" smtClean="0"/>
              <a:t>intl</a:t>
            </a:r>
            <a:r>
              <a:rPr lang="en-GB" dirty="0" smtClean="0"/>
              <a:t> charge: total amount of money the customer was charged by the Telecom company for international calls</a:t>
            </a:r>
          </a:p>
          <a:p>
            <a:r>
              <a:rPr lang="en-GB" dirty="0" smtClean="0"/>
              <a:t>customer service calls: number of calls the customer has made to customer service</a:t>
            </a:r>
          </a:p>
          <a:p>
            <a:r>
              <a:rPr lang="en-GB" dirty="0" smtClean="0"/>
              <a:t>churn: true if the customer terminated their contract, otherwise false</a:t>
            </a:r>
          </a:p>
          <a:p>
            <a:endParaRPr lang="en-GB" dirty="0"/>
          </a:p>
        </p:txBody>
      </p:sp>
    </p:spTree>
    <p:extLst>
      <p:ext uri="{BB962C8B-B14F-4D97-AF65-F5344CB8AC3E}">
        <p14:creationId xmlns:p14="http://schemas.microsoft.com/office/powerpoint/2010/main" val="29847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ANALYSIS</a:t>
            </a:r>
            <a:endParaRPr lang="en-GB" dirty="0"/>
          </a:p>
        </p:txBody>
      </p:sp>
    </p:spTree>
    <p:extLst>
      <p:ext uri="{BB962C8B-B14F-4D97-AF65-F5344CB8AC3E}">
        <p14:creationId xmlns:p14="http://schemas.microsoft.com/office/powerpoint/2010/main" val="61600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Distribution of churn</a:t>
            </a:r>
            <a:endParaRPr lang="en-GB" dirty="0"/>
          </a:p>
        </p:txBody>
      </p:sp>
      <p:pic>
        <p:nvPicPr>
          <p:cNvPr id="4" name="Content Placeholder 3"/>
          <p:cNvPicPr>
            <a:picLocks noGrp="1" noChangeAspect="1"/>
          </p:cNvPicPr>
          <p:nvPr>
            <p:ph idx="1"/>
          </p:nvPr>
        </p:nvPicPr>
        <p:blipFill>
          <a:blip r:embed="rId2"/>
          <a:stretch>
            <a:fillRect/>
          </a:stretch>
        </p:blipFill>
        <p:spPr>
          <a:xfrm>
            <a:off x="3021063" y="1848457"/>
            <a:ext cx="6149873" cy="4305673"/>
          </a:xfrm>
          <a:prstGeom prst="rect">
            <a:avLst/>
          </a:prstGeom>
        </p:spPr>
      </p:pic>
    </p:spTree>
    <p:extLst>
      <p:ext uri="{BB962C8B-B14F-4D97-AF65-F5344CB8AC3E}">
        <p14:creationId xmlns:p14="http://schemas.microsoft.com/office/powerpoint/2010/main" val="88072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Analysis on "area code"</a:t>
            </a:r>
            <a:br>
              <a:rPr lang="en-GB" b="1" dirty="0"/>
            </a:br>
            <a:endParaRPr lang="en-GB" dirty="0"/>
          </a:p>
        </p:txBody>
      </p:sp>
      <p:pic>
        <p:nvPicPr>
          <p:cNvPr id="4" name="Content Placeholder 3"/>
          <p:cNvPicPr>
            <a:picLocks noGrp="1" noChangeAspect="1"/>
          </p:cNvPicPr>
          <p:nvPr>
            <p:ph idx="1"/>
          </p:nvPr>
        </p:nvPicPr>
        <p:blipFill>
          <a:blip r:embed="rId2"/>
          <a:stretch>
            <a:fillRect/>
          </a:stretch>
        </p:blipFill>
        <p:spPr>
          <a:xfrm>
            <a:off x="1345223" y="2449479"/>
            <a:ext cx="8168643" cy="2668241"/>
          </a:xfrm>
          <a:prstGeom prst="rect">
            <a:avLst/>
          </a:prstGeom>
        </p:spPr>
      </p:pic>
    </p:spTree>
    <p:extLst>
      <p:ext uri="{BB962C8B-B14F-4D97-AF65-F5344CB8AC3E}">
        <p14:creationId xmlns:p14="http://schemas.microsoft.com/office/powerpoint/2010/main" val="401520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Analysis of the feature "churn"</a:t>
            </a:r>
          </a:p>
        </p:txBody>
      </p:sp>
      <p:pic>
        <p:nvPicPr>
          <p:cNvPr id="4" name="Content Placeholder 3"/>
          <p:cNvPicPr>
            <a:picLocks noGrp="1" noChangeAspect="1"/>
          </p:cNvPicPr>
          <p:nvPr>
            <p:ph idx="1"/>
          </p:nvPr>
        </p:nvPicPr>
        <p:blipFill>
          <a:blip r:embed="rId2"/>
          <a:stretch>
            <a:fillRect/>
          </a:stretch>
        </p:blipFill>
        <p:spPr>
          <a:xfrm>
            <a:off x="1481690" y="1939905"/>
            <a:ext cx="9228620" cy="4122777"/>
          </a:xfrm>
          <a:prstGeom prst="rect">
            <a:avLst/>
          </a:prstGeom>
        </p:spPr>
      </p:pic>
    </p:spTree>
    <p:extLst>
      <p:ext uri="{BB962C8B-B14F-4D97-AF65-F5344CB8AC3E}">
        <p14:creationId xmlns:p14="http://schemas.microsoft.com/office/powerpoint/2010/main" val="1887877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1219</Words>
  <Application>Microsoft Office PowerPoint</Application>
  <PresentationFormat>Widescreen</PresentationFormat>
  <Paragraphs>74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TELECOM CHURN ANALYSIS:A SYRIA TEL PERSPECTIVE</vt:lpstr>
      <vt:lpstr>BUSINESS UNDESTANDING </vt:lpstr>
      <vt:lpstr>Steps followed</vt:lpstr>
      <vt:lpstr>Data Features</vt:lpstr>
      <vt:lpstr>Continuation of the data features</vt:lpstr>
      <vt:lpstr>DATA ANALYSIS</vt:lpstr>
      <vt:lpstr>Distribution of churn</vt:lpstr>
      <vt:lpstr>Analysis on "area code" </vt:lpstr>
      <vt:lpstr>Analysis of the feature "churn"</vt:lpstr>
      <vt:lpstr>PowerPoint Presentation</vt:lpstr>
      <vt:lpstr>PowerPoint Presentation</vt:lpstr>
      <vt:lpstr>MODEL BUILDING &amp; EVALUATION</vt:lpstr>
      <vt:lpstr>Confusion matrix for dt </vt:lpstr>
      <vt:lpstr>Confusion matrix for knn</vt:lpstr>
      <vt:lpstr>Confusion matrix for rf</vt:lpstr>
      <vt:lpstr>PowerPoint Presentation</vt:lpstr>
      <vt:lpstr>Interpretation:</vt:lpstr>
      <vt:lpstr>HYPERPARAMETER TUNING </vt:lpstr>
      <vt:lpstr>PowerPoint Presentation</vt:lpstr>
      <vt:lpstr>Interpretation</vt:lpstr>
      <vt:lpstr>Cross validation </vt:lpstr>
      <vt:lpstr>Feature Importance Analysis </vt:lpstr>
      <vt:lpstr>Reassessing the performance of a model after addressing class imbalance </vt:lpstr>
      <vt:lpstr>Testing set using Python and scikit-learn </vt:lpstr>
      <vt:lpstr>Conclusion</vt:lpstr>
      <vt:lpstr>Recommendation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Mutuku</dc:creator>
  <cp:lastModifiedBy>Andrew Mutuku</cp:lastModifiedBy>
  <cp:revision>8</cp:revision>
  <dcterms:created xsi:type="dcterms:W3CDTF">2023-12-20T11:12:01Z</dcterms:created>
  <dcterms:modified xsi:type="dcterms:W3CDTF">2023-12-20T12:11:04Z</dcterms:modified>
</cp:coreProperties>
</file>