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67" r:id="rId4"/>
    <p:sldId id="260" r:id="rId5"/>
    <p:sldId id="258" r:id="rId6"/>
    <p:sldId id="264" r:id="rId7"/>
    <p:sldId id="262" r:id="rId8"/>
    <p:sldId id="268" r:id="rId9"/>
    <p:sldId id="270" r:id="rId10"/>
    <p:sldId id="269" r:id="rId11"/>
    <p:sldId id="271" r:id="rId12"/>
    <p:sldId id="261" r:id="rId13"/>
    <p:sldId id="272" r:id="rId14"/>
    <p:sldId id="266" r:id="rId15"/>
    <p:sldId id="265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w Ottaviano" initials="AO" lastIdx="1" clrIdx="0">
    <p:extLst>
      <p:ext uri="{19B8F6BF-5375-455C-9EA6-DF929625EA0E}">
        <p15:presenceInfo xmlns:p15="http://schemas.microsoft.com/office/powerpoint/2012/main" userId="3d3d331af638e1d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2-16T19:17:17.047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1388 0,'1'3,"-1"-1,1 0,0 1,0-1,0 0,0 0,0 0,0 0,0 0,1 0,-1 0,1 0,0-1,-1 1,1-1,0 1,0-1,0 1,0-1,46 28,-37-23,619 383,712 434,-688-453,231 138,-243-118,724 433,567 283,123-34,-837-512,205 98,-23 48,-347-89,-27 44,-578-369,333 218,1383 870,-1218-801,948 555,-515-305,518 385,-1423-941,59 37,-334-183,108 94,-255-179,225 169,-192-151,2-5,33 13,89 54,-45-24,198 109,-19-24,-81-45,-202-105,2 1,13 12,-55-32,-1 1,-1 1,-1 1,0 0,8 11,-10-10,-1-3</inkml:trace>
  <inkml:trace contextRef="#ctx0" brushRef="#br0" timeOffset="2188.622">29729 141,'-4'1,"0"0,1 1,-1-1,0 1,1 0,0 0,-1 0,1 1,0-1,0 1,-2 2,-8 6,-347 272,112-83,-1202 863,1084-807,-278 201,-272 195,-28-40,-43-33,-490 235,254-186,1189-612,-2143 1006,-376 180,2218-1047,-1590 819,-520 258,1802-918,-1037 463,1011-475,571-257,-1189 557,705-303,-78 81,-530 400,67-42,896-597,-334 211,23 24,343-223,-106 79,221-176,-2-4,-76 35,91-55,-78 39,-60 16,-17 4,-38 31,182-85,0 7,60-32,-2-1,1-1,-1 0,-1-2,-14 5,-1-1,1 2,0 2,1 1,0 2,-24 18,-17 9,56-35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1EEB21-702E-4B51-BF16-EDFE8F42477B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236192-3C9E-48E6-9640-F6D93FA13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87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36192-3C9E-48E6-9640-F6D93FA138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26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Prototype – All objects are instances. ES6 is making JS more like “Class-based” meaning JS is now even more flexible.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36192-3C9E-48E6-9640-F6D93FA138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419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36192-3C9E-48E6-9640-F6D93FA138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586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36192-3C9E-48E6-9640-F6D93FA138B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871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821A9-3B61-4E9B-87FF-47F97BB31306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8A9E3821-39EB-42BE-B1AA-AE0C4C070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58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821A9-3B61-4E9B-87FF-47F97BB31306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3821-39EB-42BE-B1AA-AE0C4C070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20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821A9-3B61-4E9B-87FF-47F97BB31306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3821-39EB-42BE-B1AA-AE0C4C070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37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821A9-3B61-4E9B-87FF-47F97BB31306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3821-39EB-42BE-B1AA-AE0C4C070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789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821A9-3B61-4E9B-87FF-47F97BB31306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3821-39EB-42BE-B1AA-AE0C4C070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919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821A9-3B61-4E9B-87FF-47F97BB31306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3821-39EB-42BE-B1AA-AE0C4C070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18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821A9-3B61-4E9B-87FF-47F97BB31306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3821-39EB-42BE-B1AA-AE0C4C070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86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821A9-3B61-4E9B-87FF-47F97BB31306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3821-39EB-42BE-B1AA-AE0C4C070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94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821A9-3B61-4E9B-87FF-47F97BB31306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3821-39EB-42BE-B1AA-AE0C4C070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645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821A9-3B61-4E9B-87FF-47F97BB31306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3821-39EB-42BE-B1AA-AE0C4C070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831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821A9-3B61-4E9B-87FF-47F97BB31306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3821-39EB-42BE-B1AA-AE0C4C070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882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C7E821A9-3B61-4E9B-87FF-47F97BB31306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E3821-39EB-42BE-B1AA-AE0C4C070A42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917777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js.org/docs/getting-started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hreejs.org/examples/webgl_shaders_ocean.html" TargetMode="External"/><Relationship Id="rId7" Type="http://schemas.openxmlformats.org/officeDocument/2006/relationships/hyperlink" Target="https://codepen.io/enesser/pen/jdenE" TargetMode="External"/><Relationship Id="rId2" Type="http://schemas.openxmlformats.org/officeDocument/2006/relationships/hyperlink" Target="http://mathis-biabiany.f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pen.io/teolitto/pen/KwOVvL" TargetMode="External"/><Relationship Id="rId5" Type="http://schemas.openxmlformats.org/officeDocument/2006/relationships/hyperlink" Target="http://www.cryptarismission.com/" TargetMode="External"/><Relationship Id="rId4" Type="http://schemas.openxmlformats.org/officeDocument/2006/relationships/hyperlink" Target="http://vr.ff.com/us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A9EEA-4725-4FEF-A118-96D88D9732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1808" y="3255431"/>
            <a:ext cx="5518066" cy="2268559"/>
          </a:xfrm>
        </p:spPr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2C35A0-F109-4F13-89D9-E0CAA83C9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041" y="4216145"/>
            <a:ext cx="5357600" cy="347132"/>
          </a:xfrm>
        </p:spPr>
        <p:txBody>
          <a:bodyPr/>
          <a:lstStyle/>
          <a:p>
            <a:r>
              <a:rPr lang="en-US" dirty="0"/>
              <a:t>A language for the future</a:t>
            </a:r>
          </a:p>
        </p:txBody>
      </p:sp>
    </p:spTree>
    <p:extLst>
      <p:ext uri="{BB962C8B-B14F-4D97-AF65-F5344CB8AC3E}">
        <p14:creationId xmlns:p14="http://schemas.microsoft.com/office/powerpoint/2010/main" val="3183993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859DE-4877-4392-92D7-422725B5E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React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53D06C-3448-45ED-936E-46838AE808E5}"/>
              </a:ext>
            </a:extLst>
          </p:cNvPr>
          <p:cNvSpPr/>
          <p:nvPr/>
        </p:nvSpPr>
        <p:spPr>
          <a:xfrm>
            <a:off x="1888067" y="1625600"/>
            <a:ext cx="4097866" cy="889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solidFill>
                  <a:schemeClr val="bg1"/>
                </a:solidFill>
              </a:rPr>
              <a:t>Container.jsx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9029A9-E480-45A0-9532-A27471E333FB}"/>
              </a:ext>
            </a:extLst>
          </p:cNvPr>
          <p:cNvSpPr/>
          <p:nvPr/>
        </p:nvSpPr>
        <p:spPr>
          <a:xfrm>
            <a:off x="1894860" y="3615299"/>
            <a:ext cx="4097866" cy="889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solidFill>
                  <a:schemeClr val="bg1"/>
                </a:solidFill>
              </a:rPr>
              <a:t>List.jsx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49D301-2272-40D4-88BF-3F4AF741CF75}"/>
              </a:ext>
            </a:extLst>
          </p:cNvPr>
          <p:cNvSpPr/>
          <p:nvPr/>
        </p:nvSpPr>
        <p:spPr>
          <a:xfrm>
            <a:off x="1888063" y="5383671"/>
            <a:ext cx="4097866" cy="889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solidFill>
                  <a:schemeClr val="bg1"/>
                </a:solidFill>
              </a:rPr>
              <a:t>ListItem.jsx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B53E075-E707-457A-8191-0DB739563EDF}"/>
              </a:ext>
            </a:extLst>
          </p:cNvPr>
          <p:cNvSpPr/>
          <p:nvPr/>
        </p:nvSpPr>
        <p:spPr>
          <a:xfrm rot="5400000">
            <a:off x="3420532" y="2909188"/>
            <a:ext cx="1032934" cy="24376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1A01BAF-5E35-4A35-9CC2-C456F3C5EA48}"/>
              </a:ext>
            </a:extLst>
          </p:cNvPr>
          <p:cNvSpPr/>
          <p:nvPr/>
        </p:nvSpPr>
        <p:spPr>
          <a:xfrm rot="5400000">
            <a:off x="3510512" y="4808906"/>
            <a:ext cx="852972" cy="24376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BB32ADE-0F93-4A6E-BD90-76E08D7AED64}"/>
              </a:ext>
            </a:extLst>
          </p:cNvPr>
          <p:cNvSpPr/>
          <p:nvPr/>
        </p:nvSpPr>
        <p:spPr>
          <a:xfrm>
            <a:off x="5985932" y="1944237"/>
            <a:ext cx="1388533" cy="24376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85E9FC0-3403-4D61-8370-51C0F2550028}"/>
              </a:ext>
            </a:extLst>
          </p:cNvPr>
          <p:cNvSpPr/>
          <p:nvPr/>
        </p:nvSpPr>
        <p:spPr>
          <a:xfrm>
            <a:off x="7103534" y="1198015"/>
            <a:ext cx="1913466" cy="1374539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.</a:t>
            </a:r>
            <a:r>
              <a:rPr lang="en-US" sz="2400" dirty="0" err="1">
                <a:solidFill>
                  <a:schemeClr val="bg1"/>
                </a:solidFill>
              </a:rPr>
              <a:t>scss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F55DE34-2637-473F-BAAB-4926E5CEE9AB}"/>
              </a:ext>
            </a:extLst>
          </p:cNvPr>
          <p:cNvSpPr/>
          <p:nvPr/>
        </p:nvSpPr>
        <p:spPr>
          <a:xfrm>
            <a:off x="5999519" y="3971287"/>
            <a:ext cx="1374947" cy="24376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FFF44A3A-2B1A-4099-9B46-927E7DC1CE03}"/>
              </a:ext>
            </a:extLst>
          </p:cNvPr>
          <p:cNvSpPr/>
          <p:nvPr/>
        </p:nvSpPr>
        <p:spPr>
          <a:xfrm>
            <a:off x="7117121" y="3225065"/>
            <a:ext cx="1913466" cy="1374539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.</a:t>
            </a:r>
            <a:r>
              <a:rPr lang="en-US" sz="2400" dirty="0" err="1">
                <a:solidFill>
                  <a:schemeClr val="bg1"/>
                </a:solidFill>
              </a:rPr>
              <a:t>scss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3F80121D-B801-417B-A7C2-5FB218F62849}"/>
              </a:ext>
            </a:extLst>
          </p:cNvPr>
          <p:cNvSpPr/>
          <p:nvPr/>
        </p:nvSpPr>
        <p:spPr>
          <a:xfrm>
            <a:off x="5985933" y="5718937"/>
            <a:ext cx="1219200" cy="24376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863EE4CA-1F39-4872-AFF1-73A6077A7670}"/>
              </a:ext>
            </a:extLst>
          </p:cNvPr>
          <p:cNvSpPr/>
          <p:nvPr/>
        </p:nvSpPr>
        <p:spPr>
          <a:xfrm>
            <a:off x="7103534" y="4972715"/>
            <a:ext cx="1913466" cy="1374539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.</a:t>
            </a:r>
            <a:r>
              <a:rPr lang="en-US" sz="2400" dirty="0" err="1">
                <a:solidFill>
                  <a:schemeClr val="bg1"/>
                </a:solidFill>
              </a:rPr>
              <a:t>scss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61C326-03C0-46DA-95F4-524E4A9A2948}"/>
              </a:ext>
            </a:extLst>
          </p:cNvPr>
          <p:cNvSpPr txBox="1"/>
          <p:nvPr/>
        </p:nvSpPr>
        <p:spPr>
          <a:xfrm>
            <a:off x="1556084" y="6347254"/>
            <a:ext cx="4804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linkClick r:id="rId2"/>
              </a:rPr>
              <a:t>https://reactjs.org/docs/getting-started.html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2278734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702DD-27E3-41A7-BCAF-D61C3D1D1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Three.js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72A74-7BE3-4689-B80C-5F1DD50BF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1808" y="1346670"/>
            <a:ext cx="7796540" cy="3997828"/>
          </a:xfrm>
        </p:spPr>
        <p:txBody>
          <a:bodyPr/>
          <a:lstStyle/>
          <a:p>
            <a:r>
              <a:rPr lang="en-US" dirty="0">
                <a:hlinkClick r:id="rId2"/>
              </a:rPr>
              <a:t>http://mathis-biabiany.fr/</a:t>
            </a:r>
            <a:endParaRPr lang="en-US" dirty="0"/>
          </a:p>
          <a:p>
            <a:r>
              <a:rPr lang="en-US" dirty="0">
                <a:hlinkClick r:id="rId3"/>
              </a:rPr>
              <a:t>https://threejs.org/examples/webgl_shaders_ocean.html</a:t>
            </a:r>
            <a:endParaRPr lang="en-US" dirty="0"/>
          </a:p>
          <a:p>
            <a:r>
              <a:rPr lang="en-US" dirty="0">
                <a:hlinkClick r:id="rId4"/>
              </a:rPr>
              <a:t>http://vr.ff.com/us/</a:t>
            </a:r>
            <a:endParaRPr lang="en-US" dirty="0"/>
          </a:p>
          <a:p>
            <a:r>
              <a:rPr lang="en-US" dirty="0">
                <a:hlinkClick r:id="rId5"/>
              </a:rPr>
              <a:t>http://www.cryptarismission.com/</a:t>
            </a:r>
            <a:endParaRPr lang="en-US" dirty="0"/>
          </a:p>
          <a:p>
            <a:r>
              <a:rPr lang="en-US" dirty="0">
                <a:hlinkClick r:id="rId6"/>
              </a:rPr>
              <a:t>https://codepen.io/teolitto/pen/KwOVvL</a:t>
            </a:r>
            <a:r>
              <a:rPr lang="en-US" dirty="0"/>
              <a:t> </a:t>
            </a:r>
          </a:p>
          <a:p>
            <a:r>
              <a:rPr lang="en-US" dirty="0">
                <a:hlinkClick r:id="rId7"/>
              </a:rPr>
              <a:t>https://codepen.io/enesser/pen/jdenE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44893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06C27-E357-43A9-A179-FF5857045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8207" y="3147254"/>
            <a:ext cx="1437193" cy="408746"/>
          </a:xfrm>
        </p:spPr>
        <p:txBody>
          <a:bodyPr>
            <a:normAutofit fontScale="90000"/>
          </a:bodyPr>
          <a:lstStyle/>
          <a:p>
            <a:r>
              <a:rPr lang="en-US" dirty="0"/>
              <a:t>Part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1AE54-6137-45A1-9C0A-38C90401B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58700" y="3147254"/>
            <a:ext cx="1837300" cy="408746"/>
          </a:xfrm>
        </p:spPr>
        <p:txBody>
          <a:bodyPr/>
          <a:lstStyle/>
          <a:p>
            <a:pPr algn="l"/>
            <a:r>
              <a:rPr lang="en-US" dirty="0"/>
              <a:t>So?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CEBA9C2-8773-442E-AA31-AFCA682E1782}"/>
              </a:ext>
            </a:extLst>
          </p:cNvPr>
          <p:cNvCxnSpPr/>
          <p:nvPr/>
        </p:nvCxnSpPr>
        <p:spPr>
          <a:xfrm>
            <a:off x="4004733" y="2802467"/>
            <a:ext cx="0" cy="11260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853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57411-15B9-4B29-80C7-A37B62623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886" y="2351771"/>
            <a:ext cx="4689915" cy="1077229"/>
          </a:xfrm>
        </p:spPr>
        <p:txBody>
          <a:bodyPr/>
          <a:lstStyle/>
          <a:p>
            <a:pPr algn="l"/>
            <a:r>
              <a:rPr lang="en-US"/>
              <a:t>Reason</a:t>
            </a:r>
            <a:r>
              <a:rPr lang="en-US" dirty="0"/>
              <a:t>: Stats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4B6DE5C-EE65-4048-9C65-AC9C73839F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200" y="135088"/>
            <a:ext cx="4839204" cy="65878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B6FB7A-318C-493D-A143-7A5815766F5D}"/>
              </a:ext>
            </a:extLst>
          </p:cNvPr>
          <p:cNvSpPr txBox="1"/>
          <p:nvPr/>
        </p:nvSpPr>
        <p:spPr>
          <a:xfrm>
            <a:off x="1053596" y="6387117"/>
            <a:ext cx="51524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Credit: https://insights.stackoverflow.com/survey/2018#technology</a:t>
            </a:r>
          </a:p>
        </p:txBody>
      </p:sp>
    </p:spTree>
    <p:extLst>
      <p:ext uri="{BB962C8B-B14F-4D97-AF65-F5344CB8AC3E}">
        <p14:creationId xmlns:p14="http://schemas.microsoft.com/office/powerpoint/2010/main" val="372330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4F1CD-CCB7-4D9C-814C-D2F1A74C5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007" y="267203"/>
            <a:ext cx="7950984" cy="1081705"/>
          </a:xfrm>
        </p:spPr>
        <p:txBody>
          <a:bodyPr/>
          <a:lstStyle/>
          <a:p>
            <a:pPr algn="l"/>
            <a:r>
              <a:rPr lang="en-US" dirty="0"/>
              <a:t>There is something for everyone (besides web developers)</a:t>
            </a:r>
          </a:p>
        </p:txBody>
      </p:sp>
      <p:pic>
        <p:nvPicPr>
          <p:cNvPr id="6" name="Content Placeholder 5" descr="A close up of a sign&#10;&#10;Description automatically generated">
            <a:extLst>
              <a:ext uri="{FF2B5EF4-FFF2-40B4-BE49-F238E27FC236}">
                <a16:creationId xmlns:a16="http://schemas.microsoft.com/office/drawing/2014/main" id="{4B1154A0-55A6-4C82-8536-F4401782724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42" y="1348907"/>
            <a:ext cx="2425960" cy="2736045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35A9AD1-F6A8-4BCE-87F7-314D516506D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668" y="355600"/>
            <a:ext cx="1366965" cy="738161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2442E46-7326-42A3-82A9-FF56D931BF77}"/>
              </a:ext>
            </a:extLst>
          </p:cNvPr>
          <p:cNvSpPr txBox="1"/>
          <p:nvPr/>
        </p:nvSpPr>
        <p:spPr>
          <a:xfrm>
            <a:off x="9136805" y="1210408"/>
            <a:ext cx="1994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Cross Platform Desktop Native (electron)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1CABFF-AA81-4493-9BFD-E895B3D04542}"/>
              </a:ext>
            </a:extLst>
          </p:cNvPr>
          <p:cNvSpPr txBox="1"/>
          <p:nvPr/>
        </p:nvSpPr>
        <p:spPr>
          <a:xfrm>
            <a:off x="1631142" y="4213572"/>
            <a:ext cx="2425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 side (even allows for C bindings)</a:t>
            </a:r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9436DA09-F652-4047-9A08-B695A67571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048" y="1589809"/>
            <a:ext cx="1886339" cy="18863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115BCDE-2BEC-468A-91C9-6F130F779727}"/>
              </a:ext>
            </a:extLst>
          </p:cNvPr>
          <p:cNvSpPr txBox="1"/>
          <p:nvPr/>
        </p:nvSpPr>
        <p:spPr>
          <a:xfrm>
            <a:off x="6974577" y="3395373"/>
            <a:ext cx="2811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Native app development for both platforms (react-native)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EAE97DF-24E0-49B3-ACEA-52C3B86D97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372" y="5845133"/>
            <a:ext cx="496766" cy="4967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63C096E-E2B3-49FF-B11E-4573C2531E85}"/>
              </a:ext>
            </a:extLst>
          </p:cNvPr>
          <p:cNvSpPr txBox="1"/>
          <p:nvPr/>
        </p:nvSpPr>
        <p:spPr>
          <a:xfrm>
            <a:off x="4535358" y="5503658"/>
            <a:ext cx="1560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VR/AR (argon </a:t>
            </a:r>
            <a:r>
              <a:rPr lang="en-US" sz="1400" dirty="0" err="1"/>
              <a:t>js</a:t>
            </a:r>
            <a:r>
              <a:rPr lang="en-US" sz="1400" dirty="0"/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D37ED0-BCEF-4808-AB19-C40EF3836AD5}"/>
              </a:ext>
            </a:extLst>
          </p:cNvPr>
          <p:cNvSpPr txBox="1"/>
          <p:nvPr/>
        </p:nvSpPr>
        <p:spPr>
          <a:xfrm>
            <a:off x="4364246" y="1505204"/>
            <a:ext cx="30488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atin typeface="Inconsolata"/>
              </a:rPr>
              <a:t>Three.js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68CDF1-7891-4636-8469-4E155198C0CD}"/>
              </a:ext>
            </a:extLst>
          </p:cNvPr>
          <p:cNvSpPr txBox="1"/>
          <p:nvPr/>
        </p:nvSpPr>
        <p:spPr>
          <a:xfrm>
            <a:off x="4511513" y="2413064"/>
            <a:ext cx="220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Game Development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93ADC44-EC8E-4149-87AE-4154757493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91217" y="4455560"/>
            <a:ext cx="1762916" cy="188633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E036FE0-102E-4BC0-8722-A96E9297A858}"/>
              </a:ext>
            </a:extLst>
          </p:cNvPr>
          <p:cNvSpPr txBox="1"/>
          <p:nvPr/>
        </p:nvSpPr>
        <p:spPr>
          <a:xfrm>
            <a:off x="9256796" y="5398729"/>
            <a:ext cx="1762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Tensorflow</a:t>
            </a:r>
            <a:r>
              <a:rPr lang="en-US" dirty="0"/>
              <a:t> (AI)</a:t>
            </a:r>
          </a:p>
        </p:txBody>
      </p:sp>
      <p:pic>
        <p:nvPicPr>
          <p:cNvPr id="24" name="Picture 23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AD1C697A-F39E-42D2-9391-1F402E3665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413" y="3363077"/>
            <a:ext cx="712171" cy="78548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B361CA0-1321-4771-B983-EAB3FB0D91F3}"/>
              </a:ext>
            </a:extLst>
          </p:cNvPr>
          <p:cNvSpPr txBox="1"/>
          <p:nvPr/>
        </p:nvSpPr>
        <p:spPr>
          <a:xfrm>
            <a:off x="5113867" y="4213572"/>
            <a:ext cx="1964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Jest (unit testing)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BE057A1-9C70-41FF-B556-51BF9696D4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007" y="5097747"/>
            <a:ext cx="2086943" cy="81182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E211BAE-EA5A-4946-B453-0C6CA6424592}"/>
              </a:ext>
            </a:extLst>
          </p:cNvPr>
          <p:cNvSpPr txBox="1"/>
          <p:nvPr/>
        </p:nvSpPr>
        <p:spPr>
          <a:xfrm>
            <a:off x="989155" y="5972567"/>
            <a:ext cx="2720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 Package Manager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C6E7A06-8A45-4455-A530-F6B3F7D3BC4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935" y="3823718"/>
            <a:ext cx="664415" cy="66441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AE0C45B-B643-4698-955E-23FCF2E710BA}"/>
              </a:ext>
            </a:extLst>
          </p:cNvPr>
          <p:cNvSpPr txBox="1"/>
          <p:nvPr/>
        </p:nvSpPr>
        <p:spPr>
          <a:xfrm>
            <a:off x="9702204" y="4604973"/>
            <a:ext cx="10883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Typescript (JS with types)</a:t>
            </a:r>
          </a:p>
        </p:txBody>
      </p:sp>
    </p:spTree>
    <p:extLst>
      <p:ext uri="{BB962C8B-B14F-4D97-AF65-F5344CB8AC3E}">
        <p14:creationId xmlns:p14="http://schemas.microsoft.com/office/powerpoint/2010/main" val="324652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1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1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68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8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/>
      <p:bldP spid="13" grpId="0"/>
      <p:bldP spid="16" grpId="0"/>
      <p:bldP spid="17" grpId="0"/>
      <p:bldP spid="18" grpId="0"/>
      <p:bldP spid="22" grpId="0"/>
      <p:bldP spid="25" grpId="0"/>
      <p:bldP spid="28" grpId="0"/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98E53-BD51-475E-B73F-D4846E60C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533" y="0"/>
            <a:ext cx="10303934" cy="5029200"/>
          </a:xfrm>
        </p:spPr>
        <p:txBody>
          <a:bodyPr>
            <a:normAutofit/>
          </a:bodyPr>
          <a:lstStyle/>
          <a:p>
            <a:pPr algn="ctr"/>
            <a:r>
              <a:rPr lang="en-US" sz="8000" cap="all" dirty="0"/>
              <a:t>JAVASCRIPT IS NOT scary. Use JavaScript in youR projects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1E05BE-882F-4CAC-9345-E72A86D784BC}"/>
              </a:ext>
            </a:extLst>
          </p:cNvPr>
          <p:cNvSpPr txBox="1"/>
          <p:nvPr/>
        </p:nvSpPr>
        <p:spPr>
          <a:xfrm>
            <a:off x="3318933" y="5249333"/>
            <a:ext cx="581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Personal and school (why not?)</a:t>
            </a:r>
          </a:p>
        </p:txBody>
      </p:sp>
      <p:pic>
        <p:nvPicPr>
          <p:cNvPr id="5" name="Picture 4" descr="A close up of a person&#10;&#10;Description automatically generated">
            <a:extLst>
              <a:ext uri="{FF2B5EF4-FFF2-40B4-BE49-F238E27FC236}">
                <a16:creationId xmlns:a16="http://schemas.microsoft.com/office/drawing/2014/main" id="{DE33C843-047F-4161-BD46-184EE19CCC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266" y="4401065"/>
            <a:ext cx="3048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297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5CEEC-5324-4BF7-9A7D-2F6956813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4475" y="2636856"/>
            <a:ext cx="7958331" cy="1077229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637005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picture containing person, outdoor, fence, man&#10;&#10;Description automatically generated">
            <a:extLst>
              <a:ext uri="{FF2B5EF4-FFF2-40B4-BE49-F238E27FC236}">
                <a16:creationId xmlns:a16="http://schemas.microsoft.com/office/drawing/2014/main" id="{C01B99AD-8655-4D10-8032-9D233D67F3B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3" r="8333"/>
          <a:stretch>
            <a:fillRect/>
          </a:stretch>
        </p:blipFill>
        <p:spPr>
          <a:xfrm rot="16200000">
            <a:off x="5632450" y="1117600"/>
            <a:ext cx="6858000" cy="462915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FA78ED9-2E89-4F27-AF9A-8C2FF1663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759" y="205272"/>
            <a:ext cx="5466661" cy="1083405"/>
          </a:xfrm>
        </p:spPr>
        <p:txBody>
          <a:bodyPr/>
          <a:lstStyle/>
          <a:p>
            <a:r>
              <a:rPr lang="en-US" dirty="0"/>
              <a:t>Hi, I’m Andrew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036688-E85A-4B3B-9DE4-B296E2F061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2759" y="1419442"/>
            <a:ext cx="5466660" cy="492537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Graduated from </a:t>
            </a:r>
            <a:r>
              <a:rPr lang="en-US" dirty="0" err="1"/>
              <a:t>Cofo</a:t>
            </a:r>
            <a:r>
              <a:rPr lang="en-US" dirty="0"/>
              <a:t> 2018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Software Engineer at Cerner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 like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Programming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Being outdoors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Being with people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Learning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D31575C5-F4B0-4F45-B159-32F754E969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099" y="5249575"/>
            <a:ext cx="3879980" cy="95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92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A796C-CEA8-4CAE-9905-3EE327C2F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99DE4-3116-4950-ABF0-602497BA8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1808" y="1430086"/>
            <a:ext cx="7796540" cy="3997828"/>
          </a:xfrm>
        </p:spPr>
        <p:txBody>
          <a:bodyPr/>
          <a:lstStyle/>
          <a:p>
            <a:r>
              <a:rPr lang="en-US" dirty="0"/>
              <a:t>What is JavaScript?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Pure </a:t>
            </a:r>
            <a:r>
              <a:rPr lang="en-US" dirty="0" err="1"/>
              <a:t>javascript</a:t>
            </a:r>
            <a:r>
              <a:rPr lang="en-US" dirty="0"/>
              <a:t> (vanilla)</a:t>
            </a:r>
          </a:p>
          <a:p>
            <a:pPr lvl="1"/>
            <a:r>
              <a:rPr lang="en-US" dirty="0"/>
              <a:t>React</a:t>
            </a:r>
          </a:p>
          <a:p>
            <a:pPr lvl="1"/>
            <a:r>
              <a:rPr lang="en-US" dirty="0"/>
              <a:t>Angular</a:t>
            </a:r>
          </a:p>
          <a:p>
            <a:r>
              <a:rPr lang="en-US" dirty="0"/>
              <a:t>Why you should use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39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06C27-E357-43A9-A179-FF5857045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8207" y="3147254"/>
            <a:ext cx="1437193" cy="408746"/>
          </a:xfrm>
        </p:spPr>
        <p:txBody>
          <a:bodyPr>
            <a:normAutofit fontScale="90000"/>
          </a:bodyPr>
          <a:lstStyle/>
          <a:p>
            <a:r>
              <a:rPr lang="en-US" dirty="0"/>
              <a:t>Part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1AE54-6137-45A1-9C0A-38C90401B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58698" y="3147254"/>
            <a:ext cx="3615299" cy="408746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What is JavaScript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CEBA9C2-8773-442E-AA31-AFCA682E1782}"/>
              </a:ext>
            </a:extLst>
          </p:cNvPr>
          <p:cNvCxnSpPr/>
          <p:nvPr/>
        </p:nvCxnSpPr>
        <p:spPr>
          <a:xfrm>
            <a:off x="4004733" y="2802467"/>
            <a:ext cx="0" cy="11260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503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2CF3E-DD6B-4B22-A65F-01B4CD5F8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83" y="733629"/>
            <a:ext cx="7366033" cy="1078348"/>
          </a:xfrm>
        </p:spPr>
        <p:txBody>
          <a:bodyPr/>
          <a:lstStyle/>
          <a:p>
            <a:pPr algn="ctr"/>
            <a:r>
              <a:rPr lang="en-US" dirty="0"/>
              <a:t>What JS is NOT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0C6DA5-119D-436A-A6F2-EC00CB6ECE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889" y="1868124"/>
            <a:ext cx="1565988" cy="15659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3478B1C-3CF4-4AF1-ADD0-CF60E006979B}"/>
              </a:ext>
            </a:extLst>
          </p:cNvPr>
          <p:cNvSpPr txBox="1"/>
          <p:nvPr/>
        </p:nvSpPr>
        <p:spPr>
          <a:xfrm>
            <a:off x="4550474" y="1989398"/>
            <a:ext cx="30910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/>
              <a:t>!=</a:t>
            </a:r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7834D22F-8A9C-42AB-926F-0C7F40A87D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534" y="1632443"/>
            <a:ext cx="1113811" cy="203734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B84891F-EE51-450A-9EC1-676BF371F231}"/>
              </a:ext>
            </a:extLst>
          </p:cNvPr>
          <p:cNvSpPr txBox="1"/>
          <p:nvPr/>
        </p:nvSpPr>
        <p:spPr>
          <a:xfrm>
            <a:off x="6637385" y="3847211"/>
            <a:ext cx="44261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Statically typed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“Class-based” language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8068CE-280E-4A5D-B9E7-E95F952D913E}"/>
              </a:ext>
            </a:extLst>
          </p:cNvPr>
          <p:cNvSpPr txBox="1"/>
          <p:nvPr/>
        </p:nvSpPr>
        <p:spPr>
          <a:xfrm>
            <a:off x="1167617" y="3892824"/>
            <a:ext cx="49283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Dynamically typed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Prototype based (until ES6)</a:t>
            </a:r>
          </a:p>
        </p:txBody>
      </p:sp>
    </p:spTree>
    <p:extLst>
      <p:ext uri="{BB962C8B-B14F-4D97-AF65-F5344CB8AC3E}">
        <p14:creationId xmlns:p14="http://schemas.microsoft.com/office/powerpoint/2010/main" val="18938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AB4003-61F9-48B2-84D5-C574253454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304" y="555021"/>
            <a:ext cx="9440333" cy="590020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EC5B69C-B5C5-487F-A1F2-B0BBB8E66882}"/>
                  </a:ext>
                </a:extLst>
              </p14:cNvPr>
              <p14:cNvContentPartPr/>
              <p14:nvPr/>
            </p14:nvContentPartPr>
            <p14:xfrm>
              <a:off x="532880" y="312549"/>
              <a:ext cx="10967400" cy="61426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EC5B69C-B5C5-487F-A1F2-B0BBB8E6688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0238" y="249549"/>
                <a:ext cx="11093044" cy="626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7760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06C27-E357-43A9-A179-FF5857045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8207" y="3147254"/>
            <a:ext cx="1437193" cy="408746"/>
          </a:xfrm>
        </p:spPr>
        <p:txBody>
          <a:bodyPr>
            <a:normAutofit fontScale="90000"/>
          </a:bodyPr>
          <a:lstStyle/>
          <a:p>
            <a:r>
              <a:rPr lang="en-US" dirty="0"/>
              <a:t>Part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1AE54-6137-45A1-9C0A-38C90401B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58699" y="3147254"/>
            <a:ext cx="3632233" cy="408746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Some Examples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CEBA9C2-8773-442E-AA31-AFCA682E1782}"/>
              </a:ext>
            </a:extLst>
          </p:cNvPr>
          <p:cNvCxnSpPr/>
          <p:nvPr/>
        </p:nvCxnSpPr>
        <p:spPr>
          <a:xfrm>
            <a:off x="4004733" y="2802467"/>
            <a:ext cx="0" cy="11260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741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CF2D0-2038-4007-AD98-AC5F97E61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Pure JavaScript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948CD3-DBD1-4098-8C31-B4645F1AB8B0}"/>
              </a:ext>
            </a:extLst>
          </p:cNvPr>
          <p:cNvSpPr/>
          <p:nvPr/>
        </p:nvSpPr>
        <p:spPr>
          <a:xfrm>
            <a:off x="1862667" y="1803399"/>
            <a:ext cx="1955800" cy="1261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.</a:t>
            </a:r>
            <a:r>
              <a:rPr lang="en-US" sz="3200" dirty="0" err="1">
                <a:solidFill>
                  <a:schemeClr val="bg1"/>
                </a:solidFill>
              </a:rPr>
              <a:t>js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2CBC138-34D8-43D9-89C5-0269786A1326}"/>
              </a:ext>
            </a:extLst>
          </p:cNvPr>
          <p:cNvSpPr/>
          <p:nvPr/>
        </p:nvSpPr>
        <p:spPr>
          <a:xfrm>
            <a:off x="6430107" y="3064932"/>
            <a:ext cx="3738360" cy="2142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.html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A99B651-1B27-4CB6-989C-EA1F209D4CE1}"/>
              </a:ext>
            </a:extLst>
          </p:cNvPr>
          <p:cNvSpPr/>
          <p:nvPr/>
        </p:nvSpPr>
        <p:spPr>
          <a:xfrm>
            <a:off x="2353733" y="3640667"/>
            <a:ext cx="2734734" cy="265853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.</a:t>
            </a:r>
            <a:r>
              <a:rPr lang="en-US" sz="3200" dirty="0" err="1">
                <a:solidFill>
                  <a:schemeClr val="bg1"/>
                </a:solidFill>
              </a:rPr>
              <a:t>css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7135440-0A78-4883-8396-177AF24BE697}"/>
              </a:ext>
            </a:extLst>
          </p:cNvPr>
          <p:cNvSpPr/>
          <p:nvPr/>
        </p:nvSpPr>
        <p:spPr>
          <a:xfrm rot="1673023">
            <a:off x="3703936" y="2943052"/>
            <a:ext cx="2954866" cy="2437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21E0868-0C8F-4AAA-98E2-D3BFFAF35A92}"/>
              </a:ext>
            </a:extLst>
          </p:cNvPr>
          <p:cNvSpPr/>
          <p:nvPr/>
        </p:nvSpPr>
        <p:spPr>
          <a:xfrm rot="20048374">
            <a:off x="4610077" y="4825316"/>
            <a:ext cx="1974129" cy="2437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14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C5F65-EE4F-4540-906F-8F6AC3031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5200" y="150643"/>
            <a:ext cx="7958331" cy="1077229"/>
          </a:xfrm>
        </p:spPr>
        <p:txBody>
          <a:bodyPr/>
          <a:lstStyle/>
          <a:p>
            <a:pPr algn="l"/>
            <a:r>
              <a:rPr lang="en-US" dirty="0"/>
              <a:t>Angular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5A4D16-9EF2-4F5C-8A00-AB6C9846BCD0}"/>
              </a:ext>
            </a:extLst>
          </p:cNvPr>
          <p:cNvSpPr/>
          <p:nvPr/>
        </p:nvSpPr>
        <p:spPr>
          <a:xfrm>
            <a:off x="2235200" y="809899"/>
            <a:ext cx="8178800" cy="5054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1FCC0E-596D-4E6C-B61C-367319F02F74}"/>
              </a:ext>
            </a:extLst>
          </p:cNvPr>
          <p:cNvSpPr txBox="1"/>
          <p:nvPr/>
        </p:nvSpPr>
        <p:spPr>
          <a:xfrm>
            <a:off x="2413000" y="962299"/>
            <a:ext cx="1693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Module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518E6F-0A38-4296-85F4-0C7130CD62ED}"/>
              </a:ext>
            </a:extLst>
          </p:cNvPr>
          <p:cNvSpPr/>
          <p:nvPr/>
        </p:nvSpPr>
        <p:spPr>
          <a:xfrm>
            <a:off x="2506133" y="1766632"/>
            <a:ext cx="2294467" cy="1077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List component (.</a:t>
            </a:r>
            <a:r>
              <a:rPr lang="en-US" dirty="0" err="1">
                <a:solidFill>
                  <a:schemeClr val="bg1"/>
                </a:solidFill>
              </a:rPr>
              <a:t>ts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6C032C-0774-4DFD-ACEB-9C1456C984E4}"/>
              </a:ext>
            </a:extLst>
          </p:cNvPr>
          <p:cNvSpPr/>
          <p:nvPr/>
        </p:nvSpPr>
        <p:spPr>
          <a:xfrm>
            <a:off x="2505974" y="3807098"/>
            <a:ext cx="2294467" cy="1077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ListItem</a:t>
            </a:r>
            <a:r>
              <a:rPr lang="en-US" dirty="0">
                <a:solidFill>
                  <a:schemeClr val="bg1"/>
                </a:solidFill>
              </a:rPr>
              <a:t> component (.</a:t>
            </a:r>
            <a:r>
              <a:rPr lang="en-US" dirty="0" err="1">
                <a:solidFill>
                  <a:schemeClr val="bg1"/>
                </a:solidFill>
              </a:rPr>
              <a:t>ts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3D6D41A-88D4-46F8-A502-6E8C19E18294}"/>
              </a:ext>
            </a:extLst>
          </p:cNvPr>
          <p:cNvSpPr/>
          <p:nvPr/>
        </p:nvSpPr>
        <p:spPr>
          <a:xfrm>
            <a:off x="5987309" y="1031995"/>
            <a:ext cx="2565400" cy="1144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Template (.html)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90F3F3B-E91D-450B-AB24-A6D6ED5F9247}"/>
              </a:ext>
            </a:extLst>
          </p:cNvPr>
          <p:cNvSpPr/>
          <p:nvPr/>
        </p:nvSpPr>
        <p:spPr>
          <a:xfrm>
            <a:off x="5559216" y="3106147"/>
            <a:ext cx="2565400" cy="1144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Template (.html)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B7AD6E2B-2BBF-481B-8B82-11710A16DBB7}"/>
              </a:ext>
            </a:extLst>
          </p:cNvPr>
          <p:cNvSpPr/>
          <p:nvPr/>
        </p:nvSpPr>
        <p:spPr>
          <a:xfrm>
            <a:off x="7979508" y="1469322"/>
            <a:ext cx="1913466" cy="137453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.</a:t>
            </a:r>
            <a:r>
              <a:rPr lang="en-US" sz="2400" dirty="0" err="1">
                <a:solidFill>
                  <a:schemeClr val="bg1"/>
                </a:solidFill>
              </a:rPr>
              <a:t>scss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1C8B2D37-C8C0-425C-93AF-CFB6CB66439D}"/>
              </a:ext>
            </a:extLst>
          </p:cNvPr>
          <p:cNvSpPr/>
          <p:nvPr/>
        </p:nvSpPr>
        <p:spPr>
          <a:xfrm>
            <a:off x="6639243" y="4386610"/>
            <a:ext cx="1913466" cy="137453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.</a:t>
            </a:r>
            <a:r>
              <a:rPr lang="en-US" sz="2400" dirty="0" err="1">
                <a:solidFill>
                  <a:schemeClr val="bg1"/>
                </a:solidFill>
              </a:rPr>
              <a:t>scss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A68AC35-E907-4B56-981C-BCA510F0DF13}"/>
              </a:ext>
            </a:extLst>
          </p:cNvPr>
          <p:cNvSpPr/>
          <p:nvPr/>
        </p:nvSpPr>
        <p:spPr>
          <a:xfrm rot="9255842">
            <a:off x="4766020" y="1845548"/>
            <a:ext cx="1230940" cy="2437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087FF73-5ECD-4349-88C1-17B713D16DC9}"/>
              </a:ext>
            </a:extLst>
          </p:cNvPr>
          <p:cNvSpPr/>
          <p:nvPr/>
        </p:nvSpPr>
        <p:spPr>
          <a:xfrm rot="9255842">
            <a:off x="4770397" y="3779632"/>
            <a:ext cx="802223" cy="2437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C8073165-6FAA-4A9B-819F-DD40CF16DD2C}"/>
              </a:ext>
            </a:extLst>
          </p:cNvPr>
          <p:cNvSpPr/>
          <p:nvPr/>
        </p:nvSpPr>
        <p:spPr>
          <a:xfrm rot="10800000">
            <a:off x="4799072" y="2388346"/>
            <a:ext cx="3325543" cy="2437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542C1D66-C8D3-480C-AE69-C0813986F6E6}"/>
              </a:ext>
            </a:extLst>
          </p:cNvPr>
          <p:cNvSpPr/>
          <p:nvPr/>
        </p:nvSpPr>
        <p:spPr>
          <a:xfrm rot="11490360">
            <a:off x="4797543" y="4489330"/>
            <a:ext cx="2446565" cy="2437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A216AD-844B-41B7-A3B0-340D82F6E793}"/>
              </a:ext>
            </a:extLst>
          </p:cNvPr>
          <p:cNvSpPr txBox="1"/>
          <p:nvPr/>
        </p:nvSpPr>
        <p:spPr>
          <a:xfrm>
            <a:off x="2235200" y="6123752"/>
            <a:ext cx="8178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Example comparison: https://medium.com/javascript-in-plain-english/i-created-the-exact-same-app-in-react-and-vue-part-2-angular-39b1aa289878</a:t>
            </a:r>
          </a:p>
        </p:txBody>
      </p:sp>
    </p:spTree>
    <p:extLst>
      <p:ext uri="{BB962C8B-B14F-4D97-AF65-F5344CB8AC3E}">
        <p14:creationId xmlns:p14="http://schemas.microsoft.com/office/powerpoint/2010/main" val="2547622423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2206</TotalTime>
  <Words>342</Words>
  <Application>Microsoft Office PowerPoint</Application>
  <PresentationFormat>Widescreen</PresentationFormat>
  <Paragraphs>78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Inconsolata</vt:lpstr>
      <vt:lpstr>MS Shell Dlg 2</vt:lpstr>
      <vt:lpstr>Wingdings</vt:lpstr>
      <vt:lpstr>Wingdings 3</vt:lpstr>
      <vt:lpstr>Madison</vt:lpstr>
      <vt:lpstr>JavaScript</vt:lpstr>
      <vt:lpstr>Hi, I’m Andrew</vt:lpstr>
      <vt:lpstr>Outline</vt:lpstr>
      <vt:lpstr>Part 1</vt:lpstr>
      <vt:lpstr>What JS is NOT</vt:lpstr>
      <vt:lpstr>PowerPoint Presentation</vt:lpstr>
      <vt:lpstr>Part 2</vt:lpstr>
      <vt:lpstr>Pure JavaScript</vt:lpstr>
      <vt:lpstr>Angular</vt:lpstr>
      <vt:lpstr>React</vt:lpstr>
      <vt:lpstr>Three.js</vt:lpstr>
      <vt:lpstr>Part 3</vt:lpstr>
      <vt:lpstr>Reason: Stats</vt:lpstr>
      <vt:lpstr>There is something for everyone (besides web developers)</vt:lpstr>
      <vt:lpstr>JAVASCRIPT IS NOT scary. Use JavaScript in youR projects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Andrew Ottaviano</dc:creator>
  <cp:lastModifiedBy>Andrew Ottaviano</cp:lastModifiedBy>
  <cp:revision>250</cp:revision>
  <dcterms:created xsi:type="dcterms:W3CDTF">2019-02-16T18:07:01Z</dcterms:created>
  <dcterms:modified xsi:type="dcterms:W3CDTF">2019-04-13T04:01:47Z</dcterms:modified>
</cp:coreProperties>
</file>