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  <p:sldMasterId id="2147483650" r:id="rId6"/>
  </p:sldMasterIdLst>
  <p:notesMasterIdLst>
    <p:notesMasterId r:id="rId33"/>
  </p:notesMasterIdLst>
  <p:handoutMasterIdLst>
    <p:handoutMasterId r:id="rId34"/>
  </p:handoutMasterIdLst>
  <p:sldIdLst>
    <p:sldId id="256" r:id="rId7"/>
    <p:sldId id="285" r:id="rId8"/>
    <p:sldId id="301" r:id="rId9"/>
    <p:sldId id="279" r:id="rId10"/>
    <p:sldId id="287" r:id="rId11"/>
    <p:sldId id="288" r:id="rId12"/>
    <p:sldId id="289" r:id="rId13"/>
    <p:sldId id="286" r:id="rId14"/>
    <p:sldId id="280" r:id="rId15"/>
    <p:sldId id="281" r:id="rId16"/>
    <p:sldId id="290" r:id="rId17"/>
    <p:sldId id="291" r:id="rId18"/>
    <p:sldId id="282" r:id="rId19"/>
    <p:sldId id="293" r:id="rId20"/>
    <p:sldId id="302" r:id="rId21"/>
    <p:sldId id="294" r:id="rId22"/>
    <p:sldId id="296" r:id="rId23"/>
    <p:sldId id="297" r:id="rId24"/>
    <p:sldId id="303" r:id="rId25"/>
    <p:sldId id="298" r:id="rId26"/>
    <p:sldId id="304" r:id="rId27"/>
    <p:sldId id="299" r:id="rId28"/>
    <p:sldId id="305" r:id="rId29"/>
    <p:sldId id="300" r:id="rId30"/>
    <p:sldId id="306" r:id="rId31"/>
    <p:sldId id="260" r:id="rId32"/>
  </p:sldIdLst>
  <p:sldSz cx="9144000" cy="5143500" type="screen16x9"/>
  <p:notesSz cx="7559675" cy="10691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981EC-AD54-4AA2-A504-A6FDCE48F6F6}">
          <p14:sldIdLst>
            <p14:sldId id="256"/>
            <p14:sldId id="285"/>
            <p14:sldId id="301"/>
            <p14:sldId id="279"/>
            <p14:sldId id="287"/>
            <p14:sldId id="288"/>
            <p14:sldId id="289"/>
            <p14:sldId id="286"/>
            <p14:sldId id="280"/>
            <p14:sldId id="281"/>
            <p14:sldId id="290"/>
            <p14:sldId id="291"/>
            <p14:sldId id="282"/>
            <p14:sldId id="293"/>
            <p14:sldId id="302"/>
            <p14:sldId id="294"/>
            <p14:sldId id="296"/>
            <p14:sldId id="297"/>
            <p14:sldId id="303"/>
            <p14:sldId id="298"/>
            <p14:sldId id="304"/>
            <p14:sldId id="299"/>
            <p14:sldId id="305"/>
            <p14:sldId id="300"/>
            <p14:sldId id="30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FF66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78356" autoAdjust="0"/>
  </p:normalViewPr>
  <p:slideViewPr>
    <p:cSldViewPr>
      <p:cViewPr>
        <p:scale>
          <a:sx n="106" d="100"/>
          <a:sy n="106" d="100"/>
        </p:scale>
        <p:origin x="51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3019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nter" userId="498d945ffc81b2c3" providerId="LiveId" clId="{2AD7F70D-B370-48B2-AB1D-7B2C9729826E}"/>
    <pc:docChg chg="custSel modSld">
      <pc:chgData name="Andrew Hunter" userId="498d945ffc81b2c3" providerId="LiveId" clId="{2AD7F70D-B370-48B2-AB1D-7B2C9729826E}" dt="2019-01-30T13:51:59.933" v="2017" actId="20577"/>
      <pc:docMkLst>
        <pc:docMk/>
      </pc:docMkLst>
      <pc:sldChg chg="modSp">
        <pc:chgData name="Andrew Hunter" userId="498d945ffc81b2c3" providerId="LiveId" clId="{2AD7F70D-B370-48B2-AB1D-7B2C9729826E}" dt="2019-01-30T13:30:56.322" v="379" actId="20577"/>
        <pc:sldMkLst>
          <pc:docMk/>
          <pc:sldMk cId="1310597869" sldId="280"/>
        </pc:sldMkLst>
        <pc:spChg chg="mod">
          <ac:chgData name="Andrew Hunter" userId="498d945ffc81b2c3" providerId="LiveId" clId="{2AD7F70D-B370-48B2-AB1D-7B2C9729826E}" dt="2019-01-30T13:30:56.322" v="379" actId="20577"/>
          <ac:spMkLst>
            <pc:docMk/>
            <pc:sldMk cId="1310597869" sldId="280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35:23.726" v="852" actId="20577"/>
        <pc:sldMkLst>
          <pc:docMk/>
          <pc:sldMk cId="4031721622" sldId="281"/>
        </pc:sldMkLst>
        <pc:spChg chg="mod">
          <ac:chgData name="Andrew Hunter" userId="498d945ffc81b2c3" providerId="LiveId" clId="{2AD7F70D-B370-48B2-AB1D-7B2C9729826E}" dt="2019-01-30T13:35:23.726" v="852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42:17.808" v="1434" actId="20577"/>
        <pc:sldMkLst>
          <pc:docMk/>
          <pc:sldMk cId="2570660838" sldId="282"/>
        </pc:sldMkLst>
        <pc:spChg chg="mod">
          <ac:chgData name="Andrew Hunter" userId="498d945ffc81b2c3" providerId="LiveId" clId="{2AD7F70D-B370-48B2-AB1D-7B2C9729826E}" dt="2019-01-30T13:42:17.808" v="1434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47:00.413" v="1694" actId="20577"/>
        <pc:sldMkLst>
          <pc:docMk/>
          <pc:sldMk cId="2142214167" sldId="283"/>
        </pc:sldMkLst>
        <pc:spChg chg="mod">
          <ac:chgData name="Andrew Hunter" userId="498d945ffc81b2c3" providerId="LiveId" clId="{2AD7F70D-B370-48B2-AB1D-7B2C9729826E}" dt="2019-01-30T13:47:00.413" v="1694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51:59.933" v="2017" actId="20577"/>
        <pc:sldMkLst>
          <pc:docMk/>
          <pc:sldMk cId="1519532782" sldId="284"/>
        </pc:sldMkLst>
        <pc:spChg chg="mod">
          <ac:chgData name="Andrew Hunter" userId="498d945ffc81b2c3" providerId="LiveId" clId="{2AD7F70D-B370-48B2-AB1D-7B2C9729826E}" dt="2019-01-30T13:51:59.933" v="2017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  <pc:docChgLst>
    <pc:chgData name="Andrew Hunter" userId="498d945ffc81b2c3" providerId="LiveId" clId="{46552D09-378A-402C-A9AB-29CF30598F7D}"/>
    <pc:docChg chg="custSel addSld delSld modSld">
      <pc:chgData name="Andrew Hunter" userId="498d945ffc81b2c3" providerId="LiveId" clId="{46552D09-378A-402C-A9AB-29CF30598F7D}" dt="2018-12-27T20:47:14.108" v="2463" actId="20577"/>
      <pc:docMkLst>
        <pc:docMk/>
      </pc:docMkLst>
      <pc:sldChg chg="modSp">
        <pc:chgData name="Andrew Hunter" userId="498d945ffc81b2c3" providerId="LiveId" clId="{46552D09-378A-402C-A9AB-29CF30598F7D}" dt="2018-12-27T20:15:42.172" v="11" actId="20577"/>
        <pc:sldMkLst>
          <pc:docMk/>
          <pc:sldMk cId="0" sldId="256"/>
        </pc:sldMkLst>
        <pc:spChg chg="mod">
          <ac:chgData name="Andrew Hunter" userId="498d945ffc81b2c3" providerId="LiveId" clId="{46552D09-378A-402C-A9AB-29CF30598F7D}" dt="2018-12-27T20:15:42.172" v="11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">
        <pc:chgData name="Andrew Hunter" userId="498d945ffc81b2c3" providerId="LiveId" clId="{46552D09-378A-402C-A9AB-29CF30598F7D}" dt="2018-12-27T20:18:56.404" v="97" actId="20577"/>
        <pc:sldMkLst>
          <pc:docMk/>
          <pc:sldMk cId="980097276" sldId="279"/>
        </pc:sldMkLst>
        <pc:spChg chg="mod">
          <ac:chgData name="Andrew Hunter" userId="498d945ffc81b2c3" providerId="LiveId" clId="{46552D09-378A-402C-A9AB-29CF30598F7D}" dt="2018-12-27T20:18:56.404" v="97" actId="20577"/>
          <ac:spMkLst>
            <pc:docMk/>
            <pc:sldMk cId="980097276" sldId="279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29:36.793" v="661" actId="1076"/>
        <pc:sldMkLst>
          <pc:docMk/>
          <pc:sldMk cId="1310597869" sldId="280"/>
        </pc:sldMkLst>
        <pc:spChg chg="mod">
          <ac:chgData name="Andrew Hunter" userId="498d945ffc81b2c3" providerId="LiveId" clId="{46552D09-378A-402C-A9AB-29CF30598F7D}" dt="2018-12-27T20:19:11.868" v="113" actId="20577"/>
          <ac:spMkLst>
            <pc:docMk/>
            <pc:sldMk cId="1310597869" sldId="280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29:36.793" v="661" actId="1076"/>
          <ac:spMkLst>
            <pc:docMk/>
            <pc:sldMk cId="1310597869" sldId="280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36:47.653" v="1336" actId="20577"/>
        <pc:sldMkLst>
          <pc:docMk/>
          <pc:sldMk cId="4031721622" sldId="281"/>
        </pc:sldMkLst>
        <pc:spChg chg="mod">
          <ac:chgData name="Andrew Hunter" userId="498d945ffc81b2c3" providerId="LiveId" clId="{46552D09-378A-402C-A9AB-29CF30598F7D}" dt="2018-12-27T20:29:48.955" v="670" actId="20577"/>
          <ac:spMkLst>
            <pc:docMk/>
            <pc:sldMk cId="4031721622" sldId="281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36:47.653" v="1336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2:08.025" v="1808" actId="20577"/>
        <pc:sldMkLst>
          <pc:docMk/>
          <pc:sldMk cId="2570660838" sldId="282"/>
        </pc:sldMkLst>
        <pc:spChg chg="mod">
          <ac:chgData name="Andrew Hunter" userId="498d945ffc81b2c3" providerId="LiveId" clId="{46552D09-378A-402C-A9AB-29CF30598F7D}" dt="2018-12-27T20:42:08.025" v="1808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4:03.175" v="1996" actId="20577"/>
        <pc:sldMkLst>
          <pc:docMk/>
          <pc:sldMk cId="2142214167" sldId="283"/>
        </pc:sldMkLst>
        <pc:spChg chg="mod">
          <ac:chgData name="Andrew Hunter" userId="498d945ffc81b2c3" providerId="LiveId" clId="{46552D09-378A-402C-A9AB-29CF30598F7D}" dt="2018-12-27T20:42:34.242" v="1817" actId="20577"/>
          <ac:spMkLst>
            <pc:docMk/>
            <pc:sldMk cId="2142214167" sldId="283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44:03.175" v="1996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7:14.108" v="2463" actId="20577"/>
        <pc:sldMkLst>
          <pc:docMk/>
          <pc:sldMk cId="1519532782" sldId="284"/>
        </pc:sldMkLst>
        <pc:spChg chg="mod">
          <ac:chgData name="Andrew Hunter" userId="498d945ffc81b2c3" providerId="LiveId" clId="{46552D09-378A-402C-A9AB-29CF30598F7D}" dt="2018-12-27T20:44:28.400" v="2008" actId="20577"/>
          <ac:spMkLst>
            <pc:docMk/>
            <pc:sldMk cId="1519532782" sldId="284"/>
            <ac:spMk id="2" creationId="{9F1CFE25-EE06-46F2-AD31-915A14903A65}"/>
          </ac:spMkLst>
        </pc:spChg>
        <pc:spChg chg="mod">
          <ac:chgData name="Andrew Hunter" userId="498d945ffc81b2c3" providerId="LiveId" clId="{46552D09-378A-402C-A9AB-29CF30598F7D}" dt="2018-12-27T20:47:14.108" v="2463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  <pc:docChgLst>
    <pc:chgData name="Andrew Hunter" userId="498d945ffc81b2c3" providerId="LiveId" clId="{A1241E38-4A41-4D29-B076-71FFDC625129}"/>
    <pc:docChg chg="undo custSel addSld delSld modSld">
      <pc:chgData name="Andrew Hunter" userId="498d945ffc81b2c3" providerId="LiveId" clId="{A1241E38-4A41-4D29-B076-71FFDC625129}" dt="2019-01-18T14:37:11.158" v="1405" actId="20577"/>
      <pc:docMkLst>
        <pc:docMk/>
      </pc:docMkLst>
      <pc:sldChg chg="modSp">
        <pc:chgData name="Andrew Hunter" userId="498d945ffc81b2c3" providerId="LiveId" clId="{A1241E38-4A41-4D29-B076-71FFDC625129}" dt="2019-01-18T14:20:23.606" v="832" actId="20577"/>
        <pc:sldMkLst>
          <pc:docMk/>
          <pc:sldMk cId="1310597869" sldId="280"/>
        </pc:sldMkLst>
        <pc:spChg chg="mod">
          <ac:chgData name="Andrew Hunter" userId="498d945ffc81b2c3" providerId="LiveId" clId="{A1241E38-4A41-4D29-B076-71FFDC625129}" dt="2019-01-18T14:20:23.606" v="832" actId="20577"/>
          <ac:spMkLst>
            <pc:docMk/>
            <pc:sldMk cId="1310597869" sldId="280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05:31.235" v="464" actId="20577"/>
        <pc:sldMkLst>
          <pc:docMk/>
          <pc:sldMk cId="4031721622" sldId="281"/>
        </pc:sldMkLst>
        <pc:spChg chg="mod">
          <ac:chgData name="Andrew Hunter" userId="498d945ffc81b2c3" providerId="LiveId" clId="{A1241E38-4A41-4D29-B076-71FFDC625129}" dt="2019-01-18T14:05:31.235" v="464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25:22.895" v="1352" actId="20577"/>
        <pc:sldMkLst>
          <pc:docMk/>
          <pc:sldMk cId="2570660838" sldId="282"/>
        </pc:sldMkLst>
        <pc:spChg chg="mod">
          <ac:chgData name="Andrew Hunter" userId="498d945ffc81b2c3" providerId="LiveId" clId="{A1241E38-4A41-4D29-B076-71FFDC625129}" dt="2019-01-18T14:25:22.895" v="1352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37:11.158" v="1405" actId="20577"/>
        <pc:sldMkLst>
          <pc:docMk/>
          <pc:sldMk cId="2142214167" sldId="283"/>
        </pc:sldMkLst>
        <pc:spChg chg="mod">
          <ac:chgData name="Andrew Hunter" userId="498d945ffc81b2c3" providerId="LiveId" clId="{A1241E38-4A41-4D29-B076-71FFDC625129}" dt="2019-01-18T14:37:11.158" v="1405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23:49.490" v="1261" actId="20577"/>
        <pc:sldMkLst>
          <pc:docMk/>
          <pc:sldMk cId="1519532782" sldId="284"/>
        </pc:sldMkLst>
        <pc:spChg chg="mod">
          <ac:chgData name="Andrew Hunter" userId="498d945ffc81b2c3" providerId="LiveId" clId="{A1241E38-4A41-4D29-B076-71FFDC625129}" dt="2019-01-18T14:23:49.490" v="1261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B89B6-4CB6-4351-A510-25083EAD60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29A4-33BB-4CFB-BA5E-3FB86B40D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9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3A43EF7-5439-4F90-84D2-A97275C4B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9B7A9A-3829-4C93-BC24-ABCC5182C0E1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6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A5474-E775-4AEB-92FF-9B3A8A1786C3}" type="slidenum">
              <a:rPr lang="en-US" altLang="en-US" sz="1400" smtClean="0"/>
              <a:pPr>
                <a:spcBef>
                  <a:spcPct val="0"/>
                </a:spcBef>
              </a:pPr>
              <a:t>26</a:t>
            </a:fld>
            <a:endParaRPr lang="en-US" altLang="en-US" sz="140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2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5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13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46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8013" cy="2981325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00100" indent="-34290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14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86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9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40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959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40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89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0335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83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98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70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313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96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100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658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601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61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936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3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9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451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1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5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5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52400"/>
            <a:ext cx="961548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88"/>
            <a:ext cx="75072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-166688"/>
            <a:ext cx="35353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457200" indent="-4572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7145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1717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0"/>
            <a:ext cx="6245225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8001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573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1145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9144000 w 9144000"/>
              <a:gd name="T1" fmla="*/ 2571750 h 5143500"/>
              <a:gd name="T2" fmla="*/ 4572000 w 9144000"/>
              <a:gd name="T3" fmla="*/ 5143500 h 5143500"/>
              <a:gd name="T4" fmla="*/ 0 w 9144000"/>
              <a:gd name="T5" fmla="*/ 2571750 h 5143500"/>
              <a:gd name="T6" fmla="*/ 4572000 w 9144000"/>
              <a:gd name="T7" fmla="*/ 0 h 51435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144000"/>
              <a:gd name="T13" fmla="*/ 0 h 5143500"/>
              <a:gd name="T14" fmla="*/ 9144000 w 9144000"/>
              <a:gd name="T15" fmla="*/ 5143500 h 5143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0" h="5143500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3"/>
            <a:srcRect/>
            <a:tile tx="0" ty="0" sx="100000" sy="100000" flip="none" algn="tl"/>
          </a:blipFill>
          <a:ln w="9360" cap="flat">
            <a:solidFill>
              <a:srgbClr val="4A7EBB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lang="en-GB" altLang="en-US" sz="3200" kern="1200" smtClean="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ernandofranzini.wordpress.com/category/oop/page/2/" TargetMode="External"/><Relationship Id="rId7" Type="http://schemas.openxmlformats.org/officeDocument/2006/relationships/hyperlink" Target="http://www.tomcorsonknowles.com/blog/your-quick-guide-to-kick-stress-from-your-lif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hyperlink" Target="http://codecondo.com/best-design-pattern-books/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Hadoo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57256168387268422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try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228600" y="971550"/>
            <a:ext cx="8991600" cy="1198875"/>
          </a:xfrm>
          <a:custGeom>
            <a:avLst/>
            <a:gdLst>
              <a:gd name="T0" fmla="*/ 4035244 w 5457825"/>
              <a:gd name="T1" fmla="*/ 478238 h 1919288"/>
              <a:gd name="T2" fmla="*/ 2017622 w 5457825"/>
              <a:gd name="T3" fmla="*/ 956476 h 1919288"/>
              <a:gd name="T4" fmla="*/ 0 w 5457825"/>
              <a:gd name="T5" fmla="*/ 478238 h 1919288"/>
              <a:gd name="T6" fmla="*/ 2017622 w 5457825"/>
              <a:gd name="T7" fmla="*/ 0 h 19192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457825"/>
              <a:gd name="T13" fmla="*/ 0 h 1919288"/>
              <a:gd name="T14" fmla="*/ 5457825 w 5457825"/>
              <a:gd name="T15" fmla="*/ 1919288 h 1919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57825" h="1919288">
                <a:moveTo>
                  <a:pt x="0" y="0"/>
                </a:moveTo>
                <a:lnTo>
                  <a:pt x="15160" y="0"/>
                </a:lnTo>
                <a:lnTo>
                  <a:pt x="15160" y="5332"/>
                </a:lnTo>
                <a:lnTo>
                  <a:pt x="0" y="53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23B8DC"/>
                </a:solidFill>
                <a:latin typeface="Banda Regular" charset="0"/>
              </a:rPr>
              <a:t>Programming Philosophy, Principles and Practices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549EE-B0F9-4628-A70D-7EDE2FBB2A4D}"/>
              </a:ext>
            </a:extLst>
          </p:cNvPr>
          <p:cNvSpPr txBox="1"/>
          <p:nvPr/>
        </p:nvSpPr>
        <p:spPr>
          <a:xfrm>
            <a:off x="4648200" y="43243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6CCFF"/>
                </a:solidFill>
              </a:rPr>
              <a:t>Andrew Hunter</a:t>
            </a:r>
          </a:p>
          <a:p>
            <a:pPr algn="r"/>
            <a:r>
              <a:rPr lang="en-US" dirty="0">
                <a:solidFill>
                  <a:srgbClr val="66CCFF"/>
                </a:solidFill>
              </a:rPr>
              <a:t>Senior Consultant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14550"/>
            <a:ext cx="8228013" cy="2286000"/>
          </a:xfrm>
        </p:spPr>
        <p:txBody>
          <a:bodyPr/>
          <a:lstStyle/>
          <a:p>
            <a:r>
              <a:rPr lang="en-US" dirty="0"/>
              <a:t>Created as a paradigm to help manage complexity through user defined types and information hiding</a:t>
            </a:r>
          </a:p>
          <a:p>
            <a:r>
              <a:rPr lang="en-US" dirty="0"/>
              <a:t>Made popular by C++ however the concept of classes was heavily influenced by Simula67</a:t>
            </a:r>
          </a:p>
          <a:p>
            <a:pPr lvl="1"/>
            <a:r>
              <a:rPr lang="en-US" dirty="0"/>
              <a:t>Operator overloading came from Algol68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2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F2DB29-5C49-40A7-BF0D-F773054E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487" y="1428750"/>
            <a:ext cx="1981200" cy="203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4009"/>
            <a:ext cx="8228013" cy="440941"/>
          </a:xfrm>
        </p:spPr>
        <p:txBody>
          <a:bodyPr/>
          <a:lstStyle/>
          <a:p>
            <a:pPr lvl="1"/>
            <a:r>
              <a:rPr lang="en-US" dirty="0"/>
              <a:t>IS HARD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E04D0-C08B-4D53-AC5A-35388C3E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1200" y="1504950"/>
            <a:ext cx="2291952" cy="2881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A7DBA-F85F-491F-B1EB-DF0F73E1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42687" y="2190750"/>
            <a:ext cx="2876550" cy="20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3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4009"/>
            <a:ext cx="8228013" cy="3184141"/>
          </a:xfrm>
        </p:spPr>
        <p:txBody>
          <a:bodyPr/>
          <a:lstStyle/>
          <a:p>
            <a:pPr lvl="1"/>
            <a:r>
              <a:rPr lang="en-US" dirty="0"/>
              <a:t>Favor composition over inheritance</a:t>
            </a:r>
          </a:p>
          <a:p>
            <a:pPr lvl="2"/>
            <a:r>
              <a:rPr lang="en-US" dirty="0"/>
              <a:t>Classes should sealed by default (declarative)</a:t>
            </a:r>
          </a:p>
          <a:p>
            <a:pPr lvl="1"/>
            <a:r>
              <a:rPr lang="en-US" dirty="0"/>
              <a:t>Favor pure methods over those with side effects</a:t>
            </a:r>
          </a:p>
          <a:p>
            <a:pPr lvl="1"/>
            <a:r>
              <a:rPr lang="en-US" dirty="0"/>
              <a:t>Abide by the single responsibility principle</a:t>
            </a:r>
          </a:p>
          <a:p>
            <a:pPr lvl="2"/>
            <a:r>
              <a:rPr lang="en-US" dirty="0"/>
              <a:t>A class or method should only do one thing and do it well</a:t>
            </a:r>
          </a:p>
          <a:p>
            <a:pPr lvl="2"/>
            <a:r>
              <a:rPr lang="en-US" dirty="0"/>
              <a:t>Minimize or eliminate branching logic</a:t>
            </a:r>
          </a:p>
          <a:p>
            <a:pPr lvl="3"/>
            <a:r>
              <a:rPr lang="en-US" dirty="0"/>
              <a:t>Rule of thumb: more than two branches and refactor</a:t>
            </a:r>
          </a:p>
          <a:p>
            <a:pPr lvl="1"/>
            <a:r>
              <a:rPr lang="en-US" dirty="0"/>
              <a:t>Choose declarative over imperative programming style</a:t>
            </a:r>
          </a:p>
          <a:p>
            <a:pPr lvl="1"/>
            <a:r>
              <a:rPr lang="en-US" dirty="0"/>
              <a:t>A little copying and pasting is often better than a little dependency</a:t>
            </a:r>
          </a:p>
        </p:txBody>
      </p:sp>
    </p:spTree>
    <p:extLst>
      <p:ext uri="{BB962C8B-B14F-4D97-AF65-F5344CB8AC3E}">
        <p14:creationId xmlns:p14="http://schemas.microsoft.com/office/powerpoint/2010/main" val="94958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Imperative programming is the most prevalent style</a:t>
            </a:r>
          </a:p>
          <a:p>
            <a:pPr lvl="1"/>
            <a:r>
              <a:rPr lang="en-US" dirty="0"/>
              <a:t>The program specifies how to do something</a:t>
            </a:r>
          </a:p>
          <a:p>
            <a:pPr lvl="1"/>
            <a:r>
              <a:rPr lang="en-US" dirty="0"/>
              <a:t>Often hard to read and quickly understand</a:t>
            </a:r>
          </a:p>
          <a:p>
            <a:pPr lvl="1"/>
            <a:r>
              <a:rPr lang="en-US" dirty="0"/>
              <a:t>Tough to tell when to refactor</a:t>
            </a:r>
          </a:p>
          <a:p>
            <a:r>
              <a:rPr lang="en-US" dirty="0"/>
              <a:t>Declarative programming is the preferred .NET style</a:t>
            </a:r>
          </a:p>
          <a:p>
            <a:pPr lvl="1"/>
            <a:r>
              <a:rPr lang="en-US" dirty="0"/>
              <a:t>The program specifies what needs to be done</a:t>
            </a:r>
          </a:p>
          <a:p>
            <a:pPr lvl="1"/>
            <a:r>
              <a:rPr lang="en-US" dirty="0"/>
              <a:t>Often results in easy to read code</a:t>
            </a:r>
          </a:p>
          <a:p>
            <a:pPr lvl="2"/>
            <a:r>
              <a:rPr lang="en-US" dirty="0"/>
              <a:t>When readability decreases you naturally know to refactor</a:t>
            </a:r>
          </a:p>
        </p:txBody>
      </p:sp>
    </p:spTree>
    <p:extLst>
      <p:ext uri="{BB962C8B-B14F-4D97-AF65-F5344CB8AC3E}">
        <p14:creationId xmlns:p14="http://schemas.microsoft.com/office/powerpoint/2010/main" val="257066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AE567-6B9B-4917-99B6-5018129A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9550"/>
            <a:ext cx="7139009" cy="4803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BFB690-A052-45AB-9A9C-D76FC4BD347D}"/>
              </a:ext>
            </a:extLst>
          </p:cNvPr>
          <p:cNvSpPr/>
          <p:nvPr/>
        </p:nvSpPr>
        <p:spPr bwMode="auto">
          <a:xfrm>
            <a:off x="2514600" y="285750"/>
            <a:ext cx="15240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4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2000250"/>
            <a:ext cx="8228013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296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78134-B9DA-4E6A-90DF-13E1DD0C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66750"/>
            <a:ext cx="844303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Filter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1A380-20BF-47C9-AC33-0C6884F2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9493" y="1657350"/>
            <a:ext cx="6047538" cy="1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Extension Methods</a:t>
            </a:r>
          </a:p>
          <a:p>
            <a:pPr lvl="1"/>
            <a:r>
              <a:rPr lang="en-US" dirty="0"/>
              <a:t>“Extends” a type to add additional functionality</a:t>
            </a:r>
          </a:p>
          <a:p>
            <a:pPr lvl="1"/>
            <a:r>
              <a:rPr lang="en-US" dirty="0"/>
              <a:t>Compiler creates IL that is similar to calling a static method on the type</a:t>
            </a:r>
          </a:p>
          <a:p>
            <a:pPr lvl="1"/>
            <a:r>
              <a:rPr lang="en-US" dirty="0"/>
              <a:t>Perfect example of the Open/Close principle</a:t>
            </a:r>
          </a:p>
          <a:p>
            <a:pPr lvl="2"/>
            <a:r>
              <a:rPr lang="en-US" dirty="0"/>
              <a:t>Open for extension / Closed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227302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2000250"/>
            <a:ext cx="8228013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2007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Modern Development Environment</a:t>
            </a:r>
          </a:p>
          <a:p>
            <a:r>
              <a:rPr lang="en-US" dirty="0"/>
              <a:t>Object Oriented Programming Philosophy</a:t>
            </a:r>
          </a:p>
          <a:p>
            <a:r>
              <a:rPr lang="en-US" dirty="0"/>
              <a:t>Declarative vs Imperative Coding</a:t>
            </a:r>
          </a:p>
          <a:p>
            <a:r>
              <a:rPr lang="en-US" dirty="0"/>
              <a:t>Programming Patterns and Practices in C#</a:t>
            </a:r>
          </a:p>
          <a:p>
            <a:r>
              <a:rPr lang="en-US" dirty="0"/>
              <a:t>Refactoring a “realistic”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4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Filter</a:t>
            </a:r>
          </a:p>
          <a:p>
            <a:pPr lvl="1"/>
            <a:r>
              <a:rPr lang="en-US" dirty="0"/>
              <a:t>Implemented with LINQ extension method Where()</a:t>
            </a:r>
          </a:p>
          <a:p>
            <a:pPr lvl="1"/>
            <a:r>
              <a:rPr lang="en-US" dirty="0"/>
              <a:t>Allows for selecting specific results using predicate logic</a:t>
            </a:r>
          </a:p>
          <a:p>
            <a:pPr lvl="1"/>
            <a:r>
              <a:rPr lang="en-US" dirty="0"/>
              <a:t>Lazily evaluated – must do something to cause the collection to be iterated through to execute the logic</a:t>
            </a:r>
          </a:p>
        </p:txBody>
      </p:sp>
    </p:spTree>
    <p:extLst>
      <p:ext uri="{BB962C8B-B14F-4D97-AF65-F5344CB8AC3E}">
        <p14:creationId xmlns:p14="http://schemas.microsoft.com/office/powerpoint/2010/main" val="346917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2000250"/>
            <a:ext cx="8228013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255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Implemented with LINQ extension method Select()</a:t>
            </a:r>
          </a:p>
          <a:p>
            <a:pPr lvl="1"/>
            <a:r>
              <a:rPr lang="en-US" dirty="0"/>
              <a:t>Allows for transforming data from one shape to another</a:t>
            </a:r>
          </a:p>
          <a:p>
            <a:pPr lvl="1"/>
            <a:r>
              <a:rPr lang="en-US" dirty="0"/>
              <a:t>Lazily evaluated – must do something to cause the collection to be iterated through to execute the logic</a:t>
            </a:r>
          </a:p>
        </p:txBody>
      </p:sp>
    </p:spTree>
    <p:extLst>
      <p:ext uri="{BB962C8B-B14F-4D97-AF65-F5344CB8AC3E}">
        <p14:creationId xmlns:p14="http://schemas.microsoft.com/office/powerpoint/2010/main" val="331284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2000250"/>
            <a:ext cx="8228013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84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Reduce</a:t>
            </a:r>
          </a:p>
          <a:p>
            <a:pPr lvl="1"/>
            <a:r>
              <a:rPr lang="en-US" dirty="0"/>
              <a:t>Implemented with LINQ extension method Aggregate()</a:t>
            </a:r>
          </a:p>
          <a:p>
            <a:pPr lvl="1"/>
            <a:r>
              <a:rPr lang="en-US" dirty="0"/>
              <a:t>Allows accumulating values over a sequence</a:t>
            </a:r>
          </a:p>
        </p:txBody>
      </p:sp>
    </p:spTree>
    <p:extLst>
      <p:ext uri="{BB962C8B-B14F-4D97-AF65-F5344CB8AC3E}">
        <p14:creationId xmlns:p14="http://schemas.microsoft.com/office/powerpoint/2010/main" val="200492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2000250"/>
            <a:ext cx="8228013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495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2790825" y="1924050"/>
            <a:ext cx="3903663" cy="1014413"/>
          </a:xfrm>
          <a:custGeom>
            <a:avLst/>
            <a:gdLst>
              <a:gd name="T0" fmla="*/ 2467512 w 4910138"/>
              <a:gd name="T1" fmla="*/ 516764 h 1004888"/>
              <a:gd name="T2" fmla="*/ 1233757 w 4910138"/>
              <a:gd name="T3" fmla="*/ 1033526 h 1004888"/>
              <a:gd name="T4" fmla="*/ 0 w 4910138"/>
              <a:gd name="T5" fmla="*/ 516764 h 1004888"/>
              <a:gd name="T6" fmla="*/ 1233757 w 4910138"/>
              <a:gd name="T7" fmla="*/ 0 h 10048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910138"/>
              <a:gd name="T13" fmla="*/ 0 h 1004888"/>
              <a:gd name="T14" fmla="*/ 4910138 w 4910138"/>
              <a:gd name="T15" fmla="*/ 1004888 h 1004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0138" h="1004888">
                <a:moveTo>
                  <a:pt x="0" y="0"/>
                </a:moveTo>
                <a:lnTo>
                  <a:pt x="13640" y="0"/>
                </a:lnTo>
                <a:lnTo>
                  <a:pt x="13640" y="2792"/>
                </a:lnTo>
                <a:lnTo>
                  <a:pt x="0" y="27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6000" dirty="0">
                <a:solidFill>
                  <a:srgbClr val="23B8DC"/>
                </a:solidFill>
                <a:latin typeface="Banda Regular" charset="0"/>
              </a:rPr>
              <a:t>Discussion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812925"/>
            <a:ext cx="1458913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Modern Development Environment</a:t>
            </a:r>
          </a:p>
          <a:p>
            <a:r>
              <a:rPr lang="en-US" dirty="0"/>
              <a:t>Object Oriented Programming Philosophy</a:t>
            </a:r>
          </a:p>
          <a:p>
            <a:r>
              <a:rPr lang="en-US" dirty="0"/>
              <a:t>Declarative vs Imperative 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9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8013" cy="457200"/>
          </a:xfrm>
        </p:spPr>
        <p:txBody>
          <a:bodyPr/>
          <a:lstStyle/>
          <a:p>
            <a:r>
              <a:rPr lang="en-US" dirty="0"/>
              <a:t>What is programming?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25327-A57D-468C-9D73-CA72CC743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6200" y="1581151"/>
            <a:ext cx="2952750" cy="28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60" y="2190750"/>
            <a:ext cx="8228013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Programming in its purest sense is problem solving; programmers being the problem solvers.</a:t>
            </a:r>
          </a:p>
        </p:txBody>
      </p:sp>
    </p:spTree>
    <p:extLst>
      <p:ext uri="{BB962C8B-B14F-4D97-AF65-F5344CB8AC3E}">
        <p14:creationId xmlns:p14="http://schemas.microsoft.com/office/powerpoint/2010/main" val="26113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04" y="2114550"/>
            <a:ext cx="8228013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Cynthia </a:t>
            </a:r>
            <a:r>
              <a:rPr lang="en-US" dirty="0" err="1"/>
              <a:t>Ruden</a:t>
            </a:r>
            <a:r>
              <a:rPr lang="en-US" dirty="0"/>
              <a:t> has stated that what allows machines, and humans,  to learn is structure which necessarily limits flexibility.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creating this structure that we can then learn and effectively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27471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43150"/>
            <a:ext cx="8228013" cy="85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Functionally then, programming is about managing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43860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5550"/>
            <a:ext cx="8228013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function of good software is to make the complex seem simple”</a:t>
            </a:r>
          </a:p>
          <a:p>
            <a:pPr marL="0" indent="0" algn="r">
              <a:buNone/>
            </a:pPr>
            <a:r>
              <a:rPr lang="en-US" dirty="0"/>
              <a:t>-Grady </a:t>
            </a:r>
            <a:r>
              <a:rPr lang="en-US" dirty="0" err="1"/>
              <a:t>Booch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750"/>
            <a:ext cx="8228013" cy="857250"/>
          </a:xfrm>
        </p:spPr>
        <p:txBody>
          <a:bodyPr/>
          <a:lstStyle/>
          <a:p>
            <a:r>
              <a:rPr lang="en-US" dirty="0"/>
              <a:t>Modern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Visual Studio 2017 and Visual Studio Code</a:t>
            </a:r>
          </a:p>
          <a:p>
            <a:pPr lvl="1"/>
            <a:r>
              <a:rPr lang="en-US" dirty="0">
                <a:hlinkClick r:id="rId2"/>
              </a:rPr>
              <a:t>https://visualstudio.microsoft.com/downloads/</a:t>
            </a:r>
            <a:r>
              <a:rPr lang="en-US" dirty="0"/>
              <a:t> </a:t>
            </a:r>
          </a:p>
          <a:p>
            <a:r>
              <a:rPr lang="en-US" dirty="0"/>
              <a:t>Git for Source Control</a:t>
            </a:r>
          </a:p>
          <a:p>
            <a:pPr lvl="1"/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https://try.github.io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https://learngitbranching.js.org</a:t>
            </a:r>
            <a:endParaRPr lang="en-US" dirty="0"/>
          </a:p>
          <a:p>
            <a:r>
              <a:rPr lang="en-US" dirty="0"/>
              <a:t>Node and </a:t>
            </a:r>
            <a:r>
              <a:rPr lang="en-US" dirty="0" err="1"/>
              <a:t>npm</a:t>
            </a:r>
            <a:r>
              <a:rPr lang="en-US" dirty="0"/>
              <a:t> for front end development</a:t>
            </a:r>
          </a:p>
          <a:p>
            <a:pPr lvl="1"/>
            <a:r>
              <a:rPr lang="en-US" dirty="0">
                <a:hlinkClick r:id="rId6"/>
              </a:rPr>
              <a:t>https://nodejs.org/en/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5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9AC117B697A469899E5D681002588" ma:contentTypeVersion="3" ma:contentTypeDescription="Create a new document." ma:contentTypeScope="" ma:versionID="878d7f06f5c442a1c0a1bab35773339f">
  <xsd:schema xmlns:xsd="http://www.w3.org/2001/XMLSchema" xmlns:xs="http://www.w3.org/2001/XMLSchema" xmlns:p="http://schemas.microsoft.com/office/2006/metadata/properties" xmlns:ns2="bfbf7d37-3692-4427-8609-b09af691cf1e" targetNamespace="http://schemas.microsoft.com/office/2006/metadata/properties" ma:root="true" ma:fieldsID="045c50e9eb8c04569e50489f38b135fc" ns2:_="">
    <xsd:import namespace="bfbf7d37-3692-4427-8609-b09af691cf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7d37-3692-4427-8609-b09af691c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5A6824-11A8-4B6F-9C15-86F8B11D72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BF62A7-3A36-455B-94D5-40A6420A2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EA183E-7692-4FDD-923A-3E2C9C714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7d37-3692-4427-8609-b09af691cf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On-screen Show (16:9)</PresentationFormat>
  <Paragraphs>99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Banda Regular</vt:lpstr>
      <vt:lpstr>Calibri</vt:lpstr>
      <vt:lpstr>Times New Roman</vt:lpstr>
      <vt:lpstr>Office Theme</vt:lpstr>
      <vt:lpstr>Office Theme</vt:lpstr>
      <vt:lpstr>Office Theme</vt:lpstr>
      <vt:lpstr>PowerPoint Presentation</vt:lpstr>
      <vt:lpstr>Agenda for Series</vt:lpstr>
      <vt:lpstr>Agenda for Today</vt:lpstr>
      <vt:lpstr>Introduction</vt:lpstr>
      <vt:lpstr>Introduction</vt:lpstr>
      <vt:lpstr>Introduction</vt:lpstr>
      <vt:lpstr>Introduction</vt:lpstr>
      <vt:lpstr>Introduction</vt:lpstr>
      <vt:lpstr>Modern Development Environment</vt:lpstr>
      <vt:lpstr>Object Oriented Programming</vt:lpstr>
      <vt:lpstr>Object Oriented Programming</vt:lpstr>
      <vt:lpstr>Object Oriented Programming</vt:lpstr>
      <vt:lpstr>Declarative vs Imperative</vt:lpstr>
      <vt:lpstr>PowerPoint Presentation</vt:lpstr>
      <vt:lpstr>Declarative vs Imperative</vt:lpstr>
      <vt:lpstr>PowerPoint Presentation</vt:lpstr>
      <vt:lpstr>Declarative vs Imperative</vt:lpstr>
      <vt:lpstr>Declarative vs Imperative</vt:lpstr>
      <vt:lpstr>Declarative vs Imperative</vt:lpstr>
      <vt:lpstr>Declarative vs Imperative</vt:lpstr>
      <vt:lpstr>Declarative vs Imperative</vt:lpstr>
      <vt:lpstr>Declarative vs Imperative</vt:lpstr>
      <vt:lpstr>Declarative vs Imperative</vt:lpstr>
      <vt:lpstr>Declarative vs Imperative</vt:lpstr>
      <vt:lpstr>Declarative vs Imperative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Carpentier</dc:creator>
  <cp:keywords/>
  <dc:description/>
  <cp:lastModifiedBy>Andrew Hunter</cp:lastModifiedBy>
  <cp:revision>209</cp:revision>
  <cp:lastPrinted>1601-01-01T00:00:00Z</cp:lastPrinted>
  <dcterms:created xsi:type="dcterms:W3CDTF">1601-01-01T00:00:00Z</dcterms:created>
  <dcterms:modified xsi:type="dcterms:W3CDTF">2019-01-31T14:39:40Z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0x01010044E9AC117B697A469899E5D681002588</vt:lpwstr>
  </property>
  <property fmtid="{D5CDD505-2E9C-101B-9397-08002B2CF9AE}" pid="3" name="_dlc_DocIdItemGuid">
    <vt:lpwstr>2e99b695-6726-4ed1-bfeb-6fc6ae3cb77a</vt:lpwstr>
  </property>
</Properties>
</file>