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9CEAE2-0541-47F6-8336-180E92BC028A}">
  <a:tblStyle styleId="{809CEAE2-0541-47F6-8336-180E92BC02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5.xml"/><Relationship Id="rId22" Type="http://schemas.openxmlformats.org/officeDocument/2006/relationships/font" Target="fonts/RobotoMono-italic.fntdata"/><Relationship Id="rId10" Type="http://schemas.openxmlformats.org/officeDocument/2006/relationships/slide" Target="slides/slide4.xml"/><Relationship Id="rId21"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941c0de2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941c0de2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941c0de2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941c0de2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941c0de2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941c0de2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941c0de2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941c0de2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941c0de2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941c0de2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941c0de2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941c0de2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941c0de2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941c0de2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941c0de2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941c0de2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ArrayLists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r">
              <a:lnSpc>
                <a:spcPct val="90000"/>
              </a:lnSpc>
              <a:spcBef>
                <a:spcPts val="0"/>
              </a:spcBef>
              <a:spcAft>
                <a:spcPts val="0"/>
              </a:spcAft>
              <a:buNone/>
            </a:pPr>
            <a:r>
              <a:rPr lang="en" sz="4000">
                <a:solidFill>
                  <a:srgbClr val="000000"/>
                </a:solidFill>
                <a:latin typeface="Roboto Mono"/>
                <a:ea typeface="Roboto Mono"/>
                <a:cs typeface="Roboto Mono"/>
                <a:sym typeface="Roboto Mono"/>
              </a:rPr>
              <a:t>Warm-Up</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1000"/>
              </a:spcBef>
              <a:spcAft>
                <a:spcPts val="0"/>
              </a:spcAft>
              <a:buNone/>
            </a:pPr>
            <a:r>
              <a:rPr lang="en" sz="3500">
                <a:solidFill>
                  <a:srgbClr val="000000"/>
                </a:solidFill>
              </a:rPr>
              <a:t>Think-Pair-Share</a:t>
            </a:r>
            <a:endParaRPr sz="3500">
              <a:solidFill>
                <a:srgbClr val="000000"/>
              </a:solidFill>
            </a:endParaRPr>
          </a:p>
          <a:p>
            <a:pPr indent="-419100" lvl="0" marL="457200" rtl="0" algn="l">
              <a:spcBef>
                <a:spcPts val="1000"/>
              </a:spcBef>
              <a:spcAft>
                <a:spcPts val="0"/>
              </a:spcAft>
              <a:buClr>
                <a:srgbClr val="000000"/>
              </a:buClr>
              <a:buSzPts val="3000"/>
              <a:buChar char="•"/>
            </a:pPr>
            <a:r>
              <a:rPr lang="en" sz="3000">
                <a:solidFill>
                  <a:srgbClr val="000000"/>
                </a:solidFill>
              </a:rPr>
              <a:t>Think about our use of arrays</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Write down some pros and cons of arrays</a:t>
            </a:r>
            <a:endParaRPr sz="30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r">
              <a:lnSpc>
                <a:spcPct val="90000"/>
              </a:lnSpc>
              <a:spcBef>
                <a:spcPts val="0"/>
              </a:spcBef>
              <a:spcAft>
                <a:spcPts val="0"/>
              </a:spcAft>
              <a:buNone/>
            </a:pPr>
            <a:r>
              <a:rPr lang="en" sz="4000">
                <a:solidFill>
                  <a:srgbClr val="000000"/>
                </a:solidFill>
                <a:latin typeface="Roboto Mono"/>
                <a:ea typeface="Roboto Mono"/>
                <a:cs typeface="Roboto Mono"/>
                <a:sym typeface="Roboto Mono"/>
              </a:rPr>
              <a:t>Review</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a:bodyPr>
          <a:lstStyle/>
          <a:p>
            <a:pPr indent="-327025" lvl="0" marL="457200" rtl="0" algn="l">
              <a:spcBef>
                <a:spcPts val="1000"/>
              </a:spcBef>
              <a:spcAft>
                <a:spcPts val="0"/>
              </a:spcAft>
              <a:buClr>
                <a:srgbClr val="000000"/>
              </a:buClr>
              <a:buSzPct val="83333"/>
              <a:buChar char="•"/>
            </a:pPr>
            <a:r>
              <a:rPr lang="en" sz="2400">
                <a:solidFill>
                  <a:srgbClr val="000000"/>
                </a:solidFill>
              </a:rPr>
              <a:t>An </a:t>
            </a:r>
            <a:r>
              <a:rPr b="1" lang="en" sz="2400">
                <a:solidFill>
                  <a:srgbClr val="0000FF"/>
                </a:solidFill>
              </a:rPr>
              <a:t>array</a:t>
            </a:r>
            <a:r>
              <a:rPr lang="en" sz="2400">
                <a:solidFill>
                  <a:srgbClr val="000000"/>
                </a:solidFill>
              </a:rPr>
              <a:t> is a block of memory that allows us to store a list of related data</a:t>
            </a:r>
            <a:endParaRPr sz="2400">
              <a:solidFill>
                <a:srgbClr val="000000"/>
              </a:solidFill>
            </a:endParaRPr>
          </a:p>
          <a:p>
            <a:pPr indent="-346710" lvl="0" marL="457200" rtl="0" algn="l">
              <a:spcBef>
                <a:spcPts val="0"/>
              </a:spcBef>
              <a:spcAft>
                <a:spcPts val="0"/>
              </a:spcAft>
              <a:buClr>
                <a:srgbClr val="000000"/>
              </a:buClr>
              <a:buSzPct val="100000"/>
              <a:buChar char="•"/>
            </a:pPr>
            <a:r>
              <a:rPr b="1" lang="en" sz="2400">
                <a:solidFill>
                  <a:srgbClr val="0000FF"/>
                </a:solidFill>
              </a:rPr>
              <a:t>arrays</a:t>
            </a:r>
            <a:r>
              <a:rPr lang="en" sz="2400">
                <a:solidFill>
                  <a:srgbClr val="000000"/>
                </a:solidFill>
              </a:rPr>
              <a:t> could store primitive data (</a:t>
            </a:r>
            <a:r>
              <a:rPr lang="en" sz="2400">
                <a:solidFill>
                  <a:srgbClr val="CC4125"/>
                </a:solidFill>
                <a:highlight>
                  <a:srgbClr val="D9D9D9"/>
                </a:highlight>
                <a:latin typeface="Roboto Mono"/>
                <a:ea typeface="Roboto Mono"/>
                <a:cs typeface="Roboto Mono"/>
                <a:sym typeface="Roboto Mono"/>
              </a:rPr>
              <a:t>int</a:t>
            </a:r>
            <a:r>
              <a:rPr lang="en" sz="2400">
                <a:solidFill>
                  <a:srgbClr val="000000"/>
                </a:solidFill>
              </a:rPr>
              <a:t>, </a:t>
            </a:r>
            <a:r>
              <a:rPr lang="en" sz="2400">
                <a:solidFill>
                  <a:srgbClr val="CC4125"/>
                </a:solidFill>
                <a:highlight>
                  <a:srgbClr val="D9D9D9"/>
                </a:highlight>
                <a:latin typeface="Roboto Mono"/>
                <a:ea typeface="Roboto Mono"/>
                <a:cs typeface="Roboto Mono"/>
                <a:sym typeface="Roboto Mono"/>
              </a:rPr>
              <a:t>double</a:t>
            </a:r>
            <a:r>
              <a:rPr lang="en" sz="2400">
                <a:solidFill>
                  <a:srgbClr val="000000"/>
                </a:solidFill>
              </a:rPr>
              <a:t>, </a:t>
            </a:r>
            <a:r>
              <a:rPr lang="en" sz="2400">
                <a:solidFill>
                  <a:srgbClr val="CC4125"/>
                </a:solidFill>
                <a:highlight>
                  <a:srgbClr val="D9D9D9"/>
                </a:highlight>
                <a:latin typeface="Roboto Mono"/>
                <a:ea typeface="Roboto Mono"/>
                <a:cs typeface="Roboto Mono"/>
                <a:sym typeface="Roboto Mono"/>
              </a:rPr>
              <a:t>boolean</a:t>
            </a:r>
            <a:r>
              <a:rPr lang="en" sz="2400">
                <a:solidFill>
                  <a:srgbClr val="000000"/>
                </a:solidFill>
              </a:rPr>
              <a:t>) and references to objects (</a:t>
            </a:r>
            <a:r>
              <a:rPr lang="en" sz="2400">
                <a:solidFill>
                  <a:srgbClr val="CC4125"/>
                </a:solidFill>
                <a:highlight>
                  <a:srgbClr val="D9D9D9"/>
                </a:highlight>
                <a:latin typeface="Roboto Mono"/>
                <a:ea typeface="Roboto Mono"/>
                <a:cs typeface="Roboto Mono"/>
                <a:sym typeface="Roboto Mono"/>
              </a:rPr>
              <a:t>String</a:t>
            </a:r>
            <a:r>
              <a:rPr lang="en" sz="2400">
                <a:solidFill>
                  <a:srgbClr val="000000"/>
                </a:solidFill>
              </a:rPr>
              <a:t>, any objects you make from a class)</a:t>
            </a:r>
            <a:endParaRPr sz="2400">
              <a:solidFill>
                <a:srgbClr val="000000"/>
              </a:solidFill>
            </a:endParaRPr>
          </a:p>
          <a:p>
            <a:pPr indent="0" lvl="0" marL="457200" rtl="0" algn="l">
              <a:spcBef>
                <a:spcPts val="1000"/>
              </a:spcBef>
              <a:spcAft>
                <a:spcPts val="0"/>
              </a:spcAft>
              <a:buNone/>
            </a:pPr>
            <a:r>
              <a:t/>
            </a:r>
            <a:endParaRPr sz="2400">
              <a:solidFill>
                <a:srgbClr val="000000"/>
              </a:solidFill>
            </a:endParaRPr>
          </a:p>
          <a:p>
            <a:pPr indent="0" lvl="0" marL="0" rtl="0" algn="l">
              <a:spcBef>
                <a:spcPts val="1000"/>
              </a:spcBef>
              <a:spcAft>
                <a:spcPts val="0"/>
              </a:spcAft>
              <a:buNone/>
            </a:pPr>
            <a:r>
              <a:t/>
            </a:r>
            <a:endParaRPr sz="2400">
              <a:solidFill>
                <a:srgbClr val="000000"/>
              </a:solidFill>
            </a:endParaRPr>
          </a:p>
          <a:p>
            <a:pPr indent="-346710" lvl="0" marL="457200" rtl="0" algn="l">
              <a:spcBef>
                <a:spcPts val="1000"/>
              </a:spcBef>
              <a:spcAft>
                <a:spcPts val="0"/>
              </a:spcAft>
              <a:buClr>
                <a:srgbClr val="000000"/>
              </a:buClr>
              <a:buSzPct val="100000"/>
              <a:buChar char="•"/>
            </a:pPr>
            <a:r>
              <a:rPr b="1" lang="en" sz="2400">
                <a:solidFill>
                  <a:srgbClr val="000000"/>
                </a:solidFill>
              </a:rPr>
              <a:t>Array limitation </a:t>
            </a:r>
            <a:r>
              <a:rPr lang="en" sz="2400">
                <a:solidFill>
                  <a:srgbClr val="000000"/>
                </a:solidFill>
              </a:rPr>
              <a:t>- the size of the array was set in stone on initialization</a:t>
            </a:r>
            <a:endParaRPr sz="2400">
              <a:solidFill>
                <a:srgbClr val="000000"/>
              </a:solidFill>
            </a:endParaRPr>
          </a:p>
          <a:p>
            <a:pPr indent="-346710" lvl="1" marL="914400" rtl="0" algn="l">
              <a:spcBef>
                <a:spcPts val="0"/>
              </a:spcBef>
              <a:spcAft>
                <a:spcPts val="0"/>
              </a:spcAft>
              <a:buClr>
                <a:srgbClr val="000000"/>
              </a:buClr>
              <a:buSzPct val="100000"/>
              <a:buChar char="•"/>
            </a:pPr>
            <a:r>
              <a:rPr lang="en" sz="2400">
                <a:solidFill>
                  <a:srgbClr val="000000"/>
                </a:solidFill>
              </a:rPr>
              <a:t>difficult to add more to the end of the array, insert an element inside the array, and delete elements from the array</a:t>
            </a:r>
            <a:endParaRPr/>
          </a:p>
        </p:txBody>
      </p:sp>
      <p:pic>
        <p:nvPicPr>
          <p:cNvPr id="99" name="Google Shape;99;p15"/>
          <p:cNvPicPr preferRelativeResize="0"/>
          <p:nvPr/>
        </p:nvPicPr>
        <p:blipFill>
          <a:blip r:embed="rId3">
            <a:alphaModFix/>
          </a:blip>
          <a:stretch>
            <a:fillRect/>
          </a:stretch>
        </p:blipFill>
        <p:spPr>
          <a:xfrm>
            <a:off x="877600" y="2466372"/>
            <a:ext cx="5530898" cy="60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ArrayLists</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Clr>
                <a:srgbClr val="000000"/>
              </a:buClr>
              <a:buSzPts val="2200"/>
              <a:buChar char="•"/>
            </a:pPr>
            <a:r>
              <a:rPr b="1" lang="en" sz="2200">
                <a:solidFill>
                  <a:srgbClr val="0000FF"/>
                </a:solidFill>
              </a:rPr>
              <a:t>ArrayLists </a:t>
            </a:r>
            <a:r>
              <a:rPr lang="en" sz="2200">
                <a:solidFill>
                  <a:srgbClr val="000000"/>
                </a:solidFill>
              </a:rPr>
              <a:t>are</a:t>
            </a:r>
            <a:r>
              <a:rPr lang="en" sz="2200">
                <a:solidFill>
                  <a:srgbClr val="000000"/>
                </a:solidFill>
              </a:rPr>
              <a:t> resizable arrays that can only hold objects.  These are sometimes referred to as lists (especially in other programming languages).</a:t>
            </a:r>
            <a:endParaRPr b="1" sz="2200">
              <a:solidFill>
                <a:srgbClr val="0000FF"/>
              </a:solidFill>
            </a:endParaRPr>
          </a:p>
          <a:p>
            <a:pPr indent="-342900" lvl="0" marL="457200" rtl="0" algn="l">
              <a:spcBef>
                <a:spcPts val="0"/>
              </a:spcBef>
              <a:spcAft>
                <a:spcPts val="0"/>
              </a:spcAft>
              <a:buClr>
                <a:srgbClr val="000000"/>
              </a:buClr>
              <a:buSzPts val="1800"/>
              <a:buChar char="•"/>
            </a:pPr>
            <a:r>
              <a:rPr b="1" lang="en" sz="2200">
                <a:solidFill>
                  <a:srgbClr val="0000FF"/>
                </a:solidFill>
              </a:rPr>
              <a:t>ArrayLists</a:t>
            </a:r>
            <a:r>
              <a:rPr lang="en" sz="2200">
                <a:solidFill>
                  <a:srgbClr val="000000"/>
                </a:solidFill>
              </a:rPr>
              <a:t> must hold object data - it can not hold primitive data (</a:t>
            </a:r>
            <a:r>
              <a:rPr lang="en" sz="2200">
                <a:solidFill>
                  <a:srgbClr val="CC4125"/>
                </a:solidFill>
                <a:highlight>
                  <a:srgbClr val="D9D9D9"/>
                </a:highlight>
                <a:latin typeface="Roboto Mono"/>
                <a:ea typeface="Roboto Mono"/>
                <a:cs typeface="Roboto Mono"/>
                <a:sym typeface="Roboto Mono"/>
              </a:rPr>
              <a:t>int</a:t>
            </a:r>
            <a:r>
              <a:rPr lang="en" sz="2200">
                <a:solidFill>
                  <a:srgbClr val="000000"/>
                </a:solidFill>
              </a:rPr>
              <a:t>, </a:t>
            </a:r>
            <a:r>
              <a:rPr lang="en" sz="2200">
                <a:solidFill>
                  <a:srgbClr val="CC4125"/>
                </a:solidFill>
                <a:highlight>
                  <a:srgbClr val="D9D9D9"/>
                </a:highlight>
                <a:latin typeface="Roboto Mono"/>
                <a:ea typeface="Roboto Mono"/>
                <a:cs typeface="Roboto Mono"/>
                <a:sym typeface="Roboto Mono"/>
              </a:rPr>
              <a:t>double</a:t>
            </a:r>
            <a:r>
              <a:rPr lang="en" sz="2200">
                <a:solidFill>
                  <a:srgbClr val="000000"/>
                </a:solidFill>
              </a:rPr>
              <a:t> and </a:t>
            </a:r>
            <a:r>
              <a:rPr lang="en" sz="2200">
                <a:solidFill>
                  <a:srgbClr val="CC4125"/>
                </a:solidFill>
                <a:highlight>
                  <a:srgbClr val="D9D9D9"/>
                </a:highlight>
                <a:latin typeface="Roboto Mono"/>
                <a:ea typeface="Roboto Mono"/>
                <a:cs typeface="Roboto Mono"/>
                <a:sym typeface="Roboto Mono"/>
              </a:rPr>
              <a:t>boolean</a:t>
            </a:r>
            <a:r>
              <a:rPr lang="en" sz="2200">
                <a:solidFill>
                  <a:srgbClr val="000000"/>
                </a:solidFill>
              </a:rPr>
              <a:t>) - For int, we use Integer. For double, we use Double. For boolean, we use Boolean.</a:t>
            </a:r>
            <a:endParaRPr sz="2000">
              <a:solidFill>
                <a:srgbClr val="000000"/>
              </a:solidFill>
            </a:endParaRPr>
          </a:p>
          <a:p>
            <a:pPr indent="-342900" lvl="0" marL="457200" rtl="0" algn="l">
              <a:spcBef>
                <a:spcPts val="0"/>
              </a:spcBef>
              <a:spcAft>
                <a:spcPts val="0"/>
              </a:spcAft>
              <a:buClr>
                <a:srgbClr val="000000"/>
              </a:buClr>
              <a:buSzPts val="1800"/>
              <a:buChar char="•"/>
            </a:pPr>
            <a:r>
              <a:rPr b="1" lang="en" sz="2200">
                <a:solidFill>
                  <a:srgbClr val="0000FF"/>
                </a:solidFill>
              </a:rPr>
              <a:t>ArrayLists</a:t>
            </a:r>
            <a:r>
              <a:rPr lang="en" sz="2200">
                <a:solidFill>
                  <a:srgbClr val="000000"/>
                </a:solidFill>
              </a:rPr>
              <a:t> have a number of methods that can be used to add, insert, delete and reorganize the data stored in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en" sz="3277">
                <a:solidFill>
                  <a:srgbClr val="000000"/>
                </a:solidFill>
                <a:latin typeface="Roboto Mono"/>
                <a:ea typeface="Roboto Mono"/>
                <a:cs typeface="Roboto Mono"/>
                <a:sym typeface="Roboto Mono"/>
              </a:rPr>
              <a:t>Declaring and Initializing ArrayLists</a:t>
            </a:r>
            <a:endParaRPr sz="3277">
              <a:solidFill>
                <a:srgbClr val="000000"/>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311700" y="867575"/>
            <a:ext cx="8520600" cy="3963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1000"/>
              </a:spcBef>
              <a:spcAft>
                <a:spcPts val="0"/>
              </a:spcAft>
              <a:buClr>
                <a:srgbClr val="000000"/>
              </a:buClr>
              <a:buSzPts val="1400"/>
              <a:buChar char="•"/>
            </a:pPr>
            <a:r>
              <a:rPr lang="en">
                <a:solidFill>
                  <a:srgbClr val="000000"/>
                </a:solidFill>
              </a:rPr>
              <a:t>to be able to use an </a:t>
            </a:r>
            <a:r>
              <a:rPr b="1" lang="en">
                <a:solidFill>
                  <a:srgbClr val="0000FF"/>
                </a:solidFill>
              </a:rPr>
              <a:t>ArrayList</a:t>
            </a:r>
            <a:r>
              <a:rPr lang="en">
                <a:solidFill>
                  <a:srgbClr val="000000"/>
                </a:solidFill>
              </a:rPr>
              <a:t>, we need to import the library that provides access to the </a:t>
            </a:r>
            <a:r>
              <a:rPr b="1" lang="en">
                <a:solidFill>
                  <a:srgbClr val="0000FF"/>
                </a:solidFill>
              </a:rPr>
              <a:t>ArrayList</a:t>
            </a:r>
            <a:r>
              <a:rPr lang="en">
                <a:solidFill>
                  <a:srgbClr val="000000"/>
                </a:solidFill>
              </a:rPr>
              <a:t> class and its methods</a:t>
            </a:r>
            <a:endParaRPr>
              <a:solidFill>
                <a:srgbClr val="000000"/>
              </a:solidFill>
            </a:endParaRPr>
          </a:p>
          <a:p>
            <a:pPr indent="-317500" lvl="1" marL="914400" rtl="0" algn="l">
              <a:spcBef>
                <a:spcPts val="0"/>
              </a:spcBef>
              <a:spcAft>
                <a:spcPts val="0"/>
              </a:spcAft>
              <a:buClr>
                <a:srgbClr val="000000"/>
              </a:buClr>
              <a:buSzPts val="1400"/>
              <a:buChar char="•"/>
            </a:pPr>
            <a:r>
              <a:rPr lang="en" sz="1600">
                <a:solidFill>
                  <a:srgbClr val="000000"/>
                </a:solidFill>
              </a:rPr>
              <a:t>at the top of your program, need to have the statement</a:t>
            </a:r>
            <a:endParaRPr sz="1600">
              <a:solidFill>
                <a:srgbClr val="000000"/>
              </a:solidFill>
            </a:endParaRPr>
          </a:p>
          <a:p>
            <a:pPr indent="0" lvl="0" marL="914400" rtl="0" algn="l">
              <a:spcBef>
                <a:spcPts val="500"/>
              </a:spcBef>
              <a:spcAft>
                <a:spcPts val="0"/>
              </a:spcAft>
              <a:buNone/>
            </a:pPr>
            <a:r>
              <a:rPr lang="en" sz="1600">
                <a:solidFill>
                  <a:srgbClr val="CC4125"/>
                </a:solidFill>
                <a:highlight>
                  <a:srgbClr val="D9D9D9"/>
                </a:highlight>
                <a:latin typeface="Roboto Mono"/>
                <a:ea typeface="Roboto Mono"/>
                <a:cs typeface="Roboto Mono"/>
                <a:sym typeface="Roboto Mono"/>
              </a:rPr>
              <a:t>import java.util.ArrayList</a:t>
            </a:r>
            <a:endParaRPr sz="1600">
              <a:solidFill>
                <a:srgbClr val="CC4125"/>
              </a:solidFill>
              <a:highlight>
                <a:srgbClr val="D9D9D9"/>
              </a:highlight>
              <a:latin typeface="Roboto Mono"/>
              <a:ea typeface="Roboto Mono"/>
              <a:cs typeface="Roboto Mono"/>
              <a:sym typeface="Roboto Mono"/>
            </a:endParaRPr>
          </a:p>
          <a:p>
            <a:pPr indent="-317500" lvl="0" marL="457200" rtl="0" algn="l">
              <a:spcBef>
                <a:spcPts val="1000"/>
              </a:spcBef>
              <a:spcAft>
                <a:spcPts val="0"/>
              </a:spcAft>
              <a:buClr>
                <a:srgbClr val="000000"/>
              </a:buClr>
              <a:buSzPts val="1400"/>
              <a:buChar char="•"/>
            </a:pPr>
            <a:r>
              <a:rPr lang="en">
                <a:solidFill>
                  <a:srgbClr val="000000"/>
                </a:solidFill>
              </a:rPr>
              <a:t>the syntax to declare and initialize an array is as follows:</a:t>
            </a:r>
            <a:endParaRPr>
              <a:solidFill>
                <a:srgbClr val="000000"/>
              </a:solidFill>
            </a:endParaRPr>
          </a:p>
          <a:p>
            <a:pPr indent="-317500" lvl="1" marL="914400" rtl="0" algn="l">
              <a:spcBef>
                <a:spcPts val="0"/>
              </a:spcBef>
              <a:spcAft>
                <a:spcPts val="0"/>
              </a:spcAft>
              <a:buClr>
                <a:srgbClr val="000000"/>
              </a:buClr>
              <a:buSzPts val="1400"/>
              <a:buChar char="•"/>
            </a:pPr>
            <a:r>
              <a:rPr lang="en" sz="1600">
                <a:solidFill>
                  <a:srgbClr val="CC4125"/>
                </a:solidFill>
                <a:highlight>
                  <a:srgbClr val="D9D9D9"/>
                </a:highlight>
                <a:latin typeface="Roboto Mono"/>
                <a:ea typeface="Roboto Mono"/>
                <a:cs typeface="Roboto Mono"/>
                <a:sym typeface="Roboto Mono"/>
              </a:rPr>
              <a:t>ArrayList&lt;Type&gt; name = new ArrayList&lt;Type&gt;();</a:t>
            </a:r>
            <a:endParaRPr sz="1600">
              <a:solidFill>
                <a:srgbClr val="CC4125"/>
              </a:solidFill>
              <a:highlight>
                <a:srgbClr val="D9D9D9"/>
              </a:highlight>
              <a:latin typeface="Roboto Mono"/>
              <a:ea typeface="Roboto Mono"/>
              <a:cs typeface="Roboto Mono"/>
              <a:sym typeface="Roboto Mono"/>
            </a:endParaRPr>
          </a:p>
          <a:p>
            <a:pPr indent="0" lvl="0" marL="914400" rtl="0" algn="l">
              <a:spcBef>
                <a:spcPts val="500"/>
              </a:spcBef>
              <a:spcAft>
                <a:spcPts val="0"/>
              </a:spcAft>
              <a:buNone/>
            </a:pPr>
            <a:r>
              <a:t/>
            </a:r>
            <a:endParaRPr sz="1600">
              <a:solidFill>
                <a:srgbClr val="CC4125"/>
              </a:solidFill>
              <a:highlight>
                <a:srgbClr val="D9D9D9"/>
              </a:highlight>
              <a:latin typeface="Roboto Mono"/>
              <a:ea typeface="Roboto Mono"/>
              <a:cs typeface="Roboto Mono"/>
              <a:sym typeface="Roboto Mono"/>
            </a:endParaRPr>
          </a:p>
          <a:p>
            <a:pPr indent="0" lvl="0" marL="0" marR="88900" rtl="0" algn="l">
              <a:lnSpc>
                <a:spcPct val="100000"/>
              </a:lnSpc>
              <a:spcBef>
                <a:spcPts val="0"/>
              </a:spcBef>
              <a:spcAft>
                <a:spcPts val="0"/>
              </a:spcAft>
              <a:buNone/>
            </a:pPr>
            <a:r>
              <a:rPr lang="en">
                <a:solidFill>
                  <a:srgbClr val="000000"/>
                </a:solidFill>
              </a:rPr>
              <a:t>import java.util.ArrayList; // you may type java.util.* but it is not recommended</a:t>
            </a:r>
            <a:endParaRPr>
              <a:solidFill>
                <a:srgbClr val="000000"/>
              </a:solidFill>
            </a:endParaRPr>
          </a:p>
          <a:p>
            <a:pPr indent="0" lvl="0" marL="0" marR="88900" rtl="0" algn="l">
              <a:lnSpc>
                <a:spcPct val="100000"/>
              </a:lnSpc>
              <a:spcBef>
                <a:spcPts val="0"/>
              </a:spcBef>
              <a:spcAft>
                <a:spcPts val="0"/>
              </a:spcAft>
              <a:buNone/>
            </a:pPr>
            <a:r>
              <a:t/>
            </a:r>
            <a:endParaRPr>
              <a:solidFill>
                <a:srgbClr val="000000"/>
              </a:solidFill>
            </a:endParaRPr>
          </a:p>
          <a:p>
            <a:pPr indent="0" lvl="0" marL="0" marR="88900" rtl="0" algn="l">
              <a:lnSpc>
                <a:spcPct val="100000"/>
              </a:lnSpc>
              <a:spcBef>
                <a:spcPts val="0"/>
              </a:spcBef>
              <a:spcAft>
                <a:spcPts val="0"/>
              </a:spcAft>
              <a:buNone/>
            </a:pPr>
            <a:r>
              <a:rPr lang="en">
                <a:solidFill>
                  <a:srgbClr val="000000"/>
                </a:solidFill>
              </a:rPr>
              <a:t>//declaring and initializing an Arraylist that will hold integers</a:t>
            </a:r>
            <a:endParaRPr>
              <a:solidFill>
                <a:srgbClr val="000000"/>
              </a:solidFill>
            </a:endParaRPr>
          </a:p>
          <a:p>
            <a:pPr indent="0" lvl="0" marL="0" marR="88900" rtl="0" algn="l">
              <a:lnSpc>
                <a:spcPct val="100000"/>
              </a:lnSpc>
              <a:spcBef>
                <a:spcPts val="0"/>
              </a:spcBef>
              <a:spcAft>
                <a:spcPts val="0"/>
              </a:spcAft>
              <a:buNone/>
            </a:pPr>
            <a:r>
              <a:rPr lang="en">
                <a:solidFill>
                  <a:srgbClr val="000000"/>
                </a:solidFill>
              </a:rPr>
              <a:t>ArrayList&lt;Integer&gt; word = new ArrayList&lt;Integer&gt;();</a:t>
            </a:r>
            <a:endParaRPr>
              <a:solidFill>
                <a:srgbClr val="000000"/>
              </a:solidFill>
            </a:endParaRPr>
          </a:p>
          <a:p>
            <a:pPr indent="0" lvl="0" marL="0" marR="88900" rtl="0" algn="l">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methods</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1950" lvl="0" marL="457200" rtl="0" algn="l">
              <a:spcBef>
                <a:spcPts val="1200"/>
              </a:spcBef>
              <a:spcAft>
                <a:spcPts val="0"/>
              </a:spcAft>
              <a:buClr>
                <a:srgbClr val="000000"/>
              </a:buClr>
              <a:buSzPts val="2100"/>
              <a:buFont typeface="Verdana"/>
              <a:buAutoNum type="arabicPeriod"/>
            </a:pPr>
            <a:r>
              <a:rPr lang="en" sz="2100">
                <a:solidFill>
                  <a:srgbClr val="000000"/>
                </a:solidFill>
                <a:latin typeface="Verdana"/>
                <a:ea typeface="Verdana"/>
                <a:cs typeface="Verdana"/>
                <a:sym typeface="Verdana"/>
              </a:rPr>
              <a:t>void add(int index, TYPE o)</a:t>
            </a:r>
            <a:endParaRPr sz="2100">
              <a:solidFill>
                <a:srgbClr val="000000"/>
              </a:solidFill>
              <a:latin typeface="Verdana"/>
              <a:ea typeface="Verdana"/>
              <a:cs typeface="Verdana"/>
              <a:sym typeface="Verdana"/>
            </a:endParaRPr>
          </a:p>
          <a:p>
            <a:pPr indent="-361950" lvl="0" marL="457200" rtl="0" algn="l">
              <a:spcBef>
                <a:spcPts val="0"/>
              </a:spcBef>
              <a:spcAft>
                <a:spcPts val="0"/>
              </a:spcAft>
              <a:buClr>
                <a:srgbClr val="000000"/>
              </a:buClr>
              <a:buSzPts val="2100"/>
              <a:buFont typeface="Verdana"/>
              <a:buAutoNum type="arabicPeriod"/>
            </a:pPr>
            <a:r>
              <a:rPr lang="en" sz="2100">
                <a:solidFill>
                  <a:srgbClr val="000000"/>
                </a:solidFill>
                <a:latin typeface="Verdana"/>
                <a:ea typeface="Verdana"/>
                <a:cs typeface="Verdana"/>
                <a:sym typeface="Verdana"/>
              </a:rPr>
              <a:t>boolean add(TYPE o)</a:t>
            </a:r>
            <a:endParaRPr sz="2100">
              <a:solidFill>
                <a:srgbClr val="000000"/>
              </a:solidFill>
              <a:latin typeface="Verdana"/>
              <a:ea typeface="Verdana"/>
              <a:cs typeface="Verdana"/>
              <a:sym typeface="Verdana"/>
            </a:endParaRPr>
          </a:p>
          <a:p>
            <a:pPr indent="-361950" lvl="0" marL="457200" rtl="0" algn="l">
              <a:spcBef>
                <a:spcPts val="0"/>
              </a:spcBef>
              <a:spcAft>
                <a:spcPts val="0"/>
              </a:spcAft>
              <a:buClr>
                <a:srgbClr val="000000"/>
              </a:buClr>
              <a:buSzPts val="2100"/>
              <a:buFont typeface="Verdana"/>
              <a:buAutoNum type="arabicPeriod"/>
            </a:pPr>
            <a:r>
              <a:rPr lang="en" sz="2100">
                <a:solidFill>
                  <a:srgbClr val="000000"/>
                </a:solidFill>
                <a:latin typeface="Verdana"/>
                <a:ea typeface="Verdana"/>
                <a:cs typeface="Verdana"/>
                <a:sym typeface="Verdana"/>
              </a:rPr>
              <a:t>TYPE get(int index)</a:t>
            </a:r>
            <a:endParaRPr sz="2100">
              <a:solidFill>
                <a:srgbClr val="000000"/>
              </a:solidFill>
              <a:latin typeface="Verdana"/>
              <a:ea typeface="Verdana"/>
              <a:cs typeface="Verdana"/>
              <a:sym typeface="Verdana"/>
            </a:endParaRPr>
          </a:p>
          <a:p>
            <a:pPr indent="-361950" lvl="0" marL="457200" rtl="0" algn="l">
              <a:spcBef>
                <a:spcPts val="0"/>
              </a:spcBef>
              <a:spcAft>
                <a:spcPts val="0"/>
              </a:spcAft>
              <a:buClr>
                <a:srgbClr val="000000"/>
              </a:buClr>
              <a:buSzPts val="2100"/>
              <a:buFont typeface="Verdana"/>
              <a:buAutoNum type="arabicPeriod"/>
            </a:pPr>
            <a:r>
              <a:rPr lang="en" sz="2100">
                <a:solidFill>
                  <a:srgbClr val="000000"/>
                </a:solidFill>
                <a:latin typeface="Verdana"/>
                <a:ea typeface="Verdana"/>
                <a:cs typeface="Verdana"/>
                <a:sym typeface="Verdana"/>
              </a:rPr>
              <a:t>TYPE remove(int index)</a:t>
            </a:r>
            <a:endParaRPr sz="2100">
              <a:solidFill>
                <a:srgbClr val="000000"/>
              </a:solidFill>
              <a:latin typeface="Verdana"/>
              <a:ea typeface="Verdana"/>
              <a:cs typeface="Verdana"/>
              <a:sym typeface="Verdana"/>
            </a:endParaRPr>
          </a:p>
          <a:p>
            <a:pPr indent="-361950" lvl="0" marL="457200" rtl="0" algn="l">
              <a:spcBef>
                <a:spcPts val="0"/>
              </a:spcBef>
              <a:spcAft>
                <a:spcPts val="0"/>
              </a:spcAft>
              <a:buClr>
                <a:srgbClr val="000000"/>
              </a:buClr>
              <a:buSzPts val="2100"/>
              <a:buFont typeface="Verdana"/>
              <a:buAutoNum type="arabicPeriod"/>
            </a:pPr>
            <a:r>
              <a:rPr lang="en" sz="2100">
                <a:solidFill>
                  <a:srgbClr val="000000"/>
                </a:solidFill>
                <a:latin typeface="Verdana"/>
                <a:ea typeface="Verdana"/>
                <a:cs typeface="Verdana"/>
                <a:sym typeface="Verdana"/>
              </a:rPr>
              <a:t>boolean remove(TYPE value)</a:t>
            </a:r>
            <a:endParaRPr sz="2100">
              <a:solidFill>
                <a:srgbClr val="000000"/>
              </a:solidFill>
              <a:latin typeface="Verdana"/>
              <a:ea typeface="Verdana"/>
              <a:cs typeface="Verdana"/>
              <a:sym typeface="Verdana"/>
            </a:endParaRPr>
          </a:p>
          <a:p>
            <a:pPr indent="-361950" lvl="0" marL="457200" rtl="0" algn="l">
              <a:spcBef>
                <a:spcPts val="0"/>
              </a:spcBef>
              <a:spcAft>
                <a:spcPts val="0"/>
              </a:spcAft>
              <a:buClr>
                <a:srgbClr val="000000"/>
              </a:buClr>
              <a:buSzPts val="2100"/>
              <a:buFont typeface="Verdana"/>
              <a:buAutoNum type="arabicPeriod"/>
            </a:pPr>
            <a:r>
              <a:rPr lang="en" sz="2100">
                <a:solidFill>
                  <a:srgbClr val="000000"/>
                </a:solidFill>
                <a:latin typeface="Verdana"/>
                <a:ea typeface="Verdana"/>
                <a:cs typeface="Verdana"/>
                <a:sym typeface="Verdana"/>
              </a:rPr>
              <a:t>TYPE set(int index, TYPE o)</a:t>
            </a:r>
            <a:endParaRPr sz="2100">
              <a:solidFill>
                <a:srgbClr val="000000"/>
              </a:solidFill>
              <a:latin typeface="Verdana"/>
              <a:ea typeface="Verdana"/>
              <a:cs typeface="Verdana"/>
              <a:sym typeface="Verdana"/>
            </a:endParaRPr>
          </a:p>
          <a:p>
            <a:pPr indent="-361950" lvl="0" marL="457200" rtl="0" algn="l">
              <a:spcBef>
                <a:spcPts val="0"/>
              </a:spcBef>
              <a:spcAft>
                <a:spcPts val="0"/>
              </a:spcAft>
              <a:buClr>
                <a:srgbClr val="000000"/>
              </a:buClr>
              <a:buSzPts val="2100"/>
              <a:buFont typeface="Verdana"/>
              <a:buAutoNum type="arabicPeriod"/>
            </a:pPr>
            <a:r>
              <a:rPr lang="en" sz="2100">
                <a:solidFill>
                  <a:srgbClr val="000000"/>
                </a:solidFill>
                <a:latin typeface="Verdana"/>
                <a:ea typeface="Verdana"/>
                <a:cs typeface="Verdana"/>
                <a:sym typeface="Verdana"/>
              </a:rPr>
              <a:t>int size()</a:t>
            </a:r>
            <a:endParaRPr sz="2100">
              <a:solidFill>
                <a:srgbClr val="000000"/>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500"/>
              </a:spcBef>
              <a:spcAft>
                <a:spcPts val="0"/>
              </a:spcAft>
              <a:buNone/>
            </a:pPr>
            <a:r>
              <a:rPr lang="en" sz="2700">
                <a:solidFill>
                  <a:srgbClr val="000000"/>
                </a:solidFill>
                <a:highlight>
                  <a:srgbClr val="FFFFFF"/>
                </a:highlight>
                <a:latin typeface="Arial"/>
                <a:ea typeface="Arial"/>
                <a:cs typeface="Arial"/>
                <a:sym typeface="Arial"/>
              </a:rPr>
              <a:t>Comparing Arrays and Lists</a:t>
            </a:r>
            <a:endParaRPr sz="27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10000"/>
              </a:lnSpc>
              <a:spcBef>
                <a:spcPts val="1500"/>
              </a:spcBef>
              <a:spcAft>
                <a:spcPts val="0"/>
              </a:spcAft>
              <a:buNone/>
            </a:pPr>
            <a:r>
              <a:rPr lang="en" sz="2250">
                <a:solidFill>
                  <a:srgbClr val="000000"/>
                </a:solidFill>
                <a:highlight>
                  <a:srgbClr val="FFFFFF"/>
                </a:highlight>
                <a:latin typeface="Arial"/>
                <a:ea typeface="Arial"/>
                <a:cs typeface="Arial"/>
                <a:sym typeface="Arial"/>
              </a:rPr>
              <a:t>When to use a List or an Array?</a:t>
            </a:r>
            <a:endParaRPr sz="2250">
              <a:solidFill>
                <a:srgbClr val="000000"/>
              </a:solidFill>
              <a:highlight>
                <a:srgbClr val="FFFFFF"/>
              </a:highlight>
              <a:latin typeface="Arial"/>
              <a:ea typeface="Arial"/>
              <a:cs typeface="Arial"/>
              <a:sym typeface="Arial"/>
            </a:endParaRPr>
          </a:p>
          <a:p>
            <a:pPr indent="0" lvl="0" marL="1397000" marR="1397000" rtl="0" algn="l">
              <a:spcBef>
                <a:spcPts val="800"/>
              </a:spcBef>
              <a:spcAft>
                <a:spcPts val="0"/>
              </a:spcAft>
              <a:buNone/>
            </a:pPr>
            <a:r>
              <a:rPr lang="en" sz="1650">
                <a:solidFill>
                  <a:srgbClr val="000000"/>
                </a:solidFill>
                <a:highlight>
                  <a:srgbClr val="FFFFFF"/>
                </a:highlight>
                <a:latin typeface="Arial"/>
                <a:ea typeface="Arial"/>
                <a:cs typeface="Arial"/>
                <a:sym typeface="Arial"/>
              </a:rPr>
              <a:t>Use an array when you want to store several items of the same type and you know how many items will be in the array and the items in the array won’t change in order or number. Use a list when you want to store several items of the same type and you don’t know how many items you will need in the list or when you want to remove items from the list or add items to the list.</a:t>
            </a:r>
            <a:endParaRPr sz="165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72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500"/>
              </a:spcBef>
              <a:spcAft>
                <a:spcPts val="800"/>
              </a:spcAft>
              <a:buNone/>
            </a:pPr>
            <a:r>
              <a:rPr lang="en" sz="2700">
                <a:solidFill>
                  <a:srgbClr val="000000"/>
                </a:solidFill>
                <a:highlight>
                  <a:srgbClr val="FFFFFF"/>
                </a:highlight>
                <a:latin typeface="Arial"/>
                <a:ea typeface="Arial"/>
                <a:cs typeface="Arial"/>
                <a:sym typeface="Arial"/>
              </a:rPr>
              <a:t>Comparing Arrays and ArrayLists</a:t>
            </a:r>
            <a:endParaRPr/>
          </a:p>
        </p:txBody>
      </p:sp>
      <p:graphicFrame>
        <p:nvGraphicFramePr>
          <p:cNvPr id="129" name="Google Shape;129;p20"/>
          <p:cNvGraphicFramePr/>
          <p:nvPr/>
        </p:nvGraphicFramePr>
        <p:xfrm>
          <a:off x="423100" y="560602"/>
          <a:ext cx="3000000" cy="3000000"/>
        </p:xfrm>
        <a:graphic>
          <a:graphicData uri="http://schemas.openxmlformats.org/drawingml/2006/table">
            <a:tbl>
              <a:tblPr>
                <a:noFill/>
                <a:tableStyleId>{809CEAE2-0541-47F6-8336-180E92BC028A}</a:tableStyleId>
              </a:tblPr>
              <a:tblGrid>
                <a:gridCol w="1750350"/>
                <a:gridCol w="2952725"/>
                <a:gridCol w="3924050"/>
              </a:tblGrid>
              <a:tr h="38202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Array</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ArrayList</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809875">
                <a:tc>
                  <a:txBody>
                    <a:bodyPr/>
                    <a:lstStyle/>
                    <a:p>
                      <a:pPr indent="0" lvl="0" marL="0" rtl="0" algn="l">
                        <a:spcBef>
                          <a:spcPts val="0"/>
                        </a:spcBef>
                        <a:spcAft>
                          <a:spcPts val="0"/>
                        </a:spcAft>
                        <a:buNone/>
                      </a:pPr>
                      <a:r>
                        <a:rPr lang="en" sz="1200"/>
                        <a:t>Declare</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int[ ] highScores = null;</a:t>
                      </a:r>
                      <a:endParaRPr sz="1200"/>
                    </a:p>
                    <a:p>
                      <a:pPr indent="0" lvl="0" marL="0" marR="88900" rtl="0" algn="l">
                        <a:lnSpc>
                          <a:spcPct val="142857"/>
                        </a:lnSpc>
                        <a:spcBef>
                          <a:spcPts val="0"/>
                        </a:spcBef>
                        <a:spcAft>
                          <a:spcPts val="0"/>
                        </a:spcAft>
                        <a:buNone/>
                      </a:pPr>
                      <a:r>
                        <a:rPr lang="en" sz="1200"/>
                        <a:t>String[ ] names = null;</a:t>
                      </a:r>
                      <a:endParaRPr sz="1200"/>
                    </a:p>
                    <a:p>
                      <a:pPr indent="0" lvl="0" marL="0" rtl="0" algn="l">
                        <a:spcBef>
                          <a:spcPts val="0"/>
                        </a:spcBef>
                        <a:spcAft>
                          <a:spcPts val="0"/>
                        </a:spcAft>
                        <a:buNone/>
                      </a:pPr>
                      <a:r>
                        <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List&lt;Integer&gt; highScoreList = null;</a:t>
                      </a:r>
                      <a:endParaRPr sz="1200"/>
                    </a:p>
                    <a:p>
                      <a:pPr indent="0" lvl="0" marL="0" rtl="0" algn="l">
                        <a:spcBef>
                          <a:spcPts val="0"/>
                        </a:spcBef>
                        <a:spcAft>
                          <a:spcPts val="0"/>
                        </a:spcAft>
                        <a:buNone/>
                      </a:pPr>
                      <a:r>
                        <a:rPr lang="en" sz="1200"/>
                        <a:t>List&lt;String&gt; nameList = null;</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32200">
                <a:tc>
                  <a:txBody>
                    <a:bodyPr/>
                    <a:lstStyle/>
                    <a:p>
                      <a:pPr indent="0" lvl="0" marL="0" rtl="0" algn="l">
                        <a:spcBef>
                          <a:spcPts val="0"/>
                        </a:spcBef>
                        <a:spcAft>
                          <a:spcPts val="0"/>
                        </a:spcAft>
                        <a:buNone/>
                      </a:pPr>
                      <a:r>
                        <a:rPr lang="en" sz="1200"/>
                        <a:t>Create</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int[ ] highScores = new int[5];</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List&lt;Integer&gt; highScoreList = new ArrayList&lt;Integer&gt;();</a:t>
                      </a:r>
                      <a:endParaRPr sz="1200"/>
                    </a:p>
                    <a:p>
                      <a:pPr indent="0" lvl="0" marL="0" rtl="0" algn="l">
                        <a:spcBef>
                          <a:spcPts val="0"/>
                        </a:spcBef>
                        <a:spcAft>
                          <a:spcPts val="0"/>
                        </a:spcAft>
                        <a:buNone/>
                      </a:pPr>
                      <a:r>
                        <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4875">
                <a:tc>
                  <a:txBody>
                    <a:bodyPr/>
                    <a:lstStyle/>
                    <a:p>
                      <a:pPr indent="0" lvl="0" marL="0" rtl="0" algn="l">
                        <a:lnSpc>
                          <a:spcPct val="110000"/>
                        </a:lnSpc>
                        <a:spcBef>
                          <a:spcPts val="1500"/>
                        </a:spcBef>
                        <a:spcAft>
                          <a:spcPts val="800"/>
                        </a:spcAft>
                        <a:buNone/>
                      </a:pPr>
                      <a:r>
                        <a:rPr lang="en" sz="1200"/>
                        <a:t>Setting the value at an index</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88900" marR="88900" rtl="0" algn="l">
                        <a:lnSpc>
                          <a:spcPct val="142857"/>
                        </a:lnSpc>
                        <a:spcBef>
                          <a:spcPts val="0"/>
                        </a:spcBef>
                        <a:spcAft>
                          <a:spcPts val="0"/>
                        </a:spcAft>
                        <a:buNone/>
                      </a:pPr>
                      <a:r>
                        <a:rPr lang="en" sz="1200"/>
                        <a:t>highScores[0] = 80;</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88900" marR="88900" rtl="0" algn="l">
                        <a:lnSpc>
                          <a:spcPct val="142857"/>
                        </a:lnSpc>
                        <a:spcBef>
                          <a:spcPts val="0"/>
                        </a:spcBef>
                        <a:spcAft>
                          <a:spcPts val="0"/>
                        </a:spcAft>
                        <a:buNone/>
                      </a:pPr>
                      <a:r>
                        <a:rPr lang="en" sz="1200"/>
                        <a:t>highScoreList.set(0,80);</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4875">
                <a:tc>
                  <a:txBody>
                    <a:bodyPr/>
                    <a:lstStyle/>
                    <a:p>
                      <a:pPr indent="0" lvl="0" marL="0" rtl="0" algn="l">
                        <a:lnSpc>
                          <a:spcPct val="110000"/>
                        </a:lnSpc>
                        <a:spcBef>
                          <a:spcPts val="1500"/>
                        </a:spcBef>
                        <a:spcAft>
                          <a:spcPts val="800"/>
                        </a:spcAft>
                        <a:buNone/>
                      </a:pPr>
                      <a:r>
                        <a:rPr lang="en" sz="1200"/>
                        <a:t>Getting the value at an index </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88900" marR="88900" rtl="0" algn="l">
                        <a:lnSpc>
                          <a:spcPct val="142857"/>
                        </a:lnSpc>
                        <a:spcBef>
                          <a:spcPts val="0"/>
                        </a:spcBef>
                        <a:spcAft>
                          <a:spcPts val="0"/>
                        </a:spcAft>
                        <a:buNone/>
                      </a:pPr>
                      <a:r>
                        <a:rPr lang="en" sz="1200"/>
                        <a:t>int score = highScores[0];</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88900" marR="88900" rtl="0" algn="l">
                        <a:lnSpc>
                          <a:spcPct val="142857"/>
                        </a:lnSpc>
                        <a:spcBef>
                          <a:spcPts val="0"/>
                        </a:spcBef>
                        <a:spcAft>
                          <a:spcPts val="0"/>
                        </a:spcAft>
                        <a:buNone/>
                      </a:pPr>
                      <a:r>
                        <a:rPr lang="en" sz="1200"/>
                        <a:t>int score = highScoreList.get(0);</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66900">
                <a:tc>
                  <a:txBody>
                    <a:bodyPr/>
                    <a:lstStyle/>
                    <a:p>
                      <a:pPr indent="0" lvl="0" marL="0" rtl="0" algn="l">
                        <a:lnSpc>
                          <a:spcPct val="110000"/>
                        </a:lnSpc>
                        <a:spcBef>
                          <a:spcPts val="1500"/>
                        </a:spcBef>
                        <a:spcAft>
                          <a:spcPts val="800"/>
                        </a:spcAft>
                        <a:buNone/>
                      </a:pPr>
                      <a:r>
                        <a:rPr lang="en" sz="1200"/>
                        <a:t>Getting the number of items</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88900" marR="88900" rtl="0" algn="l">
                        <a:lnSpc>
                          <a:spcPct val="142857"/>
                        </a:lnSpc>
                        <a:spcBef>
                          <a:spcPts val="0"/>
                        </a:spcBef>
                        <a:spcAft>
                          <a:spcPts val="0"/>
                        </a:spcAft>
                        <a:buNone/>
                      </a:pPr>
                      <a:r>
                        <a:rPr lang="en" sz="1200"/>
                        <a:t>System.out.println(highScores.length);</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88900" marR="88900" rtl="0" algn="l">
                        <a:lnSpc>
                          <a:spcPct val="142857"/>
                        </a:lnSpc>
                        <a:spcBef>
                          <a:spcPts val="0"/>
                        </a:spcBef>
                        <a:spcAft>
                          <a:spcPts val="0"/>
                        </a:spcAft>
                        <a:buNone/>
                      </a:pPr>
                      <a:r>
                        <a:rPr lang="en" sz="1200"/>
                        <a:t>System.out.println(highScoreList.size());</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29000"/>
            <a:ext cx="8520600" cy="607800"/>
          </a:xfrm>
          <a:prstGeom prst="rect">
            <a:avLst/>
          </a:prstGeom>
        </p:spPr>
        <p:txBody>
          <a:bodyPr anchorCtr="0" anchor="t" bIns="91425" lIns="91425" spcFirstLastPara="1" rIns="91425" wrap="square" tIns="91425">
            <a:noAutofit/>
          </a:bodyPr>
          <a:lstStyle/>
          <a:p>
            <a:pPr indent="0" lvl="0" marL="0" rtl="0" algn="r">
              <a:lnSpc>
                <a:spcPct val="90000"/>
              </a:lnSpc>
              <a:spcBef>
                <a:spcPts val="0"/>
              </a:spcBef>
              <a:spcAft>
                <a:spcPts val="0"/>
              </a:spcAft>
              <a:buSzPts val="990"/>
              <a:buNone/>
            </a:pPr>
            <a:r>
              <a:rPr lang="en" sz="3200">
                <a:solidFill>
                  <a:srgbClr val="000000"/>
                </a:solidFill>
                <a:latin typeface="Roboto Mono"/>
                <a:ea typeface="Roboto Mono"/>
                <a:cs typeface="Roboto Mono"/>
                <a:sym typeface="Roboto Mono"/>
              </a:rPr>
              <a:t>Adding Elements to an ArrayList</a:t>
            </a:r>
            <a:endParaRPr sz="3200">
              <a:solidFill>
                <a:srgbClr val="000000"/>
              </a:solidFill>
              <a:latin typeface="Roboto Mono"/>
              <a:ea typeface="Roboto Mono"/>
              <a:cs typeface="Roboto Mono"/>
              <a:sym typeface="Roboto Mono"/>
            </a:endParaRPr>
          </a:p>
          <a:p>
            <a:pPr indent="0" lvl="0" marL="0" rtl="0" algn="l">
              <a:spcBef>
                <a:spcPts val="0"/>
              </a:spcBef>
              <a:spcAft>
                <a:spcPts val="0"/>
              </a:spcAft>
              <a:buSzPts val="990"/>
              <a:buNone/>
            </a:pPr>
            <a:r>
              <a:t/>
            </a:r>
            <a:endParaRPr sz="2700"/>
          </a:p>
        </p:txBody>
      </p:sp>
      <p:sp>
        <p:nvSpPr>
          <p:cNvPr id="135" name="Google Shape;135;p21"/>
          <p:cNvSpPr txBox="1"/>
          <p:nvPr>
            <p:ph idx="1" type="body"/>
          </p:nvPr>
        </p:nvSpPr>
        <p:spPr>
          <a:xfrm>
            <a:off x="311700" y="754325"/>
            <a:ext cx="8520600" cy="40341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Clr>
                <a:srgbClr val="000000"/>
              </a:buClr>
              <a:buSzPts val="1800"/>
              <a:buChar char="•"/>
            </a:pPr>
            <a:r>
              <a:rPr lang="en" sz="2200">
                <a:solidFill>
                  <a:srgbClr val="000000"/>
                </a:solidFill>
              </a:rPr>
              <a:t>Requires the syntax </a:t>
            </a:r>
            <a:r>
              <a:rPr lang="en" sz="2200">
                <a:solidFill>
                  <a:srgbClr val="CC4125"/>
                </a:solidFill>
                <a:highlight>
                  <a:srgbClr val="D9D9D9"/>
                </a:highlight>
                <a:latin typeface="Roboto Mono"/>
                <a:ea typeface="Roboto Mono"/>
                <a:cs typeface="Roboto Mono"/>
                <a:sym typeface="Roboto Mono"/>
              </a:rPr>
              <a:t>arrayListName.add(value);</a:t>
            </a:r>
            <a:endParaRPr sz="2200">
              <a:solidFill>
                <a:srgbClr val="CC4125"/>
              </a:solidFill>
              <a:highlight>
                <a:srgbClr val="D9D9D9"/>
              </a:highlight>
              <a:latin typeface="Roboto Mono"/>
              <a:ea typeface="Roboto Mono"/>
              <a:cs typeface="Roboto Mono"/>
              <a:sym typeface="Roboto Mono"/>
            </a:endParaRPr>
          </a:p>
          <a:p>
            <a:pPr indent="0" lvl="0" marL="0" rtl="0" algn="l">
              <a:spcBef>
                <a:spcPts val="1000"/>
              </a:spcBef>
              <a:spcAft>
                <a:spcPts val="0"/>
              </a:spcAft>
              <a:buNone/>
            </a:pPr>
            <a:r>
              <a:t/>
            </a:r>
            <a:endParaRPr sz="2200">
              <a:solidFill>
                <a:srgbClr val="CC4125"/>
              </a:solidFill>
              <a:highlight>
                <a:srgbClr val="D9D9D9"/>
              </a:highlight>
              <a:latin typeface="Roboto Mono"/>
              <a:ea typeface="Roboto Mono"/>
              <a:cs typeface="Roboto Mono"/>
              <a:sym typeface="Roboto Mono"/>
            </a:endParaRPr>
          </a:p>
          <a:p>
            <a:pPr indent="0" lvl="0" marL="0" rtl="0" algn="l">
              <a:spcBef>
                <a:spcPts val="1000"/>
              </a:spcBef>
              <a:spcAft>
                <a:spcPts val="0"/>
              </a:spcAft>
              <a:buNone/>
            </a:pPr>
            <a:r>
              <a:t/>
            </a:r>
            <a:endParaRPr sz="2200">
              <a:solidFill>
                <a:srgbClr val="CC4125"/>
              </a:solidFill>
              <a:highlight>
                <a:srgbClr val="D9D9D9"/>
              </a:highlight>
              <a:latin typeface="Roboto Mono"/>
              <a:ea typeface="Roboto Mono"/>
              <a:cs typeface="Roboto Mono"/>
              <a:sym typeface="Roboto Mono"/>
            </a:endParaRPr>
          </a:p>
          <a:p>
            <a:pPr indent="0" lvl="0" marL="0" rtl="0" algn="l">
              <a:spcBef>
                <a:spcPts val="1000"/>
              </a:spcBef>
              <a:spcAft>
                <a:spcPts val="0"/>
              </a:spcAft>
              <a:buNone/>
            </a:pPr>
            <a:r>
              <a:t/>
            </a:r>
            <a:endParaRPr sz="2200">
              <a:solidFill>
                <a:srgbClr val="CC4125"/>
              </a:solidFill>
              <a:highlight>
                <a:srgbClr val="D9D9D9"/>
              </a:highlight>
              <a:latin typeface="Roboto Mono"/>
              <a:ea typeface="Roboto Mono"/>
              <a:cs typeface="Roboto Mono"/>
              <a:sym typeface="Roboto Mono"/>
            </a:endParaRPr>
          </a:p>
          <a:p>
            <a:pPr indent="0" lvl="0" marL="0" rtl="0" algn="l">
              <a:spcBef>
                <a:spcPts val="1000"/>
              </a:spcBef>
              <a:spcAft>
                <a:spcPts val="0"/>
              </a:spcAft>
              <a:buNone/>
            </a:pPr>
            <a:r>
              <a:t/>
            </a:r>
            <a:endParaRPr sz="2200">
              <a:solidFill>
                <a:srgbClr val="CC4125"/>
              </a:solidFill>
              <a:highlight>
                <a:srgbClr val="D9D9D9"/>
              </a:highlight>
              <a:latin typeface="Roboto Mono"/>
              <a:ea typeface="Roboto Mono"/>
              <a:cs typeface="Roboto Mono"/>
              <a:sym typeface="Roboto Mono"/>
            </a:endParaRPr>
          </a:p>
          <a:p>
            <a:pPr indent="-342900" lvl="0" marL="457200" rtl="0" algn="l">
              <a:spcBef>
                <a:spcPts val="1000"/>
              </a:spcBef>
              <a:spcAft>
                <a:spcPts val="0"/>
              </a:spcAft>
              <a:buClr>
                <a:srgbClr val="000000"/>
              </a:buClr>
              <a:buSzPts val="1800"/>
              <a:buChar char="•"/>
            </a:pPr>
            <a:r>
              <a:rPr lang="en" sz="2200">
                <a:solidFill>
                  <a:srgbClr val="000000"/>
                </a:solidFill>
              </a:rPr>
              <a:t>Adding elements to an ArrayList is slightly different than placing elements in an array</a:t>
            </a:r>
            <a:endParaRPr sz="2200">
              <a:solidFill>
                <a:srgbClr val="000000"/>
              </a:solidFill>
            </a:endParaRPr>
          </a:p>
          <a:p>
            <a:pPr indent="-342900" lvl="0" marL="457200" rtl="0" algn="l">
              <a:spcBef>
                <a:spcPts val="0"/>
              </a:spcBef>
              <a:spcAft>
                <a:spcPts val="0"/>
              </a:spcAft>
              <a:buClr>
                <a:srgbClr val="000000"/>
              </a:buClr>
              <a:buSzPts val="1800"/>
              <a:buChar char="•"/>
            </a:pPr>
            <a:r>
              <a:rPr lang="en" sz="2200">
                <a:solidFill>
                  <a:srgbClr val="000000"/>
                </a:solidFill>
              </a:rPr>
              <a:t>requires the syntax </a:t>
            </a:r>
            <a:r>
              <a:rPr lang="en" sz="2200">
                <a:solidFill>
                  <a:srgbClr val="CC4125"/>
                </a:solidFill>
                <a:highlight>
                  <a:srgbClr val="D9D9D9"/>
                </a:highlight>
                <a:latin typeface="Roboto Mono"/>
                <a:ea typeface="Roboto Mono"/>
                <a:cs typeface="Roboto Mono"/>
                <a:sym typeface="Roboto Mono"/>
              </a:rPr>
              <a:t>arrayListName.add(value);</a:t>
            </a:r>
            <a:endParaRPr sz="2200">
              <a:solidFill>
                <a:srgbClr val="CC4125"/>
              </a:solidFill>
              <a:highlight>
                <a:srgbClr val="D9D9D9"/>
              </a:highlight>
              <a:latin typeface="Roboto Mono"/>
              <a:ea typeface="Roboto Mono"/>
              <a:cs typeface="Roboto Mono"/>
              <a:sym typeface="Roboto Mono"/>
            </a:endParaRPr>
          </a:p>
        </p:txBody>
      </p:sp>
      <p:pic>
        <p:nvPicPr>
          <p:cNvPr id="136" name="Google Shape;136;p21"/>
          <p:cNvPicPr preferRelativeResize="0"/>
          <p:nvPr/>
        </p:nvPicPr>
        <p:blipFill>
          <a:blip r:embed="rId3">
            <a:alphaModFix/>
          </a:blip>
          <a:stretch>
            <a:fillRect/>
          </a:stretch>
        </p:blipFill>
        <p:spPr>
          <a:xfrm>
            <a:off x="1075775" y="1507803"/>
            <a:ext cx="6724925" cy="137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