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92" r:id="rId6"/>
    <p:sldId id="262" r:id="rId7"/>
    <p:sldId id="293" r:id="rId8"/>
    <p:sldId id="264" r:id="rId9"/>
    <p:sldId id="265" r:id="rId10"/>
    <p:sldId id="266" r:id="rId11"/>
    <p:sldId id="294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91" r:id="rId21"/>
    <p:sldId id="311" r:id="rId22"/>
    <p:sldId id="310" r:id="rId23"/>
    <p:sldId id="313" r:id="rId24"/>
    <p:sldId id="306" r:id="rId25"/>
    <p:sldId id="307" r:id="rId26"/>
    <p:sldId id="281" r:id="rId27"/>
    <p:sldId id="314" r:id="rId28"/>
    <p:sldId id="286" r:id="rId29"/>
    <p:sldId id="288" r:id="rId30"/>
  </p:sldIdLst>
  <p:sldSz cx="9144000" cy="5143500" type="screen16x9"/>
  <p:notesSz cx="6888163" cy="100203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IBM Plex Sans" panose="020B0604020202020204" charset="0"/>
      <p:regular r:id="rId40"/>
      <p:bold r:id="rId41"/>
      <p:italic r:id="rId42"/>
      <p:boldItalic r:id="rId43"/>
    </p:embeddedFont>
    <p:embeddedFont>
      <p:font typeface="IBM Plex Sans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A91F-D003-4B8F-9F44-CA7E0C58E5F7}">
  <a:tblStyle styleId="{6B86A91F-D003-4B8F-9F44-CA7E0C58E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64" y="114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89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5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4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27dff4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27dff478_0_34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4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89a6c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89a6ce70_0_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8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722c52612_0_2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2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89a6ce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89a6ce70_0_5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1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25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6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8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999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7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3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7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51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98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89a6ce70_0_14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04" name="Google Shape;304;g13989a6ce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47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88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0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89a6ce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89a6ce70_0_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28736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Базы данных и SQL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3.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2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8" name="Google Shape;188;p32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Таблица «</a:t>
            </a:r>
            <a:r>
              <a:rPr lang="en-US" dirty="0"/>
              <a:t>staff</a:t>
            </a:r>
            <a:r>
              <a:rPr lang="ru-RU" dirty="0"/>
              <a:t>»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133"/>
              </p:ext>
            </p:extLst>
          </p:nvPr>
        </p:nvGraphicFramePr>
        <p:xfrm>
          <a:off x="901243" y="1464737"/>
          <a:ext cx="7406728" cy="2859836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18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Людмила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Уборщик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14359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/>
              <a:t> </a:t>
            </a:r>
            <a:r>
              <a:rPr lang="ru-RU" dirty="0"/>
              <a:t>Задачи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39999" y="1265546"/>
            <a:ext cx="645285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",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lastname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в алфавитном порядке по убыванию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" 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12;p35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87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52514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/>
              <a:t> </a:t>
            </a:r>
            <a:r>
              <a:rPr lang="ru-RU" dirty="0"/>
              <a:t>Решения</a:t>
            </a:r>
            <a:endParaRPr dirty="0"/>
          </a:p>
        </p:txBody>
      </p:sp>
      <p:sp>
        <p:nvSpPr>
          <p:cNvPr id="213" name="Google Shape;213;p35"/>
          <p:cNvSpPr txBox="1"/>
          <p:nvPr/>
        </p:nvSpPr>
        <p:spPr>
          <a:xfrm>
            <a:off x="540000" y="1320013"/>
            <a:ext cx="780801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sz="1600" dirty="0"/>
              <a:t>*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/>
              <a:t>age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/>
              <a:t>*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 err="1"/>
              <a:t>firstname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“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last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в алфавитном порядке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;</a:t>
            </a: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age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 , </a:t>
            </a:r>
            <a:r>
              <a:rPr lang="en-US" sz="1600" dirty="0"/>
              <a:t>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;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DISTINCT, LIMIT. </a:t>
            </a:r>
            <a:r>
              <a:rPr lang="ru-RU" dirty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уникальные (неповторяющиеся) значения полей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первые   две записи данной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6654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Отсортируйте записи по возрастанию значений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первые 4 строки данной выборки и извлеките следующие 3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Отсортируйте записи по убыванию поля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две строки данной выборки и извлеките следующие за ними 3 строки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485375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Викторина</a:t>
            </a:r>
            <a:endParaRPr sz="1800" dirty="0"/>
          </a:p>
          <a:p>
            <a:pPr marL="457200" lvl="0" indent="-342900">
              <a:spcBef>
                <a:spcPts val="600"/>
              </a:spcBef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LIMIT</a:t>
            </a:r>
            <a:r>
              <a:rPr lang="ru-RU" sz="1800" dirty="0"/>
              <a:t>, </a:t>
            </a:r>
            <a:r>
              <a:rPr lang="en-US" sz="1800" dirty="0"/>
              <a:t>ORDER BY, DISTINCT</a:t>
            </a:r>
            <a:r>
              <a:rPr lang="ru-RU" sz="1800" dirty="0"/>
              <a:t>, Агрегатные функции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GROUP BY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/>
              <a:t>WHERE </a:t>
            </a:r>
            <a:r>
              <a:rPr lang="ru-RU" sz="1800" dirty="0"/>
              <a:t>и </a:t>
            </a:r>
            <a:r>
              <a:rPr lang="en-US" sz="1800" dirty="0"/>
              <a:t>HAVING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9;p37"/>
          <p:cNvSpPr txBox="1"/>
          <p:nvPr/>
        </p:nvSpPr>
        <p:spPr>
          <a:xfrm flipH="1">
            <a:off x="363951" y="780607"/>
            <a:ext cx="795116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уникальные (неповторяющиеся) значения полей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DISTINCT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staff;</a:t>
            </a:r>
            <a:endParaRPr lang="ru-RU"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Выведите первые две записи данной 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b="1" dirty="0"/>
              <a:t> </a:t>
            </a:r>
            <a:r>
              <a:rPr lang="en-US" sz="1600" dirty="0"/>
              <a:t>2;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первые 4 строки данной выборки и извлеките следующие 3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4,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1600" b="1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убыванию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две последние строки данной выборки и извлеките следующие за ними 3 строки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ORDER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2,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DISTINCT, LIMIT. Решения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63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Таблица «</a:t>
            </a:r>
            <a:r>
              <a:rPr lang="en-US" dirty="0" err="1"/>
              <a:t>activity_staff</a:t>
            </a:r>
            <a:r>
              <a:rPr lang="ru-RU" dirty="0"/>
              <a:t>» </a:t>
            </a:r>
            <a:endParaRPr dirty="0"/>
          </a:p>
        </p:txBody>
      </p:sp>
      <p:sp>
        <p:nvSpPr>
          <p:cNvPr id="236" name="Google Shape;236;p38"/>
          <p:cNvSpPr txBox="1"/>
          <p:nvPr/>
        </p:nvSpPr>
        <p:spPr>
          <a:xfrm flipH="1">
            <a:off x="540000" y="1224625"/>
            <a:ext cx="78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89378" y="1409275"/>
          <a:ext cx="5561362" cy="2920283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609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staff_id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date_activity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count_page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BY. Задачи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804176" y="1172760"/>
            <a:ext cx="6740739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/>
              <a:t>1. Выведите общее количество напечатанных страниц каждым сотрудником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2. Посчитайте количество страниц за каждый день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3. Найдите среднее арифметическое по количеству ежедневных страниц </a:t>
            </a:r>
          </a:p>
        </p:txBody>
      </p:sp>
      <p:pic>
        <p:nvPicPr>
          <p:cNvPr id="4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59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BY. 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55332" y="878994"/>
            <a:ext cx="674073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/>
              <a:t>1. Выведите общее количество напечатанных страниц каждым сотрудником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2. Посчитайте количество страниц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3. Найдите среднее арифметическое по количеству ежедневных страниц 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/>
              <a:t>activity_staff</a:t>
            </a:r>
            <a:r>
              <a:rPr lang="ru-RU" sz="1600" b="1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72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39750" y="268690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BY. Задача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125" y="816386"/>
            <a:ext cx="571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каждой группы  найдите суммарную зарплату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6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2500" y="288011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BY. Решение 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311860" y="605876"/>
            <a:ext cx="754277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каждой группы  найдите суммарную зарплату</a:t>
            </a:r>
          </a:p>
          <a:p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dirty="0" err="1"/>
              <a:t>name_age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SUM(</a:t>
            </a:r>
            <a:r>
              <a:rPr lang="en-US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</a:p>
          <a:p>
            <a:r>
              <a:rPr lang="ru-RU" b="1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b="1" dirty="0"/>
              <a:t> </a:t>
            </a:r>
          </a:p>
          <a:p>
            <a:r>
              <a:rPr lang="ru-RU" dirty="0"/>
              <a:t>	</a:t>
            </a:r>
            <a:r>
              <a:rPr lang="en-US" dirty="0"/>
              <a:t>(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b="1" dirty="0"/>
              <a:t> </a:t>
            </a:r>
            <a:r>
              <a:rPr lang="en-US" dirty="0"/>
              <a:t>salary,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CASE</a:t>
            </a:r>
            <a:r>
              <a:rPr lang="en-US" dirty="0"/>
              <a:t> 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&lt; 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Младше</a:t>
            </a:r>
            <a:r>
              <a:rPr lang="en-US" dirty="0"/>
              <a:t> 20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between 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AND</a:t>
            </a:r>
            <a:r>
              <a:rPr lang="en-US" dirty="0"/>
              <a:t> 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от</a:t>
            </a:r>
            <a:r>
              <a:rPr lang="en-US" dirty="0"/>
              <a:t> 20 </a:t>
            </a:r>
            <a:r>
              <a:rPr lang="en-US" dirty="0" err="1"/>
              <a:t>до</a:t>
            </a:r>
            <a:r>
              <a:rPr lang="en-US" dirty="0"/>
              <a:t> 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&gt; 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Старше</a:t>
            </a:r>
            <a:r>
              <a:rPr lang="en-US" dirty="0"/>
              <a:t> 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ELSE</a:t>
            </a:r>
            <a:r>
              <a:rPr lang="en-US" dirty="0"/>
              <a:t> '</a:t>
            </a:r>
            <a:r>
              <a:rPr lang="ru-RU" dirty="0"/>
              <a:t>Не определено'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END AS </a:t>
            </a:r>
            <a:r>
              <a:rPr lang="en-US" dirty="0" err="1"/>
              <a:t>name_age</a:t>
            </a:r>
            <a:r>
              <a:rPr lang="en-US" dirty="0"/>
              <a:t> </a:t>
            </a:r>
          </a:p>
          <a:p>
            <a:r>
              <a:rPr lang="ru-RU" dirty="0"/>
              <a:t>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dirty="0"/>
              <a:t> staff 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AS</a:t>
            </a:r>
            <a:r>
              <a:rPr lang="en-US" dirty="0"/>
              <a:t> list</a:t>
            </a:r>
          </a:p>
          <a:p>
            <a:r>
              <a:rPr lang="ru-RU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dirty="0" err="1"/>
              <a:t>name_age</a:t>
            </a:r>
            <a:r>
              <a:rPr lang="en-US" dirty="0"/>
              <a:t>; </a:t>
            </a:r>
            <a:r>
              <a:rPr lang="ru-RU" dirty="0">
                <a:sym typeface="IBM Plex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2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HAVING. Задачи</a:t>
            </a:r>
            <a:endParaRPr dirty="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-US" sz="2600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6"/>
            <a:ext cx="5864794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сотрудников, которые напечатали более 500 страниц за всех дни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3. Выведите среднюю заработную плату по должностям, которая составляет более 30000 </a:t>
            </a:r>
            <a:endParaRPr sz="1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HAVING. Задачи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5"/>
            <a:ext cx="7917260" cy="41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сотрудников, которые напечатали более 500 страниц за всех дни</a:t>
            </a:r>
          </a:p>
          <a:p>
            <a:r>
              <a:rPr lang="en-US" sz="1600" dirty="0">
                <a:solidFill>
                  <a:srgbClr val="6654D9"/>
                </a:solidFill>
                <a:sym typeface="Arial"/>
              </a:rPr>
              <a:t>SELECT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staff_id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54D9"/>
                </a:solidFill>
              </a:rPr>
              <a:t>FROM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/>
              <a:t> 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sz="1600" dirty="0" err="1">
                <a:solidFill>
                  <a:srgbClr val="6654D9"/>
                </a:solidFill>
              </a:rPr>
              <a:t>staff_id</a:t>
            </a:r>
            <a:endParaRPr lang="en-US" sz="1600" dirty="0">
              <a:solidFill>
                <a:srgbClr val="6654D9"/>
              </a:solidFill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SUM(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</a:t>
            </a:r>
            <a:r>
              <a:rPr lang="en-US" dirty="0">
                <a:latin typeface="Arial"/>
                <a:ea typeface="Arial"/>
                <a:cs typeface="Arial"/>
              </a:rPr>
              <a:t>&gt;500;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r>
              <a:rPr lang="en-US" dirty="0">
                <a:latin typeface="Arial"/>
                <a:ea typeface="Arial"/>
                <a:cs typeface="Arial"/>
              </a:rPr>
              <a:t>,</a:t>
            </a:r>
            <a:r>
              <a:rPr lang="en-US" sz="1600" dirty="0">
                <a:solidFill>
                  <a:srgbClr val="6654D9"/>
                </a:solidFill>
              </a:rPr>
              <a:t> COUNT(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 AS </a:t>
            </a:r>
            <a:r>
              <a:rPr lang="en-US" dirty="0" err="1">
                <a:latin typeface="Arial"/>
                <a:ea typeface="Arial"/>
                <a:cs typeface="Arial"/>
              </a:rPr>
              <a:t>cnt_staff</a:t>
            </a:r>
            <a:r>
              <a:rPr lang="en-US" dirty="0">
                <a:latin typeface="Arial"/>
                <a:ea typeface="Arial"/>
                <a:cs typeface="Arial"/>
              </a:rPr>
              <a:t> </a:t>
            </a:r>
            <a:r>
              <a:rPr lang="en-US" sz="1600" dirty="0">
                <a:solidFill>
                  <a:srgbClr val="6654D9"/>
                </a:solidFill>
              </a:rPr>
              <a:t>FROM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endParaRPr lang="en-US" dirty="0">
              <a:latin typeface="Arial"/>
              <a:ea typeface="Arial"/>
              <a:cs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</a:t>
            </a:r>
            <a:r>
              <a:rPr lang="en-US" dirty="0" err="1">
                <a:latin typeface="Arial"/>
                <a:ea typeface="Arial"/>
                <a:cs typeface="Arial"/>
              </a:rPr>
              <a:t>cnt_staff</a:t>
            </a:r>
            <a:r>
              <a:rPr lang="en-US" dirty="0">
                <a:latin typeface="Arial"/>
                <a:ea typeface="Arial"/>
                <a:cs typeface="Arial"/>
              </a:rPr>
              <a:t>&gt;3;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3. Выведите среднюю заработную плату по должностям, которая составляет более 30000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  <a:r>
              <a:rPr lang="en-US" sz="1600" dirty="0">
                <a:solidFill>
                  <a:srgbClr val="6654D9"/>
                </a:solidFill>
              </a:rPr>
              <a:t> FROM </a:t>
            </a:r>
            <a:r>
              <a:rPr lang="en-US" dirty="0">
                <a:latin typeface="Arial"/>
                <a:ea typeface="Arial"/>
                <a:cs typeface="Arial"/>
              </a:rPr>
              <a:t>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</a:p>
          <a:p>
            <a:r>
              <a:rPr lang="en-US" sz="1600" dirty="0">
                <a:solidFill>
                  <a:srgbClr val="6654D9"/>
                </a:solidFill>
              </a:rPr>
              <a:t>HAVING AVG(</a:t>
            </a:r>
            <a:r>
              <a:rPr lang="en-US" dirty="0">
                <a:latin typeface="Arial"/>
                <a:ea typeface="Arial"/>
                <a:cs typeface="Arial"/>
              </a:rPr>
              <a:t>salary</a:t>
            </a:r>
            <a:r>
              <a:rPr lang="en-US" sz="1600" dirty="0">
                <a:solidFill>
                  <a:srgbClr val="6654D9"/>
                </a:solidFill>
              </a:rPr>
              <a:t>) </a:t>
            </a:r>
            <a:r>
              <a:rPr lang="en-US" dirty="0">
                <a:latin typeface="Arial"/>
                <a:ea typeface="Arial"/>
                <a:cs typeface="Arial"/>
              </a:rPr>
              <a:t>&gt; </a:t>
            </a:r>
            <a:r>
              <a:rPr lang="ru-RU" dirty="0">
                <a:latin typeface="Arial"/>
                <a:ea typeface="Arial"/>
                <a:cs typeface="Arial"/>
              </a:rPr>
              <a:t>3</a:t>
            </a:r>
            <a:r>
              <a:rPr lang="en-US" dirty="0">
                <a:latin typeface="Arial"/>
                <a:ea typeface="Arial"/>
                <a:cs typeface="Arial"/>
              </a:rPr>
              <a:t>0000;</a:t>
            </a: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39750" y="11070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2950" y="400500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Таблица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staff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для заданий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85935" y="3235316"/>
            <a:ext cx="799935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данные по полю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) в порядке: убывания; возрастания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ru-RU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5 максимальных заработных плат (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Посчитайте суммарную зарплату 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(salary)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 каждой специальности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ru-RU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ро</a:t>
            </a:r>
            <a:r>
              <a:rPr lang="en-US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кол-во сотрудников с специальностью (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«Рабочий»</a:t>
            </a:r>
            <a:r>
              <a:rPr lang="en-US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возрасте от 24 до 49 лет включительно.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количество специальностей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специальности, у которых средний возраст сотрудников меньше 30 лет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9075"/>
              </p:ext>
            </p:extLst>
          </p:nvPr>
        </p:nvGraphicFramePr>
        <p:xfrm>
          <a:off x="782249" y="738978"/>
          <a:ext cx="7406728" cy="2535244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8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Людмила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Уборщик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4" y="791013"/>
            <a:ext cx="337039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Викторина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5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«</a:t>
            </a:r>
            <a:r>
              <a:rPr lang="en-US" sz="2500" dirty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41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0" name="Google Shape;150;p26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18879</TotalTime>
  <Words>1499</Words>
  <Application>Microsoft Office PowerPoint</Application>
  <PresentationFormat>Экран (16:9)</PresentationFormat>
  <Paragraphs>409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IBM Plex Sans SemiBold</vt:lpstr>
      <vt:lpstr>Consolas</vt:lpstr>
      <vt:lpstr>Calibri</vt:lpstr>
      <vt:lpstr>IBM Plex Sans</vt:lpstr>
      <vt:lpstr>Arial</vt:lpstr>
      <vt:lpstr>Макет шаблона GB</vt:lpstr>
      <vt:lpstr>Базы данных и SQL</vt:lpstr>
      <vt:lpstr>План на сегодня:</vt:lpstr>
      <vt:lpstr>Викторина</vt:lpstr>
      <vt:lpstr>Что такое агрегирующие функции?</vt:lpstr>
      <vt:lpstr>Что такое агрегирующие функции?</vt:lpstr>
      <vt:lpstr>Для подсчета количества записей в таблице «persons» используется команда:</vt:lpstr>
      <vt:lpstr>Для подсчета количества записей в таблице «persons» используется команда:</vt:lpstr>
      <vt:lpstr>Какая агрегатная функция используется для расчета суммы?</vt:lpstr>
      <vt:lpstr>Какая агрегатная функция используется для расчета суммы?</vt:lpstr>
      <vt:lpstr>Запрос для выборки первых 14 записей из таблицы «users» имеет вид:</vt:lpstr>
      <vt:lpstr>Запрос для выборки первых 14 записей из таблицы «users» имеет вид:</vt:lpstr>
      <vt:lpstr>Что покажет следующий запрос?  </vt:lpstr>
      <vt:lpstr>Что покажет следующий запрос?  </vt:lpstr>
      <vt:lpstr>Что покажет следующий запрос:  </vt:lpstr>
      <vt:lpstr>Что покажет следующий запрос:  </vt:lpstr>
      <vt:lpstr>Таблица «staff»</vt:lpstr>
      <vt:lpstr>ORDER BY.  Задачи</vt:lpstr>
      <vt:lpstr>ORDER BY.  Решения</vt:lpstr>
      <vt:lpstr>DISTINCT, LIMIT. Задачи</vt:lpstr>
      <vt:lpstr>DISTINCT, LIMIT. Решения</vt:lpstr>
      <vt:lpstr>Таблица «activity_staff» </vt:lpstr>
      <vt:lpstr>GROUP BY. Задачи</vt:lpstr>
      <vt:lpstr>GROUP BY. Решения</vt:lpstr>
      <vt:lpstr>  </vt:lpstr>
      <vt:lpstr>  </vt:lpstr>
      <vt:lpstr>HAVING. Задачи</vt:lpstr>
      <vt:lpstr>HAVING. Задачи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xanalmasxan@gmail.com</cp:lastModifiedBy>
  <cp:revision>79</cp:revision>
  <cp:lastPrinted>2023-01-13T15:24:17Z</cp:lastPrinted>
  <dcterms:modified xsi:type="dcterms:W3CDTF">2023-05-26T19:25:38Z</dcterms:modified>
</cp:coreProperties>
</file>