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9" r:id="rId21"/>
    <p:sldId id="280" r:id="rId22"/>
    <p:sldId id="28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IBM Plex Sans" panose="020B0604020202020204" charset="0"/>
      <p:regular r:id="rId29"/>
      <p:bold r:id="rId30"/>
      <p:italic r:id="rId31"/>
      <p:boldItalic r:id="rId32"/>
    </p:embeddedFont>
    <p:embeddedFont>
      <p:font typeface="IBM Plex Sans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64" y="10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a88ad15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99ae5b3c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99ae5b3c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99ae5b3c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399ae5b3c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99ae5b3c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99ae5b3c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81ba7d4ae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1081ba7d4ae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a0fb6ad0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1a0fb6ad0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9a70ab48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139a70ab48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9a70ab48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139a70ab48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81ba7d4ae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1081ba7d4ae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6ec39b1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156ec39b1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4" name="Google Shape;454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a1154b82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0" name="Google Shape;460;g1a1154b8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a88ad15b6_0_29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a88ad1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99ae5b3c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99ae5b3c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a88ad15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99ae5b3c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99ae5b3c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a88ad15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a88ad15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99ae5b3c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99ae5b3c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gwhpa1idMipop59KNDb3dc9PBpWVlPCL/view?usp=shar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whpa1idMipop59KNDb3dc9PBpWVlPCL/view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kEwTJhGJeyfNFdr8t7O4ioiqiFthoy4cQZ2CKaDuwY8/edit?usp=shar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kEwTJhGJeyfNFdr8t7O4ioiqiFthoy4cQZ2CKaDuwY8/edit?usp=shar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4.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333333"/>
                </a:solidFill>
                <a:highlight>
                  <a:schemeClr val="lt1"/>
                </a:highlight>
              </a:rPr>
              <a:t>Если выборка объединения данных производится из нескольких таблиц, то это может указываться во фразе FROM следующим образом?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9" name="Google Shape;369;p57"/>
          <p:cNvSpPr txBox="1"/>
          <p:nvPr/>
        </p:nvSpPr>
        <p:spPr>
          <a:xfrm>
            <a:off x="652975" y="2494000"/>
            <a:ext cx="81072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таблица 1 таблица 2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таблица 1 AND таблица2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таблица1 CROSS JOIN таблица2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таблица1 INNER JOIN таблица2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таблица 1 OUTER JOIN таблица2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333333"/>
                </a:solidFill>
                <a:highlight>
                  <a:srgbClr val="FFFFFF"/>
                </a:highlight>
              </a:rPr>
              <a:t>Если выборка объединения данных производится из нескольких таблиц, то это может указываться во фразе FROM следующим образом?</a:t>
            </a:r>
            <a:endParaRPr sz="2200"/>
          </a:p>
        </p:txBody>
      </p:sp>
      <p:sp>
        <p:nvSpPr>
          <p:cNvPr id="375" name="Google Shape;375;p58"/>
          <p:cNvSpPr txBox="1"/>
          <p:nvPr/>
        </p:nvSpPr>
        <p:spPr>
          <a:xfrm>
            <a:off x="652975" y="2494000"/>
            <a:ext cx="81072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таблица 1 таблица 2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таблица 1 AND таблица2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таблица 1 CROSS JOIN таблица2 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таблица1 INNER JOIN таблица2 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таблица 1 OUTER JOIN таблица2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используется для объединения результатов запроса без удаления дубликатов?</a:t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81" name="Google Shape;381;p59"/>
          <p:cNvSpPr txBox="1"/>
          <p:nvPr/>
        </p:nvSpPr>
        <p:spPr>
          <a:xfrm>
            <a:off x="652975" y="2494000"/>
            <a:ext cx="81072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UNION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UNION ALL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используется для объединения результатов запроса без удаления дубликатов?</a:t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87" name="Google Shape;387;p60"/>
          <p:cNvSpPr txBox="1"/>
          <p:nvPr/>
        </p:nvSpPr>
        <p:spPr>
          <a:xfrm>
            <a:off x="652975" y="2494000"/>
            <a:ext cx="81072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UNION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UNION ALL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>
            <a:spLocks noGrp="1"/>
          </p:cNvSpPr>
          <p:nvPr>
            <p:ph type="title"/>
          </p:nvPr>
        </p:nvSpPr>
        <p:spPr>
          <a:xfrm>
            <a:off x="625988" y="791425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ru-RU" b="1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Поддерживаемые типы объединений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3" name="Google Shape;39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273" y="1800213"/>
            <a:ext cx="3847427" cy="310337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1"/>
          <p:cNvSpPr txBox="1"/>
          <p:nvPr/>
        </p:nvSpPr>
        <p:spPr>
          <a:xfrm>
            <a:off x="550375" y="1249775"/>
            <a:ext cx="768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Таблицы для работы:</a:t>
            </a: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u="sng" dirty="0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https://drive.google.com/file/d/1gwhpa1idMipop59KNDb3dc9PBpWVlPCL/view?usp=sharing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>
            <a:spLocks noGrp="1"/>
          </p:cNvSpPr>
          <p:nvPr>
            <p:ph type="title"/>
          </p:nvPr>
        </p:nvSpPr>
        <p:spPr>
          <a:xfrm>
            <a:off x="625988" y="791425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ru-RU" b="1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Соединения таблиц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0" name="Google Shape;400;p62"/>
          <p:cNvSpPr txBox="1"/>
          <p:nvPr/>
        </p:nvSpPr>
        <p:spPr>
          <a:xfrm>
            <a:off x="543701" y="1294492"/>
            <a:ext cx="7864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Таблицы для работы:</a:t>
            </a: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u="sng" dirty="0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https://drive.google.com/file/d/1gwhpa1idMipop59KNDb3dc9PBpWVlPCL/view?usp=sharing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Получить фамилию учителей и курсы, которые они ведут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Выбрать 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фамилию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всех учителей и курсы, которые они ведут. Если учитель не ведет курс, его фамилию все равно необходимо вывести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Вывести учителей, которые не ведут никакие курсы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Получите список курсов и учителей , которые их ведут (используя RIGHT JOIN)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Получить информацию по учителям , которые ведут курс "Знакомство с веб-технологиями"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5.1. 	С помощью фильтра “WHERE”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5.2. 	С помощью подзапроса (выборка с помощью с SELECT-a)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>
            <a:spLocks noGrp="1"/>
          </p:cNvSpPr>
          <p:nvPr>
            <p:ph type="title"/>
          </p:nvPr>
        </p:nvSpPr>
        <p:spPr>
          <a:xfrm>
            <a:off x="540000" y="771025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ru-RU" b="1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CROSS JOIN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6" name="Google Shape;406;p6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6218100" cy="1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p6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8" name="Google Shape;408;p63"/>
          <p:cNvSpPr txBox="1"/>
          <p:nvPr/>
        </p:nvSpPr>
        <p:spPr>
          <a:xfrm>
            <a:off x="540000" y="1398125"/>
            <a:ext cx="52710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select_list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table_1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CROSS JOIN 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table_2;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0202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0202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Перекрестное соединение создает декартово произведение строк из соединенных таблиц. </a:t>
            </a:r>
            <a:endParaRPr>
              <a:solidFill>
                <a:srgbClr val="20202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20202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Предположим, что в первой таблице есть </a:t>
            </a:r>
            <a:r>
              <a:rPr lang="ru-RU" b="1">
                <a:solidFill>
                  <a:srgbClr val="20202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n </a:t>
            </a:r>
            <a:r>
              <a:rPr lang="ru-RU">
                <a:solidFill>
                  <a:srgbClr val="20202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строк, а во второй таблице есть </a:t>
            </a:r>
            <a:r>
              <a:rPr lang="ru-RU" b="1">
                <a:solidFill>
                  <a:srgbClr val="20202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lang="ru-RU">
                <a:solidFill>
                  <a:srgbClr val="20202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строк. Перекрестное соединение, которое соединяет таблицы, возвращает </a:t>
            </a:r>
            <a:r>
              <a:rPr lang="ru-RU" b="1">
                <a:solidFill>
                  <a:srgbClr val="20202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nxm</a:t>
            </a:r>
            <a:r>
              <a:rPr lang="ru-RU">
                <a:solidFill>
                  <a:srgbClr val="20202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строк.</a:t>
            </a:r>
            <a:endParaRPr>
              <a:solidFill>
                <a:srgbClr val="20202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0202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09" name="Google Shape;40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350" y="1416938"/>
            <a:ext cx="3700652" cy="23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6218100" cy="1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64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16" name="Google Shape;4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700" y="19005"/>
            <a:ext cx="5647051" cy="503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 txBox="1">
            <a:spLocks noGrp="1"/>
          </p:cNvSpPr>
          <p:nvPr>
            <p:ph type="title"/>
          </p:nvPr>
        </p:nvSpPr>
        <p:spPr>
          <a:xfrm>
            <a:off x="431050" y="621800"/>
            <a:ext cx="5995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UNION и UNION ALL</a:t>
            </a:r>
            <a:endParaRPr/>
          </a:p>
        </p:txBody>
      </p:sp>
      <p:pic>
        <p:nvPicPr>
          <p:cNvPr id="427" name="Google Shape;427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6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29" name="Google Shape;42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088" y="1362775"/>
            <a:ext cx="6690373" cy="324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 txBox="1">
            <a:spLocks noGrp="1"/>
          </p:cNvSpPr>
          <p:nvPr>
            <p:ph type="title"/>
          </p:nvPr>
        </p:nvSpPr>
        <p:spPr>
          <a:xfrm>
            <a:off x="431050" y="621800"/>
            <a:ext cx="5995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UNION: пример</a:t>
            </a:r>
            <a:endParaRPr/>
          </a:p>
        </p:txBody>
      </p:sp>
      <p:pic>
        <p:nvPicPr>
          <p:cNvPr id="435" name="Google Shape;43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7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7" name="Google Shape;437;p67"/>
          <p:cNvSpPr txBox="1"/>
          <p:nvPr/>
        </p:nvSpPr>
        <p:spPr>
          <a:xfrm>
            <a:off x="431050" y="1186500"/>
            <a:ext cx="46716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TABLE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t1</a:t>
            </a:r>
            <a:b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id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 PRIMARY KEY</a:t>
            </a:r>
            <a:endParaRPr b="1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);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TABLE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t2 </a:t>
            </a:r>
            <a:b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id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 PRIMARY KEY</a:t>
            </a:r>
            <a:endParaRPr b="1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);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INTO 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t1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VALUES 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(1),(2),(3);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INTO 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t2 VALUES (2),(3),(4);</a:t>
            </a:r>
            <a:b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- UNION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id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t1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UNION</a:t>
            </a:r>
            <a:endParaRPr b="1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id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t2;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38" name="Google Shape;43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938" y="2073050"/>
            <a:ext cx="2913568" cy="19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320" name="Google Shape;320;p49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err="1"/>
              <a:t>Quiz</a:t>
            </a:r>
            <a:r>
              <a:rPr lang="ru-RU" sz="1800" dirty="0"/>
              <a:t>!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Соединение таблиц  (JOIN)</a:t>
            </a:r>
            <a:endParaRPr lang="en-US" sz="1800" dirty="0"/>
          </a:p>
          <a:p>
            <a:pPr marL="457200" indent="-342900">
              <a:spcBef>
                <a:spcPts val="600"/>
              </a:spcBef>
              <a:buSzPts val="1800"/>
              <a:buFont typeface="IBM Plex Sans"/>
              <a:buChar char="➔"/>
            </a:pPr>
            <a:r>
              <a:rPr lang="ru-RU" sz="1800" dirty="0"/>
              <a:t>Объединение таблиц (</a:t>
            </a:r>
            <a:r>
              <a:rPr lang="en-US" sz="1800" dirty="0"/>
              <a:t>UNION) 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Использование подзапросов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7" name="Google Shape;457;p70"/>
          <p:cNvSpPr txBox="1"/>
          <p:nvPr/>
        </p:nvSpPr>
        <p:spPr>
          <a:xfrm>
            <a:off x="539750" y="1107075"/>
            <a:ext cx="8064600" cy="456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Табличка:</a:t>
            </a:r>
            <a:b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-US" u="sng" dirty="0">
                <a:hlinkClick r:id="rId3"/>
              </a:rPr>
              <a:t>https://docs.google.com/document/d/1kEwTJhGJeyfNFdr8t7O4ioiqiFthoy4cQZ2CKaDuwY8/edit?usp=sharing</a:t>
            </a:r>
            <a:b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Используя JOIN-ы, выполните следующие операции: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Вывести всех котиков по магазинам по </a:t>
            </a:r>
            <a:r>
              <a:rPr lang="ru-RU" b="1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(условие соединения shops.id = </a:t>
            </a:r>
            <a:r>
              <a:rPr lang="ru-RU" b="1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cats.shops_id</a:t>
            </a: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b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Вывести магазин, в котором продается кот “Мурзик” (попробуйте выполнить 2 способами)</a:t>
            </a:r>
            <a:b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Вывести магазины, в которых НЕ продаются коты “Мурзик” и “</a:t>
            </a:r>
            <a:r>
              <a:rPr lang="ru-RU" b="1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Zuza</a:t>
            </a: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”</a:t>
            </a:r>
            <a:endParaRPr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3" name="Google Shape;463;p71"/>
          <p:cNvSpPr txBox="1"/>
          <p:nvPr/>
        </p:nvSpPr>
        <p:spPr>
          <a:xfrm>
            <a:off x="539700" y="653550"/>
            <a:ext cx="8064600" cy="520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Табличка (после слов “Последнее задание, таблица:”):</a:t>
            </a:r>
            <a:b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-US" u="sng" dirty="0">
                <a:hlinkClick r:id="rId3"/>
              </a:rPr>
              <a:t>https://docs.google.com/document/d/1kEwTJhGJeyfNFdr8t7O4ioiqiFthoy4cQZ2CKaDuwY8/edit?usp=sharing</a:t>
            </a:r>
            <a:endParaRPr lang="en-US" u="sng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300" b="1" dirty="0">
                <a:solidFill>
                  <a:schemeClr val="dk1"/>
                </a:solidFill>
              </a:rPr>
              <a:t>Вывести название и цену для всех анализов, которые продавались 5 февраля 2020 и всю следующую неделю.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b="1" dirty="0">
                <a:solidFill>
                  <a:schemeClr val="dk1"/>
                </a:solidFill>
              </a:rPr>
              <a:t>Есть таблица анализов </a:t>
            </a:r>
            <a:r>
              <a:rPr lang="ru-RU" sz="1300" b="1" dirty="0" err="1">
                <a:solidFill>
                  <a:schemeClr val="dk1"/>
                </a:solidFill>
              </a:rPr>
              <a:t>Analysis</a:t>
            </a:r>
            <a:r>
              <a:rPr lang="ru-RU" sz="1300" b="1" dirty="0">
                <a:solidFill>
                  <a:schemeClr val="dk1"/>
                </a:solidFill>
              </a:rPr>
              <a:t>: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an_id</a:t>
            </a:r>
            <a:r>
              <a:rPr lang="ru-RU" sz="1300" dirty="0">
                <a:solidFill>
                  <a:schemeClr val="dk1"/>
                </a:solidFill>
              </a:rPr>
              <a:t> — ID анализа;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an_name</a:t>
            </a:r>
            <a:r>
              <a:rPr lang="ru-RU" sz="1300" dirty="0">
                <a:solidFill>
                  <a:schemeClr val="dk1"/>
                </a:solidFill>
              </a:rPr>
              <a:t> — название анализа;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an_cost</a:t>
            </a:r>
            <a:r>
              <a:rPr lang="ru-RU" sz="1300" dirty="0">
                <a:solidFill>
                  <a:schemeClr val="dk1"/>
                </a:solidFill>
              </a:rPr>
              <a:t> — себестоимость анализа;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an_price</a:t>
            </a:r>
            <a:r>
              <a:rPr lang="ru-RU" sz="1300" dirty="0">
                <a:solidFill>
                  <a:schemeClr val="dk1"/>
                </a:solidFill>
              </a:rPr>
              <a:t> — розничная цена анализа;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an_group</a:t>
            </a:r>
            <a:r>
              <a:rPr lang="ru-RU" sz="1300" dirty="0">
                <a:solidFill>
                  <a:schemeClr val="dk1"/>
                </a:solidFill>
              </a:rPr>
              <a:t> — группа анализов.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b="1" dirty="0">
                <a:solidFill>
                  <a:schemeClr val="dk1"/>
                </a:solidFill>
              </a:rPr>
              <a:t>Есть таблица групп анализов </a:t>
            </a:r>
            <a:r>
              <a:rPr lang="ru-RU" sz="1300" b="1" dirty="0" err="1">
                <a:solidFill>
                  <a:schemeClr val="dk1"/>
                </a:solidFill>
              </a:rPr>
              <a:t>Groups</a:t>
            </a:r>
            <a:r>
              <a:rPr lang="ru-RU" sz="1300" b="1" dirty="0">
                <a:solidFill>
                  <a:schemeClr val="dk1"/>
                </a:solidFill>
              </a:rPr>
              <a:t>: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gr_id</a:t>
            </a:r>
            <a:r>
              <a:rPr lang="ru-RU" sz="1300" dirty="0">
                <a:solidFill>
                  <a:schemeClr val="dk1"/>
                </a:solidFill>
              </a:rPr>
              <a:t> — ID группы;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gr_name</a:t>
            </a:r>
            <a:r>
              <a:rPr lang="ru-RU" sz="1300" dirty="0">
                <a:solidFill>
                  <a:schemeClr val="dk1"/>
                </a:solidFill>
              </a:rPr>
              <a:t> — название группы;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gr_temp</a:t>
            </a:r>
            <a:r>
              <a:rPr lang="ru-RU" sz="1300" dirty="0">
                <a:solidFill>
                  <a:schemeClr val="dk1"/>
                </a:solidFill>
              </a:rPr>
              <a:t> — температурный режим хранения.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b="1" dirty="0">
                <a:solidFill>
                  <a:schemeClr val="dk1"/>
                </a:solidFill>
              </a:rPr>
              <a:t>Есть таблица заказов </a:t>
            </a:r>
            <a:r>
              <a:rPr lang="ru-RU" sz="1300" b="1" dirty="0" err="1">
                <a:solidFill>
                  <a:schemeClr val="dk1"/>
                </a:solidFill>
              </a:rPr>
              <a:t>Orders</a:t>
            </a:r>
            <a:r>
              <a:rPr lang="ru-RU" sz="1300" b="1" dirty="0">
                <a:solidFill>
                  <a:schemeClr val="dk1"/>
                </a:solidFill>
              </a:rPr>
              <a:t>: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ord_id</a:t>
            </a:r>
            <a:r>
              <a:rPr lang="ru-RU" sz="1300" dirty="0">
                <a:solidFill>
                  <a:schemeClr val="dk1"/>
                </a:solidFill>
              </a:rPr>
              <a:t> — ID заказа;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ord_datetime</a:t>
            </a:r>
            <a:r>
              <a:rPr lang="ru-RU" sz="1300" dirty="0">
                <a:solidFill>
                  <a:schemeClr val="dk1"/>
                </a:solidFill>
              </a:rPr>
              <a:t> — дата и время заказа;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 err="1">
                <a:solidFill>
                  <a:schemeClr val="dk1"/>
                </a:solidFill>
              </a:rPr>
              <a:t>ord_an</a:t>
            </a:r>
            <a:r>
              <a:rPr lang="ru-RU" sz="1300" dirty="0">
                <a:solidFill>
                  <a:schemeClr val="dk1"/>
                </a:solidFill>
              </a:rPr>
              <a:t> — ID анализа.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0484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такое JOIN?</a:t>
            </a:r>
            <a:endParaRPr sz="2500"/>
          </a:p>
        </p:txBody>
      </p:sp>
      <p:sp>
        <p:nvSpPr>
          <p:cNvPr id="333" name="Google Shape;333;p51"/>
          <p:cNvSpPr txBox="1"/>
          <p:nvPr/>
        </p:nvSpPr>
        <p:spPr>
          <a:xfrm>
            <a:off x="652975" y="2494000"/>
            <a:ext cx="8107200" cy="2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операция объединения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операция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операция суммирования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операция создания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такое JOIN?</a:t>
            </a:r>
            <a:endParaRPr sz="2500"/>
          </a:p>
        </p:txBody>
      </p:sp>
      <p:sp>
        <p:nvSpPr>
          <p:cNvPr id="339" name="Google Shape;339;p52"/>
          <p:cNvSpPr txBox="1"/>
          <p:nvPr/>
        </p:nvSpPr>
        <p:spPr>
          <a:xfrm>
            <a:off x="652975" y="2494000"/>
            <a:ext cx="8107200" cy="2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rgbClr val="FFFF00"/>
                </a:highlight>
                <a:latin typeface="IBM Plex Sans"/>
                <a:ea typeface="IBM Plex Sans"/>
                <a:cs typeface="IBM Plex Sans"/>
                <a:sym typeface="IBM Plex Sans"/>
              </a:rPr>
              <a:t>операция объединения</a:t>
            </a:r>
            <a:endParaRPr sz="1550">
              <a:solidFill>
                <a:schemeClr val="dk1"/>
              </a:solidFill>
              <a:highlight>
                <a:srgbClr val="FFFF00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операция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операция суммирования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операция создания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Какого из перечисленных ниже видов JOIN на самом деле не существует?</a:t>
            </a:r>
            <a:endParaRPr sz="2500"/>
          </a:p>
        </p:txBody>
      </p:sp>
      <p:sp>
        <p:nvSpPr>
          <p:cNvPr id="345" name="Google Shape;345;p53"/>
          <p:cNvSpPr txBox="1"/>
          <p:nvPr/>
        </p:nvSpPr>
        <p:spPr>
          <a:xfrm>
            <a:off x="652975" y="2494000"/>
            <a:ext cx="81072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LEFT JOIN - который выведет все записи первой таблицы, а для ненайденных пар из правой таблицы проставит значение NULL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RIGHT JOIN - который выведет все записи второй таблицы, а на место недостающей информации из первой таблицы проставить NULL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INNER JOIN - который показывает только те записи, для которых нашлись пары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TRUE JOIN - который выведет все верные значения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Какого из перечисленных ниже видов JOIN на самом деле не существует?</a:t>
            </a:r>
            <a:endParaRPr sz="2500"/>
          </a:p>
        </p:txBody>
      </p:sp>
      <p:sp>
        <p:nvSpPr>
          <p:cNvPr id="351" name="Google Shape;351;p54"/>
          <p:cNvSpPr txBox="1"/>
          <p:nvPr/>
        </p:nvSpPr>
        <p:spPr>
          <a:xfrm>
            <a:off x="652975" y="2494000"/>
            <a:ext cx="81072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LEFT JOIN - который выведет все записи первой таблицы, а для ненайденных пар из правой таблицы проставит значение NULL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RIGHT JOIN - который выведет все записи второй таблицы, а на место недостающей информации из первой таблицы проставить NULL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INNER JOIN - который показывает только те записи, для которых нашлись пары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TRUE JOIN - который выведет все верные значения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Выберите правильный пример запроса с использованием UNION?</a:t>
            </a:r>
            <a:endParaRPr sz="2500"/>
          </a:p>
        </p:txBody>
      </p:sp>
      <p:sp>
        <p:nvSpPr>
          <p:cNvPr id="357" name="Google Shape;357;p55"/>
          <p:cNvSpPr txBox="1"/>
          <p:nvPr/>
        </p:nvSpPr>
        <p:spPr>
          <a:xfrm>
            <a:off x="652975" y="2494000"/>
            <a:ext cx="8107200" cy="2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id, city from Orders order by id union select id, city from Sellers order by city;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id, city, seller_id from Orders and select city, id from Select order by id;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id, city from Orders union select id, city from Sellers order by id;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запросы верные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Выберите правильный пример запроса с использованием UNION?</a:t>
            </a:r>
            <a:endParaRPr sz="2500"/>
          </a:p>
        </p:txBody>
      </p:sp>
      <p:sp>
        <p:nvSpPr>
          <p:cNvPr id="363" name="Google Shape;363;p56"/>
          <p:cNvSpPr txBox="1"/>
          <p:nvPr/>
        </p:nvSpPr>
        <p:spPr>
          <a:xfrm>
            <a:off x="652975" y="2494000"/>
            <a:ext cx="8107200" cy="2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city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by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union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city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Sellers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by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city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city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seller_id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city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by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city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union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city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Sellers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order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by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55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запросы верные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546</Words>
  <Application>Microsoft Office PowerPoint</Application>
  <PresentationFormat>Экран (16:9)</PresentationFormat>
  <Paragraphs>118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Calibri</vt:lpstr>
      <vt:lpstr>Arial</vt:lpstr>
      <vt:lpstr>IBM Plex Sans SemiBold</vt:lpstr>
      <vt:lpstr>IBM Plex Sans</vt:lpstr>
      <vt:lpstr>Макет шаблона GB</vt:lpstr>
      <vt:lpstr>Базы данных и SQL</vt:lpstr>
      <vt:lpstr>План на сегодня:</vt:lpstr>
      <vt:lpstr>Quiz!</vt:lpstr>
      <vt:lpstr>Что такое JOIN?</vt:lpstr>
      <vt:lpstr>Что такое JOIN?</vt:lpstr>
      <vt:lpstr>Какого из перечисленных ниже видов JOIN на самом деле не существует?</vt:lpstr>
      <vt:lpstr>Какого из перечисленных ниже видов JOIN на самом деле не существует?</vt:lpstr>
      <vt:lpstr>Выберите правильный пример запроса с использованием UNION?</vt:lpstr>
      <vt:lpstr>Выберите правильный пример запроса с использованием UNION?</vt:lpstr>
      <vt:lpstr>Если выборка объединения данных производится из нескольких таблиц, то это может указываться во фразе FROM следующим образом?</vt:lpstr>
      <vt:lpstr>Если выборка объединения данных производится из нескольких таблиц, то это может указываться во фразе FROM следующим образом?</vt:lpstr>
      <vt:lpstr>Какая команда используется для объединения результатов запроса без удаления дубликатов?</vt:lpstr>
      <vt:lpstr>Какая команда используется для объединения результатов запроса без удаления дубликатов?</vt:lpstr>
      <vt:lpstr>Поддерживаемые типы объединений</vt:lpstr>
      <vt:lpstr>Соединения таблиц</vt:lpstr>
      <vt:lpstr>CROSS JOIN</vt:lpstr>
      <vt:lpstr>Презентация PowerPoint</vt:lpstr>
      <vt:lpstr>UNION и UNION ALL</vt:lpstr>
      <vt:lpstr>UNION: пример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cp:lastModifiedBy>xanalmasxan@gmail.com</cp:lastModifiedBy>
  <cp:revision>10</cp:revision>
  <dcterms:modified xsi:type="dcterms:W3CDTF">2023-05-30T18:37:57Z</dcterms:modified>
</cp:coreProperties>
</file>