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8" r:id="rId17"/>
    <p:sldId id="27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604020202020204" charset="0"/>
      <p:regular r:id="rId24"/>
      <p:bold r:id="rId25"/>
      <p:italic r:id="rId26"/>
      <p:boldItalic r:id="rId27"/>
    </p:embeddedFont>
    <p:embeddedFont>
      <p:font typeface="IBM Plex Sans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64" y="114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9cd3b7c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9cd3b7c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99ae5b3c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99ae5b3c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9cd3b7c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9cd3b7c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99ae5b3c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99ae5b3c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9cd3b7c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9cd3b7c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99ae5b3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99ae5b3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9cd3b7c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9cd3b7c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9cd3b7c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9cd3b7c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kNr6GHSE9ulRs39BB4RC80aKMg1c7Jw/view?usp=shar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973425" y="75902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В чем заключается главное отличие оконных функций от функций агрегации с группировкой? </a:t>
            </a:r>
            <a:endParaRPr sz="2300"/>
          </a:p>
        </p:txBody>
      </p:sp>
      <p:sp>
        <p:nvSpPr>
          <p:cNvPr id="373" name="Google Shape;373;p57"/>
          <p:cNvSpPr txBox="1"/>
          <p:nvPr/>
        </p:nvSpPr>
        <p:spPr>
          <a:xfrm>
            <a:off x="554925" y="2126625"/>
            <a:ext cx="81072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использовании агрегирующих функций предложение GROUP BY сокращает количество строк в запросе с помощью их группировки, а при использовании оконных функций количество строк в запросе не уменьшается по сравнении с исходной таблицей.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Никакого различия нет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использовании агрегирующих функций предложение GROUP BY НЕ сокращает количество строк в запросе с помощью их группировки, а при использовании оконных функций количество строк в запросе не уменьшается по сравнении с исходной таблицей.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title"/>
          </p:nvPr>
        </p:nvSpPr>
        <p:spPr>
          <a:xfrm>
            <a:off x="973425" y="75902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В чем заключается главное отличие оконных функций от функций агрегации с группировкой? </a:t>
            </a:r>
            <a:endParaRPr sz="2300"/>
          </a:p>
        </p:txBody>
      </p:sp>
      <p:sp>
        <p:nvSpPr>
          <p:cNvPr id="379" name="Google Shape;379;p58"/>
          <p:cNvSpPr txBox="1"/>
          <p:nvPr/>
        </p:nvSpPr>
        <p:spPr>
          <a:xfrm>
            <a:off x="554925" y="2126625"/>
            <a:ext cx="81072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При использовании агрегирующих функций предложение GROUP BY сокращает количество строк в запросе с помощью их группировки, а при использовании оконных функций количество строк в запросе не уменьшается по сравнении с исходной таблицей.</a:t>
            </a:r>
            <a:endParaRPr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Никакого различия нет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использовании агрегирующих функций предложение GROUP BY НЕ сокращает количество строк в запросе с помощью их группировки, а при использовании оконных функций количество строк в запросе не уменьшается по сравнении с исходной таблицей.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Оконные функции делятся на:</a:t>
            </a:r>
            <a:endParaRPr sz="2400"/>
          </a:p>
        </p:txBody>
      </p:sp>
      <p:sp>
        <p:nvSpPr>
          <p:cNvPr id="385" name="Google Shape;385;p59"/>
          <p:cNvSpPr txBox="1"/>
          <p:nvPr/>
        </p:nvSpPr>
        <p:spPr>
          <a:xfrm>
            <a:off x="632952" y="2487326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Агрегатные функции 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Ранжирующие функции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Встроенные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 смещения 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Оконные функции делятся на:</a:t>
            </a:r>
            <a:endParaRPr sz="2400"/>
          </a:p>
        </p:txBody>
      </p:sp>
      <p:sp>
        <p:nvSpPr>
          <p:cNvPr id="391" name="Google Shape;391;p60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Агрегатные функции 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Ранжирующие функции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Встроенные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 смещения 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Оконные функции</a:t>
            </a:r>
            <a:endParaRPr/>
          </a:p>
        </p:txBody>
      </p:sp>
      <p:pic>
        <p:nvPicPr>
          <p:cNvPr id="397" name="Google Shape;39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9" name="Google Shape;3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0" y="1439875"/>
            <a:ext cx="4459750" cy="30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1"/>
          <p:cNvSpPr txBox="1"/>
          <p:nvPr/>
        </p:nvSpPr>
        <p:spPr>
          <a:xfrm>
            <a:off x="4960000" y="2133525"/>
            <a:ext cx="4114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endParaRPr b="1" dirty="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Название функции (столбец для вычислений) 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 </a:t>
            </a: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     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PARTITION BY</a:t>
            </a: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 столбец для группировки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     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BY</a:t>
            </a: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 столбец </a:t>
            </a: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для сортировки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8" name="Google Shape;438;p67"/>
          <p:cNvSpPr txBox="1"/>
          <p:nvPr/>
        </p:nvSpPr>
        <p:spPr>
          <a:xfrm>
            <a:off x="5540375" y="863875"/>
            <a:ext cx="27771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* FROM Cars;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+----+------------+--------+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      | Cost  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+----+------------+--------+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1 | Audi       |  52642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2 | Mercedes   |  57127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3 | Skoda      |   9000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4 | Volvo      |  29000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5 | Bentley    | 350000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6 | Citroen    |  21000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7 | Hummer     |  41400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8 | Volkswagen |  21600 |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+----+------------+--------+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9" name="Google Shape;439;p67"/>
          <p:cNvSpPr txBox="1"/>
          <p:nvPr/>
        </p:nvSpPr>
        <p:spPr>
          <a:xfrm>
            <a:off x="539750" y="563725"/>
            <a:ext cx="50109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Скрипт:</a:t>
            </a:r>
            <a:b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u="sng" dirty="0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https://drive.google.com/file/d/1rkNr6GHSE9ulRs39BB4RC80aKMg1c7Jw/view?usp=share_link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	Создайте представление, в которое попадут автомобили стоимостью  до 25 000 долларов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	Изменить в существующем представлении порог для стоимости: пусть цена будет до 30 000 долларов (используя оператор ALTER VIEW)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	Создайте представление, в котором будут только автомобили марки “Шкода” и “Ауди”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52" name="Google Shape;452;p6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53" name="Google Shape;453;p6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1.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55" name="Google Shape;455;p6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56" name="Google Shape;4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err="1"/>
              <a:t>Quiz</a:t>
            </a:r>
            <a:r>
              <a:rPr lang="ru-RU" sz="1800" dirty="0"/>
              <a:t>!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Оконные функции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Представления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Для создания новой виртуальной таблицы, которая базируется на результатах сделанного ранее SQL запроса, используется команда:</a:t>
            </a:r>
            <a:endParaRPr sz="2300"/>
          </a:p>
        </p:txBody>
      </p:sp>
      <p:sp>
        <p:nvSpPr>
          <p:cNvPr id="333" name="Google Shape;333;p51"/>
          <p:cNvSpPr txBox="1"/>
          <p:nvPr/>
        </p:nvSpPr>
        <p:spPr>
          <a:xfrm>
            <a:off x="652975" y="2494000"/>
            <a:ext cx="81072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VIRTUAL TABLE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VIEW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VIEW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Для создания новой виртуальной таблицы, которая базируется на результатах сделанного ранее SQL запроса, используется команда:</a:t>
            </a:r>
            <a:endParaRPr sz="2300"/>
          </a:p>
        </p:txBody>
      </p:sp>
      <p:sp>
        <p:nvSpPr>
          <p:cNvPr id="339" name="Google Shape;339;p52"/>
          <p:cNvSpPr txBox="1"/>
          <p:nvPr/>
        </p:nvSpPr>
        <p:spPr>
          <a:xfrm>
            <a:off x="652975" y="2494000"/>
            <a:ext cx="81072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VIRTUAL TABLE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CREATE VIEW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VIEW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</a:rPr>
              <a:t>Для создания представления, в которое должны попасть только имена сотрудников, работающих в отделе Research, используется запрос: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CREATE _______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SELECT Worker_name FROM Worker w, Branch b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                              WHERE w.Branch_id = b.Branch_id AND Branch_title LIKE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‘Research’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45" name="Google Shape;345;p53"/>
          <p:cNvSpPr txBox="1"/>
          <p:nvPr/>
        </p:nvSpPr>
        <p:spPr>
          <a:xfrm>
            <a:off x="652975" y="3218800"/>
            <a:ext cx="81072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AS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view1 AS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view1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view1 AS SUBQUERY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view1 AS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675" y="1826750"/>
            <a:ext cx="4544350" cy="1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</a:rPr>
              <a:t>Для создания представления, в которое должны попасть только имена сотрудников, работающих в отделе Research, используется запрос: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CREATE _______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SELECT Worker_name FROM Worker w, Branch b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                              WHERE w.Branch_id = b.Branch_id AND Branch_title LIKE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1"/>
                </a:solidFill>
                <a:highlight>
                  <a:srgbClr val="FFFFFF"/>
                </a:highlight>
              </a:rPr>
              <a:t>‘Research’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652975" y="3218800"/>
            <a:ext cx="81072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AS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view1 AS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view1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view1 AS SUBQUERY 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 VIEW view1 AS  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675" y="1826750"/>
            <a:ext cx="4544350" cy="1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1017875" y="52432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Для создания представления, в которое должны попасть только имена студентов второго курса, используется запрос: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solidFill>
                  <a:schemeClr val="accent1"/>
                </a:solidFill>
              </a:rPr>
              <a:t>CREATE VIEW view 1 </a:t>
            </a:r>
            <a:endParaRPr sz="13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accent1"/>
                </a:solidFill>
              </a:rPr>
              <a:t>AS…..</a:t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518400" y="3300225"/>
            <a:ext cx="8107200" cy="167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 WITH CHECK OPTION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2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WHERE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2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2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CHECK OPTION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=2 (SELECT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00" y="1568650"/>
            <a:ext cx="5520749" cy="15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1017875" y="52432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Для создания представления, в которое должны попасть только имена студентов второго курса, используется запрос: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accent1"/>
                </a:solidFill>
              </a:rPr>
              <a:t>CREATE VIEW view 1 </a:t>
            </a:r>
            <a:endParaRPr sz="13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accent1"/>
                </a:solidFill>
              </a:rPr>
              <a:t>AS…..</a:t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518400" y="3300225"/>
            <a:ext cx="8107200" cy="167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 WITH CHECK OPTION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2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SELECT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WHERE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= 2  </a:t>
            </a:r>
            <a:endParaRPr sz="11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SELECT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ru-RU" sz="11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= 2  </a:t>
            </a:r>
            <a:endParaRPr sz="11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CHECK OPTION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Grade_level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=2 (SELECT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Student_name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FROM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Groups.Group_id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00" y="1568650"/>
            <a:ext cx="5520749" cy="15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822</Words>
  <Application>Microsoft Office PowerPoint</Application>
  <PresentationFormat>Экран (16:9)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IBM Plex Sans</vt:lpstr>
      <vt:lpstr>Calibri</vt:lpstr>
      <vt:lpstr>Arial</vt:lpstr>
      <vt:lpstr>Courier New</vt:lpstr>
      <vt:lpstr>IBM Plex Sans SemiBold</vt:lpstr>
      <vt:lpstr>Макет шаблона GB</vt:lpstr>
      <vt:lpstr>Базы данных и SQL</vt:lpstr>
      <vt:lpstr>План на сегодня:</vt:lpstr>
      <vt:lpstr>Quiz!</vt:lpstr>
      <vt:lpstr>Для создания новой виртуальной таблицы, которая базируется на результатах сделанного ранее SQL запроса, используется команда:</vt:lpstr>
      <vt:lpstr>Для создания новой виртуальной таблицы, которая базируется на результатах сделанного ранее SQL запроса, используется команда:</vt:lpstr>
      <vt:lpstr>Для создания представления, в которое должны попасть только имена сотрудников, работающих в отделе Research, используется запрос: CREATE _______ SELECT Worker_name FROM Worker w, Branch b                               WHERE w.Branch_id = b.Branch_id AND Branch_title LIKE ‘Research’ </vt:lpstr>
      <vt:lpstr>Для создания представления, в которое должны попасть только имена сотрудников, работающих в отделе Research, используется запрос: CREATE _______ SELECT Worker_name FROM Worker w, Branch b                               WHERE w.Branch_id = b.Branch_id AND Branch_title LIKE ‘Research’ </vt:lpstr>
      <vt:lpstr>Для создания представления, в которое должны попасть только имена студентов второго курса, используется запрос: CREATE VIEW view 1  AS…..</vt:lpstr>
      <vt:lpstr>Для создания представления, в которое должны попасть только имена студентов второго курса, используется запрос: CREATE VIEW view 1  AS…..</vt:lpstr>
      <vt:lpstr>В чем заключается главное отличие оконных функций от функций агрегации с группировкой? </vt:lpstr>
      <vt:lpstr>В чем заключается главное отличие оконных функций от функций агрегации с группировкой? </vt:lpstr>
      <vt:lpstr>Оконные функции делятся на:</vt:lpstr>
      <vt:lpstr>Оконные функции делятся на:</vt:lpstr>
      <vt:lpstr>Оконные функции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cp:lastModifiedBy>xanalmasxan@gmail.com</cp:lastModifiedBy>
  <cp:revision>9</cp:revision>
  <dcterms:modified xsi:type="dcterms:W3CDTF">2023-06-02T19:08:18Z</dcterms:modified>
</cp:coreProperties>
</file>