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BM Plex Sans" panose="020B0604020202020204" charset="0"/>
      <p:regular r:id="rId28"/>
      <p:bold r:id="rId29"/>
      <p:italic r:id="rId30"/>
      <p:boldItalic r:id="rId31"/>
    </p:embeddedFont>
    <p:embeddedFont>
      <p:font typeface="IBM Plex Sans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A3F7AA-FB1C-40F7-866D-0470BBB859F3}">
  <a:tblStyle styleId="{A6A3F7AA-FB1C-40F7-866D-0470BBB85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64" y="114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0" name="Google Shape;3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f27e802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f27e802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f27e802a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f27e802a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be1b99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8be1b99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8be1b990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58be1b990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8be1b990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58be1b990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8be1b990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58be1b990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81ba7d4ae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1081ba7d4ae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f5d8f3301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ff5d8f3301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f5e2109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ff5e2109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88ad15b6_0_29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99ae5b3c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99ae5b3c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f27e802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f27e802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9cd3b7c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9cd3b7c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f27e802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f27e802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99ae5b3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99ae5b3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f27e802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f27e802a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6.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Если отключить соединение с базой данных, временная таблица будет …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9" name="Google Shape;369;p57"/>
          <p:cNvSpPr txBox="1"/>
          <p:nvPr/>
        </p:nvSpPr>
        <p:spPr>
          <a:xfrm>
            <a:off x="652975" y="216765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уничтожена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сохранена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очистится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уничтожатся данные, но останутся лишь заголовки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Если отключить соединение с базой данных, временная таблица будет …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5" name="Google Shape;375;p58"/>
          <p:cNvSpPr txBox="1"/>
          <p:nvPr/>
        </p:nvSpPr>
        <p:spPr>
          <a:xfrm>
            <a:off x="652975" y="216765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автоматически уничтожена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сохранена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очистится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автоматически уничтожаются данные, но останутся лишь заголовки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xfrm>
            <a:off x="636196" y="536175"/>
            <a:ext cx="5752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Процедуры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1" name="Google Shape;381;p59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582900" y="1194000"/>
            <a:ext cx="7978200" cy="470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</a:t>
            </a:r>
            <a:r>
              <a:rPr lang="ru-RU" sz="1100" b="1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Cоздание</a:t>
            </a: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процедуры</a:t>
            </a:r>
            <a:endParaRPr sz="1100"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DELIMITER 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$$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PROCEDURE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GetCustomers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()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BEGIN</a:t>
            </a:r>
            <a:endParaRPr sz="1100"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</a:t>
            </a: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endParaRPr sz="1100"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city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postalCode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country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</a:t>
            </a: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endParaRPr sz="1100" b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customers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</a:t>
            </a: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BY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1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customerName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    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$$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DELIMITER </a:t>
            </a:r>
            <a:r>
              <a:rPr lang="ru-RU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3" name="Google Shape;383;p59"/>
          <p:cNvSpPr txBox="1"/>
          <p:nvPr/>
        </p:nvSpPr>
        <p:spPr>
          <a:xfrm>
            <a:off x="4280450" y="1237075"/>
            <a:ext cx="2659200" cy="3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Вызов процедуры:</a:t>
            </a:r>
            <a:endParaRPr sz="11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CALL 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GetCustomers();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первом вызове хранимой процедуры MySQL ищет имя в каталоге базы данных, компилирует код хранимой процедуры, помещает его в область памяти, известную как кэш, и выполняет хранимую процедуру.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Если вы снова вызовете ту же хранимую процедуру в том же сеансе, MySQL просто выполнит хранимую процедуру из кэша без необходимости ее перекомпиляции.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>
            <a:spLocks noGrp="1"/>
          </p:cNvSpPr>
          <p:nvPr>
            <p:ph type="title"/>
          </p:nvPr>
        </p:nvSpPr>
        <p:spPr>
          <a:xfrm>
            <a:off x="539997" y="540725"/>
            <a:ext cx="6238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sz="2500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Создание и вызов процедуры в MySQL </a:t>
            </a:r>
            <a:endParaRPr sz="2500" b="1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483100" y="900725"/>
            <a:ext cx="7978200" cy="5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 Создание процедуры:</a:t>
            </a:r>
            <a:endParaRPr sz="18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DELIMITER 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$$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PROCEDURE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procedure_name(parameter_list)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BEGIN</a:t>
            </a:r>
            <a:endParaRPr sz="18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statements;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statements;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statements;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$$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DELIMITER 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#Вызов процедуры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CALL </a:t>
            </a: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procedure_name(argument_list);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236950" y="648325"/>
            <a:ext cx="6541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Задание: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первые N чисел Фибоначчи.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7" name="Google Shape;3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75" y="1859375"/>
            <a:ext cx="4285738" cy="28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3" name="Google Shape;403;p62"/>
          <p:cNvSpPr txBox="1">
            <a:spLocks noGrp="1"/>
          </p:cNvSpPr>
          <p:nvPr>
            <p:ph type="title"/>
          </p:nvPr>
        </p:nvSpPr>
        <p:spPr>
          <a:xfrm>
            <a:off x="457250" y="469175"/>
            <a:ext cx="6106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ru-RU" sz="2300" b="1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Процедура</a:t>
            </a:r>
            <a:endParaRPr sz="2300" b="1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4" name="Google Shape;404;p62"/>
          <p:cNvSpPr txBox="1"/>
          <p:nvPr/>
        </p:nvSpPr>
        <p:spPr>
          <a:xfrm>
            <a:off x="457250" y="967725"/>
            <a:ext cx="56652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Создайте хранимую функцию hello(), которая будет возвращать приветствие,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в зависимости от текущего времени суток.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С 6:00 до 12:00 функция должна возвращать фразу "Доброе утро",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с 12:00 до 18:00 функция должна возвращать фразу "Добрый день",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latin typeface="IBM Plex Sans"/>
                <a:ea typeface="IBM Plex Sans"/>
                <a:cs typeface="IBM Plex Sans"/>
                <a:sym typeface="IBM Plex Sans"/>
              </a:rPr>
              <a:t>с 18:00 до 00:00 — "Добрый вечер", с 00:00 до 6:00 — "Доброй ночи".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Транзакции</a:t>
            </a:r>
            <a:endParaRPr/>
          </a:p>
        </p:txBody>
      </p:sp>
      <p:pic>
        <p:nvPicPr>
          <p:cNvPr id="415" name="Google Shape;41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4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7" name="Google Shape;417;p64"/>
          <p:cNvSpPr txBox="1"/>
          <p:nvPr/>
        </p:nvSpPr>
        <p:spPr>
          <a:xfrm>
            <a:off x="493725" y="12986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18" name="Google Shape;41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425" y="1439874"/>
            <a:ext cx="5715000" cy="1038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p64"/>
          <p:cNvGraphicFramePr/>
          <p:nvPr/>
        </p:nvGraphicFramePr>
        <p:xfrm>
          <a:off x="94500" y="1337100"/>
          <a:ext cx="2766000" cy="1463010"/>
        </p:xfrm>
        <a:graphic>
          <a:graphicData uri="http://schemas.openxmlformats.org/drawingml/2006/table">
            <a:tbl>
              <a:tblPr>
                <a:noFill/>
                <a:tableStyleId>{A6A3F7AA-FB1C-40F7-866D-0470BBB859F3}</a:tableStyleId>
              </a:tblPr>
              <a:tblGrid>
                <a:gridCol w="27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 TRANSACTION;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{sql statement 1}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{sql statement 2}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>
                          <a:solidFill>
                            <a:srgbClr val="3A3A3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COMMIT;</a:t>
                      </a:r>
                      <a:endParaRPr b="1">
                        <a:solidFill>
                          <a:srgbClr val="3A3A3A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" name="Google Shape;420;p64"/>
          <p:cNvSpPr txBox="1"/>
          <p:nvPr/>
        </p:nvSpPr>
        <p:spPr>
          <a:xfrm>
            <a:off x="59625" y="2966825"/>
            <a:ext cx="9084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Таблица для работы: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CREATE TABLE bankaccounts(accountno varchar(20) PRIMARY KEY NOT NULL, funds decimal(8,2));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Добавьте информацию о двух счетах с именами ACC1 и ACC2 с начальным балансом средств в размере 1000 долларов США каждый.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Транзакции</a:t>
            </a:r>
            <a:endParaRPr/>
          </a:p>
        </p:txBody>
      </p:sp>
      <p:pic>
        <p:nvPicPr>
          <p:cNvPr id="426" name="Google Shape;42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8" name="Google Shape;428;p65"/>
          <p:cNvSpPr txBox="1"/>
          <p:nvPr/>
        </p:nvSpPr>
        <p:spPr>
          <a:xfrm>
            <a:off x="493725" y="12986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9" name="Google Shape;429;p65"/>
          <p:cNvSpPr txBox="1"/>
          <p:nvPr/>
        </p:nvSpPr>
        <p:spPr>
          <a:xfrm>
            <a:off x="29850" y="1298650"/>
            <a:ext cx="9084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Добавьте информацию о двух счетах с именами ACC1 и ACC2 с начальным балансом средств в размере 1000 долларов США каждый.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INTO</a:t>
            </a: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bankaccounts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("ACC1", 1000);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INTO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bankaccounts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("ACC2", 1000);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– Изменим баланс на аккаунтах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 TRANSACTION; </a:t>
            </a:r>
            <a:endParaRPr b="1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UPDATE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bankaccounts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funds=funds-100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accountno='ACC1';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UPDATE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bankaccounts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funds=funds+100 </a:t>
            </a: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accountno='ACC2';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COMMIT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;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30" name="Google Shape;43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388" y="1897125"/>
            <a:ext cx="9810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913" y="2909550"/>
            <a:ext cx="9715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>
            <a:spLocks noGrp="1"/>
          </p:cNvSpPr>
          <p:nvPr>
            <p:ph type="title"/>
          </p:nvPr>
        </p:nvSpPr>
        <p:spPr>
          <a:xfrm>
            <a:off x="431050" y="621800"/>
            <a:ext cx="5995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Циклы</a:t>
            </a:r>
            <a:endParaRPr/>
          </a:p>
        </p:txBody>
      </p:sp>
      <p:pic>
        <p:nvPicPr>
          <p:cNvPr id="437" name="Google Shape;437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6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9" name="Google Shape;439;p66"/>
          <p:cNvSpPr txBox="1"/>
          <p:nvPr/>
        </p:nvSpPr>
        <p:spPr>
          <a:xfrm>
            <a:off x="493725" y="12986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0" name="Google Shape;440;p66"/>
          <p:cNvSpPr txBox="1"/>
          <p:nvPr/>
        </p:nvSpPr>
        <p:spPr>
          <a:xfrm>
            <a:off x="0" y="2729025"/>
            <a:ext cx="9084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Реализуйте процедуру, внутри которой с помощью цикла выведите числа от N до 1: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CB7832"/>
                </a:solidFill>
                <a:latin typeface="IBM Plex Sans"/>
                <a:ea typeface="IBM Plex Sans"/>
                <a:cs typeface="IBM Plex Sans"/>
                <a:sym typeface="IBM Plex Sans"/>
              </a:rPr>
              <a:t>N = 5=&gt;5,4,3,2,1,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1" name="Google Shape;44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838" y="1800225"/>
            <a:ext cx="9810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613" y="2879725"/>
            <a:ext cx="9715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6"/>
          <p:cNvSpPr txBox="1"/>
          <p:nvPr/>
        </p:nvSpPr>
        <p:spPr>
          <a:xfrm>
            <a:off x="305650" y="1172750"/>
            <a:ext cx="3101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[label_name:] WHILE </a:t>
            </a:r>
            <a:endParaRPr b="1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condition DO </a:t>
            </a:r>
            <a:endParaRPr b="1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  statements_list</a:t>
            </a:r>
            <a:endParaRPr b="1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1600" marR="10160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b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WHILE [label_name]</a:t>
            </a:r>
            <a:endParaRPr b="1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4" name="Google Shape;454;p68"/>
          <p:cNvSpPr txBox="1"/>
          <p:nvPr/>
        </p:nvSpPr>
        <p:spPr>
          <a:xfrm>
            <a:off x="479650" y="1240350"/>
            <a:ext cx="5752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	Создайте процедуру, которая принимает кол-во сек и форматирует их в кол-во дней, часов, минут и секунд.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Пример: </a:t>
            </a:r>
            <a:r>
              <a:rPr lang="ru-RU" dirty="0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123456 -&gt;'1 </a:t>
            </a:r>
            <a:r>
              <a:rPr lang="ru-RU" dirty="0" err="1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days</a:t>
            </a:r>
            <a:r>
              <a:rPr lang="ru-RU" dirty="0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10 </a:t>
            </a:r>
            <a:r>
              <a:rPr lang="ru-RU" dirty="0" err="1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hours</a:t>
            </a:r>
            <a:r>
              <a:rPr lang="ru-RU" dirty="0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17 </a:t>
            </a:r>
            <a:r>
              <a:rPr lang="ru-RU" dirty="0" err="1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minutes</a:t>
            </a:r>
            <a:r>
              <a:rPr lang="ru-RU" dirty="0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36 </a:t>
            </a:r>
            <a:r>
              <a:rPr lang="ru-RU" dirty="0" err="1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seconds</a:t>
            </a:r>
            <a:r>
              <a:rPr lang="ru-RU" dirty="0">
                <a:solidFill>
                  <a:srgbClr val="0550AE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'</a:t>
            </a:r>
            <a:endParaRPr dirty="0">
              <a:solidFill>
                <a:srgbClr val="0550AE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550AE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2.	 Создайте функцию, которая  выводит только четные числа от 1 до 10 включительно.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Пример: </a:t>
            </a:r>
            <a:r>
              <a:rPr lang="ru-RU" dirty="0">
                <a:solidFill>
                  <a:srgbClr val="0550AE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2,4,6,8,10 (можно сделать через шаг +  2: х = 2, х+=2)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550AE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550AE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err="1"/>
              <a:t>Quiz</a:t>
            </a:r>
            <a:r>
              <a:rPr lang="ru-RU" sz="1800" dirty="0"/>
              <a:t>!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 процедурами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Изучение функций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транзакций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Циклы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60" name="Google Shape;460;p6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61" name="Google Shape;461;p6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1.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6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3" name="Google Shape;463;p6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64" name="Google Shape;4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Выберите верный вариант создания переменной:</a:t>
            </a:r>
            <a:endParaRPr sz="2300"/>
          </a:p>
        </p:txBody>
      </p:sp>
      <p:sp>
        <p:nvSpPr>
          <p:cNvPr id="333" name="Google Shape;333;p51"/>
          <p:cNvSpPr txBox="1"/>
          <p:nvPr/>
        </p:nvSpPr>
        <p:spPr>
          <a:xfrm>
            <a:off x="652975" y="2494000"/>
            <a:ext cx="81072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@start 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 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@start :=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 :=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Выберите верный вариант создания переменной:</a:t>
            </a:r>
            <a:endParaRPr sz="2300"/>
          </a:p>
        </p:txBody>
      </p:sp>
      <p:sp>
        <p:nvSpPr>
          <p:cNvPr id="339" name="Google Shape;339;p52"/>
          <p:cNvSpPr txBox="1"/>
          <p:nvPr/>
        </p:nvSpPr>
        <p:spPr>
          <a:xfrm>
            <a:off x="652975" y="2494000"/>
            <a:ext cx="81072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@start = 1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 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@start := 1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 := 1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Команда …  создает хранимую процедуру;</a:t>
            </a:r>
            <a:endParaRPr sz="2300"/>
          </a:p>
        </p:txBody>
      </p:sp>
      <p:sp>
        <p:nvSpPr>
          <p:cNvPr id="345" name="Google Shape;345;p53"/>
          <p:cNvSpPr txBox="1"/>
          <p:nvPr/>
        </p:nvSpPr>
        <p:spPr>
          <a:xfrm>
            <a:off x="652975" y="2494000"/>
            <a:ext cx="81072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PROCEDURE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PROCEDURE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TABLE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solidFill>
                  <a:srgbClr val="333333"/>
                </a:solidFill>
                <a:highlight>
                  <a:srgbClr val="FFFFFF"/>
                </a:highlight>
              </a:rPr>
              <a:t>Команда …  создает хранимую процедуру;</a:t>
            </a:r>
            <a:endParaRPr sz="2300"/>
          </a:p>
        </p:txBody>
      </p:sp>
      <p:sp>
        <p:nvSpPr>
          <p:cNvPr id="351" name="Google Shape;351;p54"/>
          <p:cNvSpPr txBox="1"/>
          <p:nvPr/>
        </p:nvSpPr>
        <p:spPr>
          <a:xfrm>
            <a:off x="652975" y="2494000"/>
            <a:ext cx="81072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CREATE PROCEDURE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PROCEDURE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TABLE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Команда “CREATE TEMPORARY TABLE” создает: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652975" y="216765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Виртуальную таблицу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Воображаемую таблицу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Временную таблицу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Новую таблицу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973425" y="60595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33333"/>
                </a:solidFill>
                <a:highlight>
                  <a:srgbClr val="FFFFFF"/>
                </a:highlight>
              </a:rPr>
              <a:t>Команда “CREATE TEMPORARY TABLE” создает: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56"/>
          <p:cNvSpPr txBox="1"/>
          <p:nvPr/>
        </p:nvSpPr>
        <p:spPr>
          <a:xfrm>
            <a:off x="652975" y="216765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Виртуальную таблицу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Воображаемую таблицу 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Временную таблицу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Новую таблицу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592</Words>
  <Application>Microsoft Office PowerPoint</Application>
  <PresentationFormat>Экран (16:9)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IBM Plex Sans</vt:lpstr>
      <vt:lpstr>Calibri</vt:lpstr>
      <vt:lpstr>IBM Plex Sans SemiBold</vt:lpstr>
      <vt:lpstr>Courier New</vt:lpstr>
      <vt:lpstr>Arial</vt:lpstr>
      <vt:lpstr>Макет шаблона GB</vt:lpstr>
      <vt:lpstr>Базы данных и SQL</vt:lpstr>
      <vt:lpstr>План на сегодня:</vt:lpstr>
      <vt:lpstr>Quiz!</vt:lpstr>
      <vt:lpstr>Выберите верный вариант создания переменной:</vt:lpstr>
      <vt:lpstr>Выберите верный вариант создания переменной:</vt:lpstr>
      <vt:lpstr>Команда …  создает хранимую процедуру;</vt:lpstr>
      <vt:lpstr>Команда …  создает хранимую процедуру;</vt:lpstr>
      <vt:lpstr>Команда “CREATE TEMPORARY TABLE” создает:</vt:lpstr>
      <vt:lpstr>Команда “CREATE TEMPORARY TABLE” создает:</vt:lpstr>
      <vt:lpstr>Если отключить соединение с базой данных, временная таблица будет …</vt:lpstr>
      <vt:lpstr>Если отключить соединение с базой данных, временная таблица будет …</vt:lpstr>
      <vt:lpstr>Процедуры</vt:lpstr>
      <vt:lpstr>Создание и вызов процедуры в MySQL </vt:lpstr>
      <vt:lpstr>Презентация PowerPoint</vt:lpstr>
      <vt:lpstr>Процедура</vt:lpstr>
      <vt:lpstr>Транзакции</vt:lpstr>
      <vt:lpstr>Транзакции</vt:lpstr>
      <vt:lpstr>Циклы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cp:lastModifiedBy>xanalmasxan@gmail.com</cp:lastModifiedBy>
  <cp:revision>5</cp:revision>
  <dcterms:modified xsi:type="dcterms:W3CDTF">2023-06-05T18:36:16Z</dcterms:modified>
</cp:coreProperties>
</file>