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jpeg" ContentType="image/jpeg"/>
  <Override PartName="/ppt/media/image8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E55886-3E20-4F3B-88D6-F8D72C38D3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F73D38-D5C7-4006-ADD4-A7419B1B87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2587C4-4914-4A57-BA3A-A26775E6B08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16772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07400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126180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16772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07400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3EC7D5-69DC-4038-9F2C-E545F9BE3FA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7001DD-FEFC-448D-A646-CD630B2E6A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7B113B-EA0F-46B6-82B2-9486A9700E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46A9843-0AF6-4136-9433-04F9FFCC8C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37112D-7EA6-4D8F-A7E3-2CEC1D9CB1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D52405-38E7-4465-AE5C-7E324BD9D9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228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239F9F4-1657-4975-8317-EA3C4ABCB7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C35995-6CF3-47C6-8396-285B1AB86F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DD11FB-C326-486C-A7F1-D43E81927A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671352C-8C12-42E2-9BC4-58DF3A8C07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40DE32-748A-4299-A6CB-DFA148FA80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52F19F-F463-40A8-B450-B2268C3D62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F6F0EB2-3CC5-4464-BB4E-93893EF7BBE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16772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707400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126180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16772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707400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53841F-BCA4-487A-BBF9-B3C033836DB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BED428-9E75-4D92-95A5-A6C2E82D3E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774A12-58BC-4A55-87CA-274303FDEA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7A3121-DADB-4571-9558-D3A947348F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228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A4C6D9-B388-4778-B338-420828ACC1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0B23BD-8953-4888-85C4-5221EDAC33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68FDF2-7CC5-40F9-ADFC-F86E7EA99C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8F44B5-1EBD-4218-9666-C5562496C8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7200" spc="-52" strike="noStrike">
                <a:solidFill>
                  <a:schemeClr val="dk1"/>
                </a:solidFill>
                <a:latin typeface="Century Schoolbook"/>
              </a:rPr>
              <a:t>Click to edit Master title style</a:t>
            </a:r>
            <a:endParaRPr b="0" lang="en-US" sz="7200" spc="-1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lumMod val="20000"/>
                    <a:lumOff val="80000"/>
                  </a:schemeClr>
                </a:solidFill>
                <a:latin typeface="Century School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>
                    <a:lumMod val="20000"/>
                    <a:lumOff val="80000"/>
                  </a:schemeClr>
                </a:solidFill>
                <a:latin typeface="Century Schoolbook"/>
              </a:rPr>
              <a:t>&lt;date/time&gt;</a:t>
            </a:r>
            <a:endParaRPr b="0" lang="en-US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3600" spc="-1" strike="noStrike">
                <a:solidFill>
                  <a:schemeClr val="dk1">
                    <a:lumMod val="60000"/>
                    <a:lumOff val="40000"/>
                  </a:schemeClr>
                </a:solidFill>
                <a:latin typeface="Century Schoolbook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2EEC6A95-807E-43BD-98A9-9419A150EBCA}" type="slidenum">
              <a:rPr b="0" lang="en-US" sz="3600" spc="-1" strike="noStrike">
                <a:solidFill>
                  <a:schemeClr val="dk1">
                    <a:lumMod val="60000"/>
                    <a:lumOff val="40000"/>
                  </a:schemeClr>
                </a:solidFill>
                <a:latin typeface="Century Schoolbook"/>
              </a:rPr>
              <a:t>&lt;number&gt;</a:t>
            </a:fld>
            <a:endParaRPr b="0" lang="en-US" sz="3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9" strike="noStrike">
                <a:solidFill>
                  <a:schemeClr val="dk1"/>
                </a:solidFill>
                <a:latin typeface="Century Schoolbook"/>
              </a:rPr>
              <a:t>Click to edit the outline text format</a:t>
            </a: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Second Outline Level</a:t>
            </a:r>
            <a:endParaRPr b="0" lang="en-US" sz="1400" spc="-1" strike="noStrike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Third Outline Level</a:t>
            </a:r>
            <a:endParaRPr b="0" lang="en-US" sz="1400" spc="-1" strike="noStrike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Fourth Outline Level</a:t>
            </a:r>
            <a:endParaRPr b="0" lang="en-US" sz="1400" spc="-1" strike="noStrike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Fifth Outline Level</a:t>
            </a:r>
            <a:endParaRPr b="0" lang="en-US" sz="2000" spc="-1" strike="noStrike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Sixth Outline Level</a:t>
            </a:r>
            <a:endParaRPr b="0" lang="en-US" sz="2000" spc="-1" strike="noStrike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Seventh Outline Level</a:t>
            </a:r>
            <a:endParaRPr b="0" lang="en-US" sz="2000" spc="-1" strike="noStrike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chemeClr val="dk1"/>
                </a:solidFill>
                <a:latin typeface="Century Schoolbook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chemeClr val="dk1"/>
                </a:solidFill>
                <a:latin typeface="Century Schoolbook"/>
              </a:rPr>
              <a:t>Click to edit Master text styles</a:t>
            </a: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Second level</a:t>
            </a:r>
            <a:endParaRPr b="0" lang="en-US" sz="1600" spc="-1" strike="noStrike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lvl="2"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Third level</a:t>
            </a:r>
            <a:endParaRPr b="0" lang="en-US" sz="1400" spc="-1" strike="noStrike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lvl="3" marL="100584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Fourth level</a:t>
            </a:r>
            <a:endParaRPr b="0" lang="en-US" sz="1400" spc="-1" strike="noStrike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lvl="4" marL="128016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Fifth level</a:t>
            </a:r>
            <a:endParaRPr b="0" lang="en-US" sz="1400" spc="-1" strike="noStrike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50" spc="-1" strike="noStrike">
                <a:solidFill>
                  <a:schemeClr val="dk2">
                    <a:lumMod val="20000"/>
                    <a:lumOff val="80000"/>
                  </a:schemeClr>
                </a:solidFill>
                <a:latin typeface="Century School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2">
                    <a:lumMod val="20000"/>
                    <a:lumOff val="80000"/>
                  </a:schemeClr>
                </a:solidFill>
                <a:latin typeface="Century Schoolbook"/>
              </a:rPr>
              <a:t>&lt;date/time&gt;</a:t>
            </a:r>
            <a:endParaRPr b="0" lang="en-US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3600" spc="-1" strike="noStrike">
                <a:solidFill>
                  <a:schemeClr val="dk2">
                    <a:lumMod val="60000"/>
                    <a:lumOff val="40000"/>
                  </a:schemeClr>
                </a:solidFill>
                <a:latin typeface="Century Schoolbook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3008EA4F-6E75-4F20-9963-BBC4AB644621}" type="slidenum">
              <a:rPr b="0" lang="en-US" sz="3600" spc="-1" strike="noStrike">
                <a:solidFill>
                  <a:schemeClr val="dk2">
                    <a:lumMod val="60000"/>
                    <a:lumOff val="40000"/>
                  </a:schemeClr>
                </a:solidFill>
                <a:latin typeface="Century Schoolbook"/>
              </a:rPr>
              <a:t>&lt;number&gt;</a:t>
            </a:fld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plum0598@vandals.uidaho.edu" TargetMode="External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2880"/>
            <a:ext cx="405864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Schoolbook"/>
            </a:endParaRPr>
          </a:p>
        </p:txBody>
      </p:sp>
      <p:sp>
        <p:nvSpPr>
          <p:cNvPr id="86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60080" y="0"/>
            <a:ext cx="7232400" cy="6857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Schoolbook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29240" y="179280"/>
            <a:ext cx="3827520" cy="6488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000" spc="-52" strike="noStrike">
                <a:solidFill>
                  <a:srgbClr val="ffffff"/>
                </a:solidFill>
                <a:latin typeface="Century Schoolbook"/>
              </a:rPr>
              <a:t>CS 360 Presentation</a:t>
            </a:r>
            <a:br>
              <a:rPr sz="4000"/>
            </a:br>
            <a:r>
              <a:rPr b="0" lang="en-US" sz="4000" spc="-52" strike="noStrike">
                <a:solidFill>
                  <a:schemeClr val="dk1"/>
                </a:solidFill>
                <a:latin typeface="Century Schoolbook"/>
                <a:ea typeface="Century Schoolbook"/>
              </a:rPr>
              <a:t>Oct. 18</a:t>
            </a:r>
            <a:br>
              <a:rPr sz="4000"/>
            </a:br>
            <a:br>
              <a:rPr sz="4000"/>
            </a:br>
            <a:r>
              <a:rPr b="0" lang="en-US" sz="4000" spc="-52" strike="noStrike">
                <a:solidFill>
                  <a:schemeClr val="dk1"/>
                </a:solidFill>
                <a:latin typeface="Century Schoolbook"/>
                <a:ea typeface="Century Schoolbook"/>
              </a:rPr>
              <a:t>NoDD</a:t>
            </a:r>
            <a:endParaRPr b="0" lang="en-US" sz="4000" spc="-1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631200" y="228600"/>
            <a:ext cx="4113000" cy="6431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800" spc="9" strike="noStrike">
                <a:solidFill>
                  <a:srgbClr val="ffffff"/>
                </a:solidFill>
                <a:latin typeface="Century Schoolbook"/>
              </a:rPr>
              <a:t>Andrew Plum and Nathan Nguyen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indent="0" algn="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indent="0" algn="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pc="9" strike="noStrike">
                <a:solidFill>
                  <a:srgbClr val="ffffff"/>
                </a:solidFill>
                <a:latin typeface="Century Schoolbook"/>
                <a:hlinkClick r:id="rId1"/>
              </a:rPr>
              <a:t>plum0598@vandals.uidaho.edu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 algn="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pc="9" strike="noStrike">
                <a:solidFill>
                  <a:srgbClr val="ffffff"/>
                </a:solidFill>
                <a:latin typeface="Century Schoolbook"/>
              </a:rPr>
              <a:t>nguy7866@vandals.uidaho.edu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chemeClr val="dk1"/>
                </a:solidFill>
                <a:latin typeface="Century Schoolbook"/>
              </a:rPr>
              <a:t>Our Project: Improving NoDD</a:t>
            </a:r>
            <a:endParaRPr b="0" lang="en-US" sz="4400" spc="-1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chemeClr val="dk1"/>
                </a:solidFill>
                <a:latin typeface="Century Schoolbook"/>
              </a:rPr>
              <a:t>We are expanding upon the already existing NoDD interactive web framework.</a:t>
            </a: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chemeClr val="dk1"/>
                </a:solidFill>
                <a:latin typeface="Century Schoolbook"/>
              </a:rPr>
              <a:t>We are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 implementing the evaluation algorithm which grades student responses concerning the normalization of functional dependencies.</a:t>
            </a:r>
            <a:endParaRPr b="0" lang="en-US" sz="1600" spc="-1" strike="noStrike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indent="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b="0" lang="en-US" sz="1600" spc="9" strike="noStrike">
              <a:solidFill>
                <a:schemeClr val="dk1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chemeClr val="dk1"/>
                </a:solidFill>
                <a:latin typeface="Century Schoolbook"/>
              </a:rPr>
              <a:t>Functional Dependencies and Normalization</a:t>
            </a:r>
            <a:endParaRPr b="0" lang="en-US" sz="4400" spc="-1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chemeClr val="dk1"/>
                </a:solidFill>
                <a:latin typeface="Century Schoolbook"/>
                <a:ea typeface="Century Schoolbook"/>
              </a:rPr>
              <a:t>Functional</a:t>
            </a:r>
            <a:r>
              <a:rPr b="0" lang="en-US" sz="1800" spc="9" strike="noStrike">
                <a:solidFill>
                  <a:srgbClr val="000000"/>
                </a:solidFill>
                <a:latin typeface="Century Schoolbook"/>
                <a:ea typeface="Century Schoolbook"/>
              </a:rPr>
              <a:t> dependencies</a:t>
            </a: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These are</a:t>
            </a:r>
            <a:r>
              <a:rPr b="0" lang="en-US" sz="1600" spc="9" strike="noStrike">
                <a:solidFill>
                  <a:srgbClr val="000000"/>
                </a:solidFill>
                <a:latin typeface="Century Schoolbook"/>
                <a:ea typeface="Century Schoolbook"/>
              </a:rPr>
              <a:t> a key concept in database design.</a:t>
            </a:r>
            <a:endParaRPr b="0" lang="en-US" sz="1600" spc="-1" strike="noStrike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374151"/>
                </a:solidFill>
                <a:latin typeface="Century Schoolbook"/>
                <a:ea typeface="Century Schoolbook"/>
              </a:rPr>
              <a:t>When the values of some attributes in a database uniquely determine the values of other attributes in the database, we say they are functionally dependent. </a:t>
            </a:r>
            <a:endParaRPr b="0" lang="en-US" sz="1600" spc="-1" strike="noStrike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lvl="2"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374151"/>
                </a:solidFill>
                <a:latin typeface="Century Schoolbook"/>
                <a:ea typeface="Century Schoolbook"/>
              </a:rPr>
              <a:t>Example: A --&gt; B and B --&gt; C, then A --&gt; C</a:t>
            </a:r>
            <a:endParaRPr b="0" lang="en-US" sz="1400" spc="-1" strike="noStrike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lvl="3" marL="100584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374151"/>
                </a:solidFill>
                <a:latin typeface="Century Schoolbook"/>
                <a:ea typeface="Century Schoolbook"/>
              </a:rPr>
              <a:t>A database contains attributes "Date of birth" and "Age" and "Is minor"</a:t>
            </a:r>
            <a:endParaRPr b="0" lang="en-US" sz="1400" spc="-1" strike="noStrike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lvl="4" marL="128016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374151"/>
                </a:solidFill>
                <a:latin typeface="Century Schoolbook"/>
                <a:ea typeface="Century Schoolbook"/>
              </a:rPr>
              <a:t>"Date of birth" --&gt; "Age"</a:t>
            </a:r>
            <a:endParaRPr b="0" lang="en-US" sz="1400" spc="-1" strike="noStrike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lvl="4" marL="128016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374151"/>
                </a:solidFill>
                <a:latin typeface="Century Schoolbook"/>
                <a:ea typeface="Century Schoolbook"/>
              </a:rPr>
              <a:t>"Age" --&gt; "Is minor"</a:t>
            </a:r>
            <a:endParaRPr b="0" lang="en-US" sz="1400" spc="-1" strike="noStrike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lvl="4" marL="128016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374151"/>
                </a:solidFill>
                <a:latin typeface="Century Schoolbook"/>
                <a:ea typeface="Century Schoolbook"/>
              </a:rPr>
              <a:t>Therefore "Date of birth" --&gt; "Is minor"</a:t>
            </a:r>
            <a:endParaRPr b="0" lang="en-US" sz="1400" spc="-1" strike="noStrike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  <a:ea typeface="Century Schoolbook"/>
              </a:rPr>
              <a:t>Normalization</a:t>
            </a: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9" strike="noStrike">
                <a:solidFill>
                  <a:srgbClr val="000000"/>
                </a:solidFill>
                <a:latin typeface="Century Schoolbook"/>
                <a:ea typeface="Century Schoolbook"/>
              </a:rPr>
              <a:t>Is the process of organizing data in a database in order to reduce ambiguity, redundancy, and ensure consistency.</a:t>
            </a:r>
            <a:endParaRPr b="0" lang="en-US" sz="1600" spc="-1" strike="noStrike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lvl="2"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9" strike="noStrike">
                <a:solidFill>
                  <a:srgbClr val="000000"/>
                </a:solidFill>
                <a:latin typeface="Century Schoolbook"/>
                <a:ea typeface="Century Schoolbook"/>
              </a:rPr>
              <a:t>There are two main normalization algorithms that exist for functional dependencies: the 3NF algorithm and the BCNF algorithm.</a:t>
            </a:r>
            <a:endParaRPr b="0" lang="en-US" sz="1400" spc="-1" strike="noStrike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chemeClr val="dk1"/>
                </a:solidFill>
                <a:latin typeface="Century Schoolbook"/>
              </a:rPr>
              <a:t>Project Phases</a:t>
            </a:r>
            <a:endParaRPr b="0" lang="en-US" sz="4400" spc="-1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AutoNum type="arabicPeriod"/>
            </a:pPr>
            <a:r>
              <a:rPr b="0" lang="en-US" sz="1800" spc="9" strike="noStrike">
                <a:solidFill>
                  <a:schemeClr val="dk1"/>
                </a:solidFill>
                <a:latin typeface="Century Schoolbook"/>
              </a:rPr>
              <a:t>Connect with app interface for inputs</a:t>
            </a: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  <a:p>
            <a:pPr marL="343080" indent="-3430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AutoNum type="arabicPeriod"/>
            </a:pPr>
            <a:r>
              <a:rPr b="0" lang="en-US" sz="1800" spc="9" strike="noStrike">
                <a:solidFill>
                  <a:schemeClr val="dk1"/>
                </a:solidFill>
                <a:latin typeface="Century Schoolbook"/>
              </a:rPr>
              <a:t>Interpret data</a:t>
            </a: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chemeClr val="dk1"/>
                </a:solidFill>
                <a:latin typeface="Century Schoolbook"/>
              </a:rPr>
              <a:t>Structing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 </a:t>
            </a:r>
            <a:endParaRPr b="0" lang="en-US" sz="1600" spc="-1" strike="noStrike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9" strike="noStrike">
                <a:solidFill>
                  <a:srgbClr val="000000"/>
                </a:solidFill>
                <a:latin typeface="Century Schoolbook"/>
              </a:rPr>
              <a:t>Implement algorithm</a:t>
            </a:r>
            <a:endParaRPr b="0" lang="en-US" sz="1600" spc="-1" strike="noStrike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lvl="2"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9" strike="noStrike">
                <a:solidFill>
                  <a:srgbClr val="000000"/>
                </a:solidFill>
                <a:latin typeface="Century Schoolbook"/>
              </a:rPr>
              <a:t>Evaluating for 3NF and BCNF</a:t>
            </a:r>
            <a:endParaRPr b="0" lang="en-US" sz="1400" spc="-1" strike="noStrike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marL="343080" indent="-3430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AutoNum type="arabicPeriod"/>
            </a:pPr>
            <a:r>
              <a:rPr b="0" lang="en-US" sz="1800" spc="9" strike="noStrike">
                <a:solidFill>
                  <a:schemeClr val="dk1"/>
                </a:solidFill>
                <a:latin typeface="Century Schoolbook"/>
              </a:rPr>
              <a:t>Output data</a:t>
            </a: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  <a:p>
            <a:pPr indent="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chemeClr val="dk1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chemeClr val="dk1"/>
                </a:solidFill>
                <a:latin typeface="Century Schoolbook"/>
              </a:rPr>
              <a:t>Software and Tools</a:t>
            </a:r>
            <a:endParaRPr b="0" lang="en-US" sz="4400" spc="-1" strike="noStrike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400" spc="9" strike="noStrike">
                <a:solidFill>
                  <a:schemeClr val="dk1"/>
                </a:solidFill>
                <a:latin typeface="Century Schoolbook"/>
              </a:rPr>
              <a:t>Programming Languages Used</a:t>
            </a:r>
            <a:endParaRPr b="0" lang="en-US" sz="2400" spc="9" strike="noStrike">
              <a:solidFill>
                <a:schemeClr val="dk1"/>
              </a:solidFill>
              <a:latin typeface="Century Schoolbook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2000" spc="9" strike="noStrike">
                <a:solidFill>
                  <a:srgbClr val="000000"/>
                </a:solidFill>
                <a:latin typeface="Century Schoolbook"/>
              </a:rPr>
              <a:t>We're using:</a:t>
            </a:r>
            <a:endParaRPr b="0" lang="en-US" sz="2000" spc="-1" strike="noStrike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lvl="2"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9" strike="noStrike">
                <a:solidFill>
                  <a:srgbClr val="000000"/>
                </a:solidFill>
                <a:latin typeface="Century Schoolbook"/>
              </a:rPr>
              <a:t>HTML</a:t>
            </a:r>
            <a:endParaRPr b="0" lang="en-US" sz="1600" spc="-1" strike="noStrike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lvl="2"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9" strike="noStrike">
                <a:solidFill>
                  <a:srgbClr val="000000"/>
                </a:solidFill>
                <a:latin typeface="Century Schoolbook"/>
              </a:rPr>
              <a:t>php</a:t>
            </a:r>
            <a:endParaRPr b="0" lang="en-US" sz="1600" spc="-1" strike="noStrike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indent="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b="0" lang="en-US" sz="1600" spc="9" strike="noStrike">
              <a:solidFill>
                <a:schemeClr val="dk1"/>
              </a:solidFill>
              <a:latin typeface="Century Schoolbook"/>
            </a:endParaRPr>
          </a:p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400" spc="9" strike="noStrike">
                <a:solidFill>
                  <a:srgbClr val="000000"/>
                </a:solidFill>
                <a:latin typeface="Century Schoolbook"/>
              </a:rPr>
              <a:t>Development Tools</a:t>
            </a:r>
            <a:endParaRPr b="0" lang="en-US" sz="2400" spc="9" strike="noStrike">
              <a:solidFill>
                <a:schemeClr val="dk1"/>
              </a:solidFill>
              <a:latin typeface="Century Schoolbook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2000" spc="9" strike="noStrike">
                <a:solidFill>
                  <a:srgbClr val="000000"/>
                </a:solidFill>
                <a:latin typeface="Century Schoolbook"/>
              </a:rPr>
              <a:t>Some include:</a:t>
            </a:r>
            <a:endParaRPr b="0" lang="en-US" sz="2000" spc="-1" strike="noStrike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lvl="2"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9" strike="noStrike">
                <a:solidFill>
                  <a:srgbClr val="000000"/>
                </a:solidFill>
                <a:latin typeface="Century Schoolbook"/>
              </a:rPr>
              <a:t>Visual Studio Code</a:t>
            </a:r>
            <a:endParaRPr b="0" lang="en-US" sz="1600" spc="-1" strike="noStrike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lvl="2"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9" strike="noStrike">
                <a:solidFill>
                  <a:srgbClr val="000000"/>
                </a:solidFill>
                <a:latin typeface="Century Schoolbook"/>
              </a:rPr>
              <a:t>Git/GitHub</a:t>
            </a:r>
            <a:endParaRPr b="0" lang="en-US" sz="1600" spc="-1" strike="noStrike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  <a:p>
            <a:pPr lvl="2"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9" strike="noStrike">
                <a:solidFill>
                  <a:srgbClr val="000000"/>
                </a:solidFill>
                <a:latin typeface="Century Schoolbook"/>
              </a:rPr>
              <a:t>Notepad++</a:t>
            </a:r>
            <a:endParaRPr b="0" lang="en-US" sz="1600" spc="-1" strike="noStrike">
              <a:solidFill>
                <a:schemeClr val="dk1">
                  <a:lumMod val="85000"/>
                  <a:lumOff val="15000"/>
                </a:schemeClr>
              </a:solidFill>
              <a:latin typeface="Century Schoolbook"/>
            </a:endParaRPr>
          </a:p>
        </p:txBody>
      </p:sp>
      <p:pic>
        <p:nvPicPr>
          <p:cNvPr id="97" name="Picture 4" descr="A notepad with a cartoon lizard and a pencil&#10;&#10;Description automatically generated"/>
          <p:cNvPicPr/>
          <p:nvPr/>
        </p:nvPicPr>
        <p:blipFill>
          <a:blip r:embed="rId1"/>
          <a:stretch/>
        </p:blipFill>
        <p:spPr>
          <a:xfrm>
            <a:off x="8063280" y="3927600"/>
            <a:ext cx="1745280" cy="173160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5" descr="Github Logo Transparent Background - ezildaricci"/>
          <p:cNvPicPr/>
          <p:nvPr/>
        </p:nvPicPr>
        <p:blipFill>
          <a:blip r:embed="rId2"/>
          <a:stretch/>
        </p:blipFill>
        <p:spPr>
          <a:xfrm>
            <a:off x="6387120" y="3927600"/>
            <a:ext cx="1676160" cy="1731600"/>
          </a:xfrm>
          <a:prstGeom prst="rect">
            <a:avLst/>
          </a:prstGeom>
          <a:ln w="0">
            <a:noFill/>
          </a:ln>
        </p:spPr>
      </p:pic>
      <p:pic>
        <p:nvPicPr>
          <p:cNvPr id="99" name="Picture 6" descr="MicroPython: VSCode IntelliSense, Autocompletion &amp; Linting capabilities"/>
          <p:cNvPicPr/>
          <p:nvPr/>
        </p:nvPicPr>
        <p:blipFill>
          <a:blip r:embed="rId3"/>
          <a:stretch/>
        </p:blipFill>
        <p:spPr>
          <a:xfrm>
            <a:off x="4738320" y="3803040"/>
            <a:ext cx="1482120" cy="1676160"/>
          </a:xfrm>
          <a:prstGeom prst="rect">
            <a:avLst/>
          </a:prstGeom>
          <a:ln w="0">
            <a:noFill/>
          </a:ln>
        </p:spPr>
      </p:pic>
      <p:pic>
        <p:nvPicPr>
          <p:cNvPr id="100" name="Picture 3" descr="PHP logo PNG"/>
          <p:cNvPicPr/>
          <p:nvPr/>
        </p:nvPicPr>
        <p:blipFill>
          <a:blip r:embed="rId4"/>
          <a:stretch/>
        </p:blipFill>
        <p:spPr>
          <a:xfrm>
            <a:off x="7918920" y="1832760"/>
            <a:ext cx="2205360" cy="217620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2" descr="HTML - Wikipedia"/>
          <p:cNvPicPr/>
          <p:nvPr/>
        </p:nvPicPr>
        <p:blipFill>
          <a:blip r:embed="rId5"/>
          <a:stretch/>
        </p:blipFill>
        <p:spPr>
          <a:xfrm>
            <a:off x="6243840" y="2082960"/>
            <a:ext cx="1676160" cy="167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chemeClr val="dk1"/>
                </a:solidFill>
                <a:latin typeface="Century Schoolbook"/>
              </a:rPr>
              <a:t>Schedule</a:t>
            </a:r>
            <a:endParaRPr b="0" lang="en-US" sz="4400" spc="-1" strike="noStrike">
              <a:solidFill>
                <a:schemeClr val="dk1"/>
              </a:solidFill>
              <a:latin typeface="Century Schoolbook"/>
            </a:endParaRPr>
          </a:p>
        </p:txBody>
      </p:sp>
      <p:pic>
        <p:nvPicPr>
          <p:cNvPr id="103" name="Content Placeholder 4" descr=""/>
          <p:cNvPicPr/>
          <p:nvPr/>
        </p:nvPicPr>
        <p:blipFill>
          <a:blip r:embed="rId1"/>
          <a:stretch/>
        </p:blipFill>
        <p:spPr>
          <a:xfrm>
            <a:off x="2226240" y="2345400"/>
            <a:ext cx="7763400" cy="4512240"/>
          </a:xfrm>
          <a:prstGeom prst="rect">
            <a:avLst/>
          </a:prstGeom>
          <a:ln w="0">
            <a:noFill/>
          </a:ln>
        </p:spPr>
      </p:pic>
      <p:sp>
        <p:nvSpPr>
          <p:cNvPr id="104" name="TextBox 2"/>
          <p:cNvSpPr/>
          <p:nvPr/>
        </p:nvSpPr>
        <p:spPr>
          <a:xfrm>
            <a:off x="1330200" y="1819440"/>
            <a:ext cx="6114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entury Schoolbook"/>
              </a:rPr>
              <a:t>On track to meet the deadlines we created.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697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chemeClr val="dk1"/>
                </a:solidFill>
                <a:latin typeface="Century Schoolbook"/>
              </a:rPr>
              <a:t>Why Create a Prototype</a:t>
            </a:r>
            <a:endParaRPr b="0" lang="en-US" sz="4400" spc="-1" strike="noStrike">
              <a:solidFill>
                <a:schemeClr val="dk1"/>
              </a:solidFill>
              <a:latin typeface="Century Schoolbook"/>
            </a:endParaRPr>
          </a:p>
        </p:txBody>
      </p:sp>
      <p:pic>
        <p:nvPicPr>
          <p:cNvPr id="106" name="Content Placeholder 4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3993120" y="1063800"/>
            <a:ext cx="6960960" cy="5428080"/>
          </a:xfrm>
          <a:prstGeom prst="rect">
            <a:avLst/>
          </a:prstGeom>
          <a:ln w="0">
            <a:noFill/>
          </a:ln>
        </p:spPr>
      </p:pic>
      <p:sp>
        <p:nvSpPr>
          <p:cNvPr id="107" name="TextBox 6"/>
          <p:cNvSpPr/>
          <p:nvPr/>
        </p:nvSpPr>
        <p:spPr>
          <a:xfrm>
            <a:off x="867600" y="1679400"/>
            <a:ext cx="2882880" cy="61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entury Schoolbook"/>
              </a:rPr>
              <a:t>This image is of the interface from last semester.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entury Schoolbook"/>
              </a:rPr>
              <a:t>It his heavily integrated with the website.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entury Schoolbook"/>
              </a:rPr>
              <a:t>We designed a similar dummy interface to act as a prototype.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entury Schoolbook"/>
              </a:rPr>
              <a:t>Will integrate the code of the prototype with the project from last semester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entury Schoolbook"/>
              </a:rPr>
              <a:t>Concept should be consistent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entury Schoolbook"/>
              </a:rPr>
              <a:t> </a:t>
            </a:r>
            <a:br>
              <a:rPr sz="1800"/>
            </a:b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chemeClr val="dk1"/>
                </a:solidFill>
                <a:latin typeface="Century Schoolbook"/>
              </a:rPr>
              <a:t>Our Prototype</a:t>
            </a:r>
            <a:endParaRPr b="0" lang="en-US" sz="4400" spc="-1" strike="noStrike">
              <a:solidFill>
                <a:schemeClr val="dk1"/>
              </a:solidFill>
              <a:latin typeface="Century Schoolbook"/>
            </a:endParaRPr>
          </a:p>
        </p:txBody>
      </p:sp>
      <p:pic>
        <p:nvPicPr>
          <p:cNvPr id="109" name="Content Placeholder 4" descr="A notebook with writing on it&#10;&#10;Description automatically generated"/>
          <p:cNvPicPr/>
          <p:nvPr/>
        </p:nvPicPr>
        <p:blipFill>
          <a:blip r:embed="rId1"/>
          <a:stretch/>
        </p:blipFill>
        <p:spPr>
          <a:xfrm>
            <a:off x="4379040" y="1691280"/>
            <a:ext cx="6575040" cy="4350960"/>
          </a:xfrm>
          <a:prstGeom prst="rect">
            <a:avLst/>
          </a:prstGeom>
          <a:ln w="0">
            <a:noFill/>
          </a:ln>
        </p:spPr>
      </p:pic>
      <p:sp>
        <p:nvSpPr>
          <p:cNvPr id="110" name="TextBox 5"/>
          <p:cNvSpPr/>
          <p:nvPr/>
        </p:nvSpPr>
        <p:spPr>
          <a:xfrm>
            <a:off x="895680" y="1691280"/>
            <a:ext cx="335016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entury Schoolbook"/>
              </a:rPr>
              <a:t>First, we designed the interface using html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entury Schoolbook"/>
              </a:rPr>
              <a:t>Then we created the database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entury Schoolbook"/>
              </a:rPr>
              <a:t>Finally, we connected the database and the interface with php on the backend.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entury Schoolbook"/>
              </a:rPr>
              <a:t>Let’s look at the code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 pitchFamily="0" charset="1"/>
        <a:ea typeface=""/>
        <a:cs typeface=""/>
      </a:majorFont>
      <a:minorFont>
        <a:latin typeface="Century Schoolbook" panose="02040604050505020304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0000"/>
          </a:schemeClr>
        </a:solidFill>
        <a:solidFill>
          <a:schemeClr val="phClr">
            <a:shade val="75000"/>
          </a:schemeClr>
        </a:solidFill>
      </a:fillStyleLst>
      <a:lnStyleLst>
        <a:ln w="9525" cap="flat" cmpd="sng" algn="ctr">
          <a:prstDash val="solid"/>
        </a:ln>
        <a:ln w="13970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4000"/>
                <a:shade val="98000"/>
                <a:lumMod val="102000"/>
              </a:schemeClr>
            </a:gs>
            <a:gs pos="100000">
              <a:schemeClr val="phClr">
                <a:tint val="98000"/>
                <a:shade val="78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 pitchFamily="0" charset="1"/>
        <a:ea typeface=""/>
        <a:cs typeface=""/>
      </a:majorFont>
      <a:minorFont>
        <a:latin typeface="Century Schoolbook" panose="02040604050505020304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0000"/>
          </a:schemeClr>
        </a:solidFill>
        <a:solidFill>
          <a:schemeClr val="phClr">
            <a:shade val="75000"/>
          </a:schemeClr>
        </a:solidFill>
      </a:fillStyleLst>
      <a:lnStyleLst>
        <a:ln w="9525" cap="flat" cmpd="sng" algn="ctr">
          <a:prstDash val="solid"/>
        </a:ln>
        <a:ln w="13970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4000"/>
                <a:shade val="98000"/>
                <a:lumMod val="102000"/>
              </a:schemeClr>
            </a:gs>
            <a:gs pos="100000">
              <a:schemeClr val="phClr">
                <a:tint val="98000"/>
                <a:shade val="78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Application>LibreOffice/7.6.0.3$Windows_X86_64 LibreOffice_project/69edd8b8ebc41d00b4de3915dc82f8f0fc3b6265</Application>
  <AppVersion>15.0000</AppVersion>
  <Words>332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2023-09-24T03:41:56Z</dcterms:created>
  <dc:creator>Andrew Plum</dc:creator>
  <dc:description/>
  <dc:language>en-US</dc:language>
  <cp:lastModifiedBy/>
  <dcterms:modified xsi:type="dcterms:W3CDTF">2023-10-17T23:53:00Z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8</vt:i4>
  </property>
</Properties>
</file>