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1" r:id="rId5"/>
    <p:sldId id="259" r:id="rId6"/>
    <p:sldId id="264" r:id="rId7"/>
    <p:sldId id="260" r:id="rId8"/>
    <p:sldId id="262" r:id="rId9"/>
    <p:sldId id="275" r:id="rId10"/>
    <p:sldId id="263" r:id="rId11"/>
    <p:sldId id="276" r:id="rId12"/>
    <p:sldId id="277" r:id="rId13"/>
    <p:sldId id="268" r:id="rId14"/>
    <p:sldId id="267" r:id="rId15"/>
    <p:sldId id="269" r:id="rId16"/>
    <p:sldId id="270" r:id="rId17"/>
    <p:sldId id="271" r:id="rId18"/>
    <p:sldId id="273" r:id="rId19"/>
    <p:sldId id="425" r:id="rId20"/>
    <p:sldId id="274" r:id="rId21"/>
    <p:sldId id="414" r:id="rId22"/>
    <p:sldId id="278" r:id="rId23"/>
    <p:sldId id="423" r:id="rId24"/>
    <p:sldId id="424" r:id="rId25"/>
    <p:sldId id="3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512"/>
    <a:srgbClr val="E7EA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D349C2-541C-4E6E-A37C-5D39EEE1517C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65399-A819-4193-ADE9-22E3DD249F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8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F65399-A819-4193-ADE9-22E3DD249F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47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358A-829F-A8E2-EDE2-090D10F58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097A6B-BFE7-287F-87F5-B2373F8A6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91D3C-C8AB-CD8C-1723-D99074291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defTabSz="457200">
              <a:buFont typeface="Wingdings" panose="05000000000000000000" pitchFamily="2" charset="2"/>
              <a:buNone/>
              <a:defRPr/>
            </a:pPr>
            <a:endParaRPr lang="en-US" sz="1200" dirty="0">
              <a:solidFill>
                <a:prstClr val="black"/>
              </a:solidFill>
              <a:latin typeface="Bierstadt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2A7E-E65A-BB2B-A67A-12EA234C0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43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8925E-A832-A7EA-5467-3BFE73F5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75BACD-049F-20F6-17B6-293569300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E39458-7C3B-3C29-1660-30B389EAD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ECBC4-3B2C-48C4-5F84-359B94E24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997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AD846-CA78-CBD8-3348-A570CC36E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096758-D23D-0E52-F973-D713B82CFB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D2CB8B-7A5A-13E1-0A6F-1970152F3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AA0353-37F8-AED5-28CF-A3AC16D7E9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2091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ran a subset of simulations to investigate the impact of model misspecification</a:t>
            </a:r>
          </a:p>
          <a:p>
            <a:endParaRPr lang="en-US" dirty="0"/>
          </a:p>
          <a:p>
            <a:r>
              <a:rPr lang="en-US" dirty="0"/>
              <a:t>We looked at four scenarios:</a:t>
            </a:r>
          </a:p>
          <a:p>
            <a:endParaRPr lang="en-US" dirty="0"/>
          </a:p>
          <a:p>
            <a:r>
              <a:rPr lang="en-US" dirty="0"/>
              <a:t>In all scenarios,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725628-3A68-42F4-BA86-98181795314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0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4C6C7-6A17-2555-CC1A-12590CFBB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0791B-5CEF-BD6D-4111-0006FF314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8556F-29DE-14D4-3217-420B09D9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B98DC-3CB5-2E77-2D4A-B065F0C9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770F9-5097-5E53-511D-678315BB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8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B91A-5A4B-0BA7-5EFA-847055FB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20852-DA0B-9013-3982-2E9A25780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78936-A74D-3A71-9EFB-2E70A9CF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66C3-F655-D085-6208-9EFC7718F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CB8E4-24BB-E8EF-B91A-68C37F9D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41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C6349-E803-98C6-A95F-F2BB4F6C5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F0AF5-8D4E-8894-688C-70D5D1B13A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607FC-5B34-81A1-513F-62D64689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7E7A1-43FB-1746-3A96-DC755028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D6945-C5F1-2548-548A-AFC6FE8D6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53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D5EF3-FD21-3F54-FBB1-F3FEDE8E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DBF8-D4F9-6C72-F6C6-8E71286A6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F8733-50F9-21CD-ACF1-E6329592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C79E-FE3D-26F3-5A44-96E1CEB84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7BFC2-0930-C154-D4CF-7A583359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29AB-9CA6-021A-DD11-8D90E3594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D3A3B-018F-756E-E827-43C8556F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6CC5-9DBA-2A7F-4005-1129824DB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A661C-9AB5-F887-30B9-4C1D0E919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FC97E-76F9-BB16-BA6C-E48C6A1F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4F5C0-998C-3D21-8785-61AA6527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8B9B5-3904-00C3-3612-D03FB4559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45C4DA-F65B-B6FF-3640-85C32F13B6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DC7478-4E3A-3975-337D-057B006CC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03346-1366-4F6E-C134-4123C28B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FA464-C480-228D-55CB-8C6CF9CB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552A-F9E0-DAAA-DBD9-F468A6FBB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B17BE-6A2D-CC37-2A34-33720AD6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2CC6D-D305-F668-A885-93E950758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ADB690-E567-342D-172F-2A1A5D652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8348B-0133-D0F4-B453-94063DE5A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B02F8C-C750-CC30-0730-E47EE94DC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3822B0-61A0-D4FD-E259-4CB5B50EA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1A260-391F-1F03-543A-508555F9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07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1A45-6AF1-2AB5-5DAD-9913E972E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73C56D-8858-3608-C1C0-0AFA760F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BBC8D-8C92-B87E-BC4D-6E4BB81DD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246EF-40F2-0CDB-F5B8-F7967AAF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3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216A2-8208-84AE-8FBA-420F83934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8915D0-820D-CBB0-D821-48E31EFC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AB7C4-156D-09B7-CF3D-0E19885B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44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E849-3B6A-799D-E244-8222BFC6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B1F05-5EDD-1644-4F0A-D05A0657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9B0F9-FC7F-02AD-F952-C93A3B848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1730-5402-35EF-D2A8-76D12546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57571-2697-B5E2-2C3B-70D6662C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2CB2B-021F-EB49-BB0F-FB46B1DD6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6B8E-6761-2C0F-A36A-C21DC31C6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EECFA2-174A-ED3E-1604-03B40E98E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DD026-CE4D-B672-B946-26CECB277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71752-10B6-D453-C93F-F892830AD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6AACD-20A5-1546-28DA-9123DCD31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1AE0C-E7D7-75ED-7659-66A0D76F7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40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E32A-E991-CAE1-A5BE-54C3A7B6A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0BEE-94B7-0E18-2EF8-DA872CBED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752DF-BDD1-E8DD-84A7-183A0E5CC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54A64-302F-47BD-8C77-47EE2306DD4D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94652-8DC1-B8E4-E812-C3600AE7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D69D-E6D5-57E6-D2E1-406D7EA8B6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36CB6-5105-44B9-BD42-57CA35125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850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svg"/><Relationship Id="rId4" Type="http://schemas.openxmlformats.org/officeDocument/2006/relationships/image" Target="../media/image7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-geometric.readthedocs.io/en/latest/" TargetMode="External"/><Relationship Id="rId2" Type="http://schemas.openxmlformats.org/officeDocument/2006/relationships/hyperlink" Target="https://github.com/tensorflow/gn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hyperlink" Target="https://medium.com/@DigitalSciGuy/modernizing-commuter-rail-in-boston-should-be-a-slam-dunk-78a366e24114" TargetMode="External"/><Relationship Id="rId7" Type="http://schemas.openxmlformats.org/officeDocument/2006/relationships/hyperlink" Target="https://www.frontiersin.org/articles/10.3389/fcell.2021.633305/full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g"/><Relationship Id="rId5" Type="http://schemas.openxmlformats.org/officeDocument/2006/relationships/hyperlink" Target="https://open.lib.umn.edu/principlesmanagement/chapter/9-1-social-networks/" TargetMode="External"/><Relationship Id="rId4" Type="http://schemas.openxmlformats.org/officeDocument/2006/relationships/image" Target="../media/image28.jpg"/><Relationship Id="rId9" Type="http://schemas.openxmlformats.org/officeDocument/2006/relationships/hyperlink" Target="https://en.wikipedia.org/wiki/Adenosin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oc.org/index.php/Anthracycline" TargetMode="External"/><Relationship Id="rId7" Type="http://schemas.openxmlformats.org/officeDocument/2006/relationships/image" Target="../media/image34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hyperlink" Target="https://superawesomevectors.deviantart.com/art/Pills-Vector-Illustration-643402348" TargetMode="External"/><Relationship Id="rId4" Type="http://schemas.openxmlformats.org/officeDocument/2006/relationships/image" Target="../media/image3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xhere.com/en/photo/802177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CB128-AFE4-4341-366C-F37CF900AC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Graph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77CE3-5E8D-9EFB-98F0-1E73F88CDD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Jarred M. Kvamme</a:t>
            </a:r>
          </a:p>
          <a:p>
            <a:r>
              <a:rPr lang="en-US" dirty="0"/>
              <a:t>PhD Candidate</a:t>
            </a:r>
          </a:p>
          <a:p>
            <a:r>
              <a:rPr lang="en-US" dirty="0"/>
              <a:t>Department of Bioinformatics and Computational Biology</a:t>
            </a:r>
          </a:p>
          <a:p>
            <a:r>
              <a:rPr lang="en-US" dirty="0"/>
              <a:t>jarred@uidaho.edu</a:t>
            </a:r>
          </a:p>
        </p:txBody>
      </p:sp>
    </p:spTree>
    <p:extLst>
      <p:ext uri="{BB962C8B-B14F-4D97-AF65-F5344CB8AC3E}">
        <p14:creationId xmlns:p14="http://schemas.microsoft.com/office/powerpoint/2010/main" val="3536400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905D4-11E7-50DF-6FD7-834445BC3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80FE-F8CA-9CD7-E150-C48E4A2D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Convolutional Network (GCN)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5A7AD-2797-9C3E-BEC9-D02E9053B5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5592" y="1671756"/>
                <a:ext cx="10515600" cy="185701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300" dirty="0"/>
                  <a:t>Graph convolution combines features of immediate neighbors to update next step features of each node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300" dirty="0"/>
                  <a:t> - neighborhood of node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3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300" dirty="0"/>
                  <a:t> - current feature representation of node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3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3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3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3300" dirty="0"/>
                  <a:t> - updated feature representation of node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3300" dirty="0"/>
              </a:p>
              <a:p>
                <a:r>
                  <a:rPr lang="en-US" sz="3300" dirty="0"/>
                  <a:t>Convolution operator </a:t>
                </a:r>
                <a14:m>
                  <m:oMath xmlns:m="http://schemas.openxmlformats.org/officeDocument/2006/math"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3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sz="3300" dirty="0"/>
                  <a:t> operates over each node’s neighborhood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E5A7AD-2797-9C3E-BEC9-D02E9053B5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5592" y="1671756"/>
                <a:ext cx="10515600" cy="1857016"/>
              </a:xfrm>
              <a:blipFill>
                <a:blip r:embed="rId2"/>
                <a:stretch>
                  <a:fillRect l="-406" t="-4918" b="-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38E4F3-7858-390F-F9FB-6BE854DCE158}"/>
              </a:ext>
            </a:extLst>
          </p:cNvPr>
          <p:cNvCxnSpPr>
            <a:cxnSpLocks/>
          </p:cNvCxnSpPr>
          <p:nvPr/>
        </p:nvCxnSpPr>
        <p:spPr>
          <a:xfrm>
            <a:off x="2711206" y="3967674"/>
            <a:ext cx="399288" cy="640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33D063-00ED-B5DD-7C20-03E686BECA9D}"/>
              </a:ext>
            </a:extLst>
          </p:cNvPr>
          <p:cNvCxnSpPr>
            <a:cxnSpLocks/>
          </p:cNvCxnSpPr>
          <p:nvPr/>
        </p:nvCxnSpPr>
        <p:spPr>
          <a:xfrm flipV="1">
            <a:off x="2631958" y="4618960"/>
            <a:ext cx="478536" cy="571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06C5EB-14A0-6833-4881-1E7AD4F264B6}"/>
              </a:ext>
            </a:extLst>
          </p:cNvPr>
          <p:cNvCxnSpPr>
            <a:cxnSpLocks/>
          </p:cNvCxnSpPr>
          <p:nvPr/>
        </p:nvCxnSpPr>
        <p:spPr>
          <a:xfrm flipH="1">
            <a:off x="3110494" y="4059269"/>
            <a:ext cx="634208" cy="559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C71E75-E990-5A11-940F-E1E2BF38E0FE}"/>
              </a:ext>
            </a:extLst>
          </p:cNvPr>
          <p:cNvCxnSpPr>
            <a:cxnSpLocks/>
          </p:cNvCxnSpPr>
          <p:nvPr/>
        </p:nvCxnSpPr>
        <p:spPr>
          <a:xfrm flipH="1" flipV="1">
            <a:off x="3095254" y="4607689"/>
            <a:ext cx="841472" cy="351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C584500-E613-92B6-DA86-C7032F6BB128}"/>
              </a:ext>
            </a:extLst>
          </p:cNvPr>
          <p:cNvCxnSpPr>
            <a:cxnSpLocks/>
          </p:cNvCxnSpPr>
          <p:nvPr/>
        </p:nvCxnSpPr>
        <p:spPr>
          <a:xfrm flipV="1">
            <a:off x="3737082" y="4991199"/>
            <a:ext cx="199644" cy="793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064F1CF-AE4E-8E84-0D37-A5A7F7FB4A79}"/>
              </a:ext>
            </a:extLst>
          </p:cNvPr>
          <p:cNvCxnSpPr>
            <a:cxnSpLocks/>
          </p:cNvCxnSpPr>
          <p:nvPr/>
        </p:nvCxnSpPr>
        <p:spPr>
          <a:xfrm flipH="1">
            <a:off x="3936726" y="4618960"/>
            <a:ext cx="826232" cy="34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B9DFD87-6A0C-7610-B02E-9160C89D07DC}"/>
              </a:ext>
            </a:extLst>
          </p:cNvPr>
          <p:cNvSpPr/>
          <p:nvPr/>
        </p:nvSpPr>
        <p:spPr>
          <a:xfrm>
            <a:off x="2918470" y="4420237"/>
            <a:ext cx="384048" cy="3749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47772C-C400-8FB2-5EFE-92386D763F4D}"/>
              </a:ext>
            </a:extLst>
          </p:cNvPr>
          <p:cNvSpPr/>
          <p:nvPr/>
        </p:nvSpPr>
        <p:spPr>
          <a:xfrm>
            <a:off x="3744702" y="4771799"/>
            <a:ext cx="384048" cy="374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324521-DCE3-EC55-0C60-CACADCB1FB9C}"/>
              </a:ext>
            </a:extLst>
          </p:cNvPr>
          <p:cNvSpPr/>
          <p:nvPr/>
        </p:nvSpPr>
        <p:spPr>
          <a:xfrm>
            <a:off x="3552678" y="3871817"/>
            <a:ext cx="384048" cy="374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B69498-20C0-FE72-DEEC-B81B4F5AE6AF}"/>
              </a:ext>
            </a:extLst>
          </p:cNvPr>
          <p:cNvSpPr/>
          <p:nvPr/>
        </p:nvSpPr>
        <p:spPr>
          <a:xfrm>
            <a:off x="2519182" y="3780222"/>
            <a:ext cx="384048" cy="374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74144F-2480-CD98-16CC-F8A5F3D8CC40}"/>
              </a:ext>
            </a:extLst>
          </p:cNvPr>
          <p:cNvSpPr/>
          <p:nvPr/>
        </p:nvSpPr>
        <p:spPr>
          <a:xfrm>
            <a:off x="2439934" y="5029837"/>
            <a:ext cx="384048" cy="374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74F3EE-D320-05F1-9597-925EAAC78EC9}"/>
              </a:ext>
            </a:extLst>
          </p:cNvPr>
          <p:cNvSpPr/>
          <p:nvPr/>
        </p:nvSpPr>
        <p:spPr>
          <a:xfrm>
            <a:off x="3552678" y="5597105"/>
            <a:ext cx="384048" cy="3749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2A53D8A-2E7B-5348-A495-0D82F2FA5833}"/>
              </a:ext>
            </a:extLst>
          </p:cNvPr>
          <p:cNvSpPr/>
          <p:nvPr/>
        </p:nvSpPr>
        <p:spPr>
          <a:xfrm>
            <a:off x="4570934" y="4431508"/>
            <a:ext cx="384048" cy="3749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AC9A6C-0384-E343-717A-6C05BB3417C8}"/>
                  </a:ext>
                </a:extLst>
              </p:cNvPr>
              <p:cNvSpPr txBox="1"/>
              <p:nvPr/>
            </p:nvSpPr>
            <p:spPr>
              <a:xfrm>
                <a:off x="4586501" y="4433192"/>
                <a:ext cx="4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BAC9A6C-0384-E343-717A-6C05BB341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6501" y="4433192"/>
                <a:ext cx="40370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E5E9D0-CFEE-7496-FDE8-81AFD39C6F06}"/>
                  </a:ext>
                </a:extLst>
              </p:cNvPr>
              <p:cNvSpPr txBox="1"/>
              <p:nvPr/>
            </p:nvSpPr>
            <p:spPr>
              <a:xfrm>
                <a:off x="3726536" y="4805362"/>
                <a:ext cx="4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6E5E9D0-CFEE-7496-FDE8-81AFD39C6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536" y="4805362"/>
                <a:ext cx="40370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06504B-AD5A-F1E2-42CB-E25874C42645}"/>
                  </a:ext>
                </a:extLst>
              </p:cNvPr>
              <p:cNvSpPr txBox="1"/>
              <p:nvPr/>
            </p:nvSpPr>
            <p:spPr>
              <a:xfrm>
                <a:off x="2406530" y="5036635"/>
                <a:ext cx="4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06504B-AD5A-F1E2-42CB-E25874C42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530" y="5036635"/>
                <a:ext cx="40370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E39A2A-392E-F2A3-BC25-A699B2FDFC95}"/>
                  </a:ext>
                </a:extLst>
              </p:cNvPr>
              <p:cNvSpPr txBox="1"/>
              <p:nvPr/>
            </p:nvSpPr>
            <p:spPr>
              <a:xfrm>
                <a:off x="3545060" y="3877941"/>
                <a:ext cx="4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E39A2A-392E-F2A3-BC25-A699B2FDF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060" y="3877941"/>
                <a:ext cx="40370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DBA1A-A1D6-1210-3F3A-E38AF2DFCF56}"/>
                  </a:ext>
                </a:extLst>
              </p:cNvPr>
              <p:cNvSpPr txBox="1"/>
              <p:nvPr/>
            </p:nvSpPr>
            <p:spPr>
              <a:xfrm>
                <a:off x="2553583" y="3770664"/>
                <a:ext cx="3995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D8DBA1A-A1D6-1210-3F3A-E38AF2DFC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583" y="3770664"/>
                <a:ext cx="39953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CAA36D-9D53-A697-33B5-45A9D6E31365}"/>
                  </a:ext>
                </a:extLst>
              </p:cNvPr>
              <p:cNvSpPr txBox="1"/>
              <p:nvPr/>
            </p:nvSpPr>
            <p:spPr>
              <a:xfrm>
                <a:off x="3552678" y="5582734"/>
                <a:ext cx="4037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CAA36D-9D53-A697-33B5-45A9D6E313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678" y="5582734"/>
                <a:ext cx="40370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426114-CDC6-BE25-0485-BBDBCD12CA1A}"/>
                  </a:ext>
                </a:extLst>
              </p:cNvPr>
              <p:cNvSpPr txBox="1"/>
              <p:nvPr/>
            </p:nvSpPr>
            <p:spPr>
              <a:xfrm>
                <a:off x="2899258" y="4431508"/>
                <a:ext cx="3793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426114-CDC6-BE25-0485-BBDBCD12C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258" y="4431508"/>
                <a:ext cx="37933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6361606-5B3F-2831-386D-2D6C0388C953}"/>
              </a:ext>
            </a:extLst>
          </p:cNvPr>
          <p:cNvCxnSpPr>
            <a:cxnSpLocks/>
          </p:cNvCxnSpPr>
          <p:nvPr/>
        </p:nvCxnSpPr>
        <p:spPr>
          <a:xfrm>
            <a:off x="7429651" y="4060660"/>
            <a:ext cx="399288" cy="6400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10699D0-8656-1568-6E7C-B2F49EA6C865}"/>
              </a:ext>
            </a:extLst>
          </p:cNvPr>
          <p:cNvCxnSpPr>
            <a:cxnSpLocks/>
          </p:cNvCxnSpPr>
          <p:nvPr/>
        </p:nvCxnSpPr>
        <p:spPr>
          <a:xfrm flipV="1">
            <a:off x="7350403" y="4711946"/>
            <a:ext cx="478536" cy="571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E9A110-588C-FF6A-59B5-195E8F5A7742}"/>
              </a:ext>
            </a:extLst>
          </p:cNvPr>
          <p:cNvCxnSpPr>
            <a:cxnSpLocks/>
          </p:cNvCxnSpPr>
          <p:nvPr/>
        </p:nvCxnSpPr>
        <p:spPr>
          <a:xfrm flipH="1">
            <a:off x="7828939" y="4152255"/>
            <a:ext cx="634208" cy="5596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3E83AF-EDA2-DA9C-3C27-3B3B50D0D080}"/>
              </a:ext>
            </a:extLst>
          </p:cNvPr>
          <p:cNvCxnSpPr>
            <a:cxnSpLocks/>
          </p:cNvCxnSpPr>
          <p:nvPr/>
        </p:nvCxnSpPr>
        <p:spPr>
          <a:xfrm flipH="1" flipV="1">
            <a:off x="7813699" y="4700675"/>
            <a:ext cx="841472" cy="3515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7FA8851-42EA-11C5-B34F-F80107F1EA35}"/>
              </a:ext>
            </a:extLst>
          </p:cNvPr>
          <p:cNvCxnSpPr>
            <a:cxnSpLocks/>
          </p:cNvCxnSpPr>
          <p:nvPr/>
        </p:nvCxnSpPr>
        <p:spPr>
          <a:xfrm flipV="1">
            <a:off x="8455527" y="5084185"/>
            <a:ext cx="199644" cy="7933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0F3BF0D-5823-A331-9CE0-AFC5410A489E}"/>
              </a:ext>
            </a:extLst>
          </p:cNvPr>
          <p:cNvCxnSpPr>
            <a:cxnSpLocks/>
          </p:cNvCxnSpPr>
          <p:nvPr/>
        </p:nvCxnSpPr>
        <p:spPr>
          <a:xfrm flipH="1">
            <a:off x="8655171" y="4711946"/>
            <a:ext cx="826232" cy="34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49D3FE01-FBB5-07BB-09C9-080DB6016344}"/>
              </a:ext>
            </a:extLst>
          </p:cNvPr>
          <p:cNvSpPr/>
          <p:nvPr/>
        </p:nvSpPr>
        <p:spPr>
          <a:xfrm>
            <a:off x="7636915" y="4513223"/>
            <a:ext cx="384048" cy="37490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560210-1B8C-E9A6-8AFA-894CAEEBBA61}"/>
              </a:ext>
            </a:extLst>
          </p:cNvPr>
          <p:cNvSpPr/>
          <p:nvPr/>
        </p:nvSpPr>
        <p:spPr>
          <a:xfrm>
            <a:off x="8463147" y="4864785"/>
            <a:ext cx="384048" cy="374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B997B4-9B85-7AEB-CFF1-7202F9484EF8}"/>
              </a:ext>
            </a:extLst>
          </p:cNvPr>
          <p:cNvSpPr/>
          <p:nvPr/>
        </p:nvSpPr>
        <p:spPr>
          <a:xfrm>
            <a:off x="8271123" y="3964803"/>
            <a:ext cx="384048" cy="374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F73BBD6-2375-25E1-EC63-20CA172E6D92}"/>
              </a:ext>
            </a:extLst>
          </p:cNvPr>
          <p:cNvSpPr/>
          <p:nvPr/>
        </p:nvSpPr>
        <p:spPr>
          <a:xfrm>
            <a:off x="7237627" y="3873208"/>
            <a:ext cx="384048" cy="374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3E7A39-96BA-26A2-2C9A-7981CC8B16E5}"/>
              </a:ext>
            </a:extLst>
          </p:cNvPr>
          <p:cNvSpPr/>
          <p:nvPr/>
        </p:nvSpPr>
        <p:spPr>
          <a:xfrm>
            <a:off x="7158379" y="5122823"/>
            <a:ext cx="384048" cy="37490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4E98599-9B68-A4B5-3EAC-189BD40DD8FD}"/>
              </a:ext>
            </a:extLst>
          </p:cNvPr>
          <p:cNvSpPr/>
          <p:nvPr/>
        </p:nvSpPr>
        <p:spPr>
          <a:xfrm>
            <a:off x="8271123" y="5690091"/>
            <a:ext cx="384048" cy="3749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7ED6383E-ABFF-142A-FDF7-43A4349EB915}"/>
              </a:ext>
            </a:extLst>
          </p:cNvPr>
          <p:cNvSpPr/>
          <p:nvPr/>
        </p:nvSpPr>
        <p:spPr>
          <a:xfrm>
            <a:off x="9289379" y="4524494"/>
            <a:ext cx="384048" cy="37490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D8D824-F506-7B47-DBAB-D6FD6CD39E70}"/>
                  </a:ext>
                </a:extLst>
              </p:cNvPr>
              <p:cNvSpPr txBox="1"/>
              <p:nvPr/>
            </p:nvSpPr>
            <p:spPr>
              <a:xfrm>
                <a:off x="7617703" y="4524494"/>
                <a:ext cx="4258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8D8D824-F506-7B47-DBAB-D6FD6CD39E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703" y="4524494"/>
                <a:ext cx="42582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row: Right 43">
            <a:extLst>
              <a:ext uri="{FF2B5EF4-FFF2-40B4-BE49-F238E27FC236}">
                <a16:creationId xmlns:a16="http://schemas.microsoft.com/office/drawing/2014/main" id="{6D6F69A2-DC49-6B0F-1622-5B700F83C711}"/>
              </a:ext>
            </a:extLst>
          </p:cNvPr>
          <p:cNvSpPr/>
          <p:nvPr/>
        </p:nvSpPr>
        <p:spPr>
          <a:xfrm>
            <a:off x="5679812" y="4570387"/>
            <a:ext cx="958956" cy="466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10A721-8D0F-D0FB-A1AC-2DFB65EF1876}"/>
                  </a:ext>
                </a:extLst>
              </p:cNvPr>
              <p:cNvSpPr txBox="1"/>
              <p:nvPr/>
            </p:nvSpPr>
            <p:spPr>
              <a:xfrm>
                <a:off x="4483503" y="6064995"/>
                <a:ext cx="278197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10A721-8D0F-D0FB-A1AC-2DFB65EF1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3503" y="6064995"/>
                <a:ext cx="2781979" cy="299313"/>
              </a:xfrm>
              <a:prstGeom prst="rect">
                <a:avLst/>
              </a:prstGeom>
              <a:blipFill>
                <a:blip r:embed="rId11"/>
                <a:stretch>
                  <a:fillRect l="-1969" t="-2041" r="-656" b="-26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4042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48A3-78D8-DB1B-5420-E2B0D078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GCN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2557-E99B-6D55-F416-21D26C4E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Desired:</a:t>
            </a:r>
          </a:p>
          <a:p>
            <a:pPr>
              <a:buFontTx/>
              <a:buChar char="-"/>
            </a:pPr>
            <a:r>
              <a:rPr lang="en-US" dirty="0"/>
              <a:t>Computational efficiency (~O(V+E))</a:t>
            </a:r>
          </a:p>
          <a:p>
            <a:pPr>
              <a:buFontTx/>
              <a:buChar char="-"/>
            </a:pPr>
            <a:r>
              <a:rPr lang="en-US" dirty="0"/>
              <a:t>Fixed parameter size (does not depend on input dimension</a:t>
            </a:r>
          </a:p>
          <a:p>
            <a:pPr>
              <a:buFontTx/>
              <a:buChar char="-"/>
            </a:pPr>
            <a:r>
              <a:rPr lang="en-US" dirty="0"/>
              <a:t>Operates on local information </a:t>
            </a:r>
          </a:p>
          <a:p>
            <a:pPr>
              <a:buFontTx/>
              <a:buChar char="-"/>
            </a:pPr>
            <a:r>
              <a:rPr lang="en-US" dirty="0"/>
              <a:t>Dynamic weighting of neighborhood information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Images have fixed regular structure making the convolution operation easy to implement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Generalizing to </a:t>
            </a:r>
            <a:r>
              <a:rPr lang="en-US" i="1" dirty="0"/>
              <a:t>any</a:t>
            </a:r>
            <a:r>
              <a:rPr lang="en-US" dirty="0"/>
              <a:t> graph structure of any size is the challenge!</a:t>
            </a:r>
          </a:p>
        </p:txBody>
      </p:sp>
    </p:spTree>
    <p:extLst>
      <p:ext uri="{BB962C8B-B14F-4D97-AF65-F5344CB8AC3E}">
        <p14:creationId xmlns:p14="http://schemas.microsoft.com/office/powerpoint/2010/main" val="27544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A0FD3-1192-F6F7-F2B0-3CCFFB69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2739"/>
          </a:xfrm>
        </p:spPr>
        <p:txBody>
          <a:bodyPr/>
          <a:lstStyle/>
          <a:p>
            <a:r>
              <a:rPr lang="en-US" dirty="0"/>
              <a:t>Tasks of GNN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91EE20-062E-5688-A811-FACA6FE9C475}"/>
              </a:ext>
            </a:extLst>
          </p:cNvPr>
          <p:cNvGrpSpPr/>
          <p:nvPr/>
        </p:nvGrpSpPr>
        <p:grpSpPr>
          <a:xfrm>
            <a:off x="318526" y="2240120"/>
            <a:ext cx="2515048" cy="2191787"/>
            <a:chOff x="675142" y="3771078"/>
            <a:chExt cx="2515048" cy="219178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E775479-5D80-55F2-E422-E91E257CA91C}"/>
                </a:ext>
              </a:extLst>
            </p:cNvPr>
            <p:cNvCxnSpPr>
              <a:cxnSpLocks/>
            </p:cNvCxnSpPr>
            <p:nvPr/>
          </p:nvCxnSpPr>
          <p:spPr>
            <a:xfrm>
              <a:off x="946414" y="3958530"/>
              <a:ext cx="399288" cy="6400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E20AA3-023C-CED2-E874-558ACE88C3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166" y="4609816"/>
              <a:ext cx="478536" cy="5715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C32C55-C7DD-CA1A-07B5-9A3DFC0726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45702" y="4050125"/>
              <a:ext cx="634208" cy="5596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6EAB952-66A9-0562-D8F8-374546C216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0462" y="4598545"/>
              <a:ext cx="841472" cy="3515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8000779-ED29-2159-59B4-8961E60AB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2290" y="4982055"/>
              <a:ext cx="199644" cy="7933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BE001A6-D202-BB1F-F2EC-A468AA327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71934" y="4609816"/>
              <a:ext cx="826232" cy="340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D96E2ED-4097-6EE0-13E5-F6C8EFCB6C88}"/>
                </a:ext>
              </a:extLst>
            </p:cNvPr>
            <p:cNvSpPr/>
            <p:nvPr/>
          </p:nvSpPr>
          <p:spPr>
            <a:xfrm>
              <a:off x="1153678" y="4411093"/>
              <a:ext cx="384048" cy="37490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A23DA8-00C4-D966-CA8D-50ADF665C2DE}"/>
                </a:ext>
              </a:extLst>
            </p:cNvPr>
            <p:cNvSpPr/>
            <p:nvPr/>
          </p:nvSpPr>
          <p:spPr>
            <a:xfrm>
              <a:off x="1979910" y="4762655"/>
              <a:ext cx="384048" cy="3749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C3DDC5-A227-E90A-B128-04FD35A74864}"/>
                </a:ext>
              </a:extLst>
            </p:cNvPr>
            <p:cNvSpPr/>
            <p:nvPr/>
          </p:nvSpPr>
          <p:spPr>
            <a:xfrm>
              <a:off x="1787886" y="3862673"/>
              <a:ext cx="384048" cy="3749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F22B68E-09DE-E590-702A-E2A889AF7CFE}"/>
                </a:ext>
              </a:extLst>
            </p:cNvPr>
            <p:cNvSpPr/>
            <p:nvPr/>
          </p:nvSpPr>
          <p:spPr>
            <a:xfrm>
              <a:off x="754390" y="3771078"/>
              <a:ext cx="384048" cy="3749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CB2907-9648-2198-63BC-D899BACDF61C}"/>
                </a:ext>
              </a:extLst>
            </p:cNvPr>
            <p:cNvSpPr/>
            <p:nvPr/>
          </p:nvSpPr>
          <p:spPr>
            <a:xfrm>
              <a:off x="675142" y="5020693"/>
              <a:ext cx="384048" cy="3749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258C595-EC1E-7DC2-972C-2BF1DD257910}"/>
                </a:ext>
              </a:extLst>
            </p:cNvPr>
            <p:cNvSpPr/>
            <p:nvPr/>
          </p:nvSpPr>
          <p:spPr>
            <a:xfrm>
              <a:off x="1787886" y="5587961"/>
              <a:ext cx="384048" cy="3749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5DDD55-F07B-7B1E-45D6-02F9D4CFA187}"/>
                </a:ext>
              </a:extLst>
            </p:cNvPr>
            <p:cNvSpPr/>
            <p:nvPr/>
          </p:nvSpPr>
          <p:spPr>
            <a:xfrm>
              <a:off x="2806142" y="4422364"/>
              <a:ext cx="384048" cy="3749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33BB9E-8EC2-564B-7811-369EA11A5DBD}"/>
                    </a:ext>
                  </a:extLst>
                </p:cNvPr>
                <p:cNvSpPr txBox="1"/>
                <p:nvPr/>
              </p:nvSpPr>
              <p:spPr>
                <a:xfrm>
                  <a:off x="1134466" y="4422364"/>
                  <a:ext cx="37439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633BB9E-8EC2-564B-7811-369EA11A5D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4466" y="4422364"/>
                  <a:ext cx="374398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0CD923-3626-F72C-AE1D-8951E368608A}"/>
              </a:ext>
            </a:extLst>
          </p:cNvPr>
          <p:cNvGrpSpPr/>
          <p:nvPr/>
        </p:nvGrpSpPr>
        <p:grpSpPr>
          <a:xfrm>
            <a:off x="4809598" y="2333106"/>
            <a:ext cx="2515048" cy="2191787"/>
            <a:chOff x="5393587" y="3864064"/>
            <a:chExt cx="2515048" cy="2191787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BA686D-C53E-B8F6-B0A0-4EF7A8BDB0F7}"/>
                </a:ext>
              </a:extLst>
            </p:cNvPr>
            <p:cNvCxnSpPr>
              <a:cxnSpLocks/>
            </p:cNvCxnSpPr>
            <p:nvPr/>
          </p:nvCxnSpPr>
          <p:spPr>
            <a:xfrm>
              <a:off x="5664859" y="4051516"/>
              <a:ext cx="399288" cy="6400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EBB4139-F396-3CF5-72C8-35321AB044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611" y="4702802"/>
              <a:ext cx="478536" cy="5715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ABA2023-DDD4-8743-9C6E-2B635EECE7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4147" y="4143111"/>
              <a:ext cx="634208" cy="5596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C296715-D0BB-1C68-F2A5-449D3D0185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48907" y="4691531"/>
              <a:ext cx="841472" cy="3515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07B6A9-DC7C-C81F-C0E5-2C1CFE939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0735" y="5075041"/>
              <a:ext cx="199644" cy="7933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C8C798-7191-7457-C870-57A3E61D22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0379" y="4702802"/>
              <a:ext cx="826232" cy="340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6095061-21B2-F0A8-D91C-062B63DCD021}"/>
                </a:ext>
              </a:extLst>
            </p:cNvPr>
            <p:cNvSpPr/>
            <p:nvPr/>
          </p:nvSpPr>
          <p:spPr>
            <a:xfrm>
              <a:off x="5872123" y="4504079"/>
              <a:ext cx="384048" cy="374904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C49590F-F0D4-0F5B-4E1A-5F27E5EC9363}"/>
                </a:ext>
              </a:extLst>
            </p:cNvPr>
            <p:cNvSpPr/>
            <p:nvPr/>
          </p:nvSpPr>
          <p:spPr>
            <a:xfrm>
              <a:off x="6698355" y="4855641"/>
              <a:ext cx="384048" cy="3749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1D73263-C0E2-02AC-6ADB-F5D48D1DA4C6}"/>
                </a:ext>
              </a:extLst>
            </p:cNvPr>
            <p:cNvSpPr/>
            <p:nvPr/>
          </p:nvSpPr>
          <p:spPr>
            <a:xfrm>
              <a:off x="6506331" y="3955659"/>
              <a:ext cx="384048" cy="3749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F3B9EDC-FF1F-A17A-85CA-C9B4608DCF89}"/>
                </a:ext>
              </a:extLst>
            </p:cNvPr>
            <p:cNvSpPr/>
            <p:nvPr/>
          </p:nvSpPr>
          <p:spPr>
            <a:xfrm>
              <a:off x="5472835" y="3864064"/>
              <a:ext cx="384048" cy="3749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FE666F6-F28F-C2B1-F136-E875E8EB05BE}"/>
                </a:ext>
              </a:extLst>
            </p:cNvPr>
            <p:cNvSpPr/>
            <p:nvPr/>
          </p:nvSpPr>
          <p:spPr>
            <a:xfrm>
              <a:off x="5393587" y="5113679"/>
              <a:ext cx="384048" cy="374904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CCEEED3E-47DD-AB5E-B8E5-423D5B11E4B3}"/>
                </a:ext>
              </a:extLst>
            </p:cNvPr>
            <p:cNvSpPr/>
            <p:nvPr/>
          </p:nvSpPr>
          <p:spPr>
            <a:xfrm>
              <a:off x="6506331" y="5680947"/>
              <a:ext cx="384048" cy="3749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852103-7D15-B0CC-DB43-2CB5A22DF323}"/>
                </a:ext>
              </a:extLst>
            </p:cNvPr>
            <p:cNvSpPr/>
            <p:nvPr/>
          </p:nvSpPr>
          <p:spPr>
            <a:xfrm>
              <a:off x="7524587" y="4515350"/>
              <a:ext cx="384048" cy="374904"/>
            </a:xfrm>
            <a:prstGeom prst="ellipse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2FC7CCC-B034-7BBD-30FB-B23B98B26686}"/>
                    </a:ext>
                  </a:extLst>
                </p:cNvPr>
                <p:cNvSpPr txBox="1"/>
                <p:nvPr/>
              </p:nvSpPr>
              <p:spPr>
                <a:xfrm>
                  <a:off x="5852911" y="4515350"/>
                  <a:ext cx="37933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2FC7CCC-B034-7BBD-30FB-B23B98B26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911" y="4515350"/>
                  <a:ext cx="379335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DDE01225-645E-8389-5BDF-5F4A90DB63BA}"/>
              </a:ext>
            </a:extLst>
          </p:cNvPr>
          <p:cNvSpPr/>
          <p:nvPr/>
        </p:nvSpPr>
        <p:spPr>
          <a:xfrm>
            <a:off x="3232862" y="3030285"/>
            <a:ext cx="1284498" cy="466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0B2A4DA-787C-70F5-F9FA-2FBFBAD9D53C}"/>
              </a:ext>
            </a:extLst>
          </p:cNvPr>
          <p:cNvSpPr/>
          <p:nvPr/>
        </p:nvSpPr>
        <p:spPr>
          <a:xfrm>
            <a:off x="3478257" y="2995507"/>
            <a:ext cx="727245" cy="53580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044802-34AA-0759-42F2-D3ACB075051C}"/>
                  </a:ext>
                </a:extLst>
              </p:cNvPr>
              <p:cNvSpPr txBox="1"/>
              <p:nvPr/>
            </p:nvSpPr>
            <p:spPr>
              <a:xfrm>
                <a:off x="325731" y="4512977"/>
                <a:ext cx="13267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Inputs: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6044802-34AA-0759-42F2-D3ACB0750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31" y="4512977"/>
                <a:ext cx="1326710" cy="369332"/>
              </a:xfrm>
              <a:prstGeom prst="rect">
                <a:avLst/>
              </a:prstGeom>
              <a:blipFill>
                <a:blip r:embed="rId4"/>
                <a:stretch>
                  <a:fillRect l="-3670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64C915-8CD6-3BC9-167C-FFD8F5C6941F}"/>
                  </a:ext>
                </a:extLst>
              </p:cNvPr>
              <p:cNvSpPr txBox="1"/>
              <p:nvPr/>
            </p:nvSpPr>
            <p:spPr>
              <a:xfrm>
                <a:off x="4775903" y="4559106"/>
                <a:ext cx="21646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Latent outputs: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64C915-8CD6-3BC9-167C-FFD8F5C69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03" y="4559106"/>
                <a:ext cx="2164695" cy="369332"/>
              </a:xfrm>
              <a:prstGeom prst="rect">
                <a:avLst/>
              </a:prstGeom>
              <a:blipFill>
                <a:blip r:embed="rId5"/>
                <a:stretch>
                  <a:fillRect l="-224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57B941E0-4778-E34C-A7C2-918D808152F2}"/>
              </a:ext>
            </a:extLst>
          </p:cNvPr>
          <p:cNvSpPr txBox="1"/>
          <p:nvPr/>
        </p:nvSpPr>
        <p:spPr>
          <a:xfrm>
            <a:off x="9750508" y="2261117"/>
            <a:ext cx="2569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Node, graph, or edge level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Clustering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Prediction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8071FE1C-6AE1-D189-3D6E-FF09DF2A43E0}"/>
              </a:ext>
            </a:extLst>
          </p:cNvPr>
          <p:cNvSpPr/>
          <p:nvPr/>
        </p:nvSpPr>
        <p:spPr>
          <a:xfrm>
            <a:off x="7558319" y="3016619"/>
            <a:ext cx="592559" cy="4662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3890EC5-3DD9-8005-5F23-708043BF0364}"/>
                  </a:ext>
                </a:extLst>
              </p:cNvPr>
              <p:cNvSpPr/>
              <p:nvPr/>
            </p:nvSpPr>
            <p:spPr>
              <a:xfrm>
                <a:off x="8288554" y="2963051"/>
                <a:ext cx="826232" cy="622209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C3890EC5-3DD9-8005-5F23-708043BF0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554" y="2963051"/>
                <a:ext cx="826232" cy="62220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C8CE963-0A8A-AE43-D34D-455EBE19D8C2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9114786" y="2424701"/>
            <a:ext cx="742446" cy="849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29B883-D448-887D-BB4B-FFE7CD0140E8}"/>
              </a:ext>
            </a:extLst>
          </p:cNvPr>
          <p:cNvCxnSpPr>
            <a:cxnSpLocks/>
            <a:stCxn id="47" idx="3"/>
          </p:cNvCxnSpPr>
          <p:nvPr/>
        </p:nvCxnSpPr>
        <p:spPr>
          <a:xfrm flipV="1">
            <a:off x="9114786" y="3274155"/>
            <a:ext cx="74244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F081CC4-B98E-C65F-26D2-06F0B060AA3F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9114786" y="3274156"/>
            <a:ext cx="742446" cy="4692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1553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8FD8E-A4F2-318D-5719-0B1493901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D4E9-26CA-97D1-DD9F-C2AEDF24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Graph Convolution: Simple Update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0B797-440A-BBD0-EA02-E941463A8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Assume an unweighted undirected graph 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edge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between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nodes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𝑒𝑙𝑠𝑒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Neighborhood information can be aggregated by simply multiplying the with the adjacency matrix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𝑨𝑯𝑾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 shared, learnable node-wise linear transformation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is the adjacency matrix encoding the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current node representations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updated node representations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– nonlinear activation function such as </a:t>
                </a:r>
                <a:r>
                  <a:rPr lang="en-US" dirty="0" err="1"/>
                  <a:t>ReLU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⁡(0, ⋅)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80B797-440A-BBD0-EA02-E941463A8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140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15304080-D31A-5C51-F115-D67774F2DF1A}"/>
              </a:ext>
            </a:extLst>
          </p:cNvPr>
          <p:cNvSpPr/>
          <p:nvPr/>
        </p:nvSpPr>
        <p:spPr>
          <a:xfrm rot="19301129">
            <a:off x="10511877" y="1583194"/>
            <a:ext cx="497853" cy="430373"/>
          </a:xfrm>
          <a:custGeom>
            <a:avLst/>
            <a:gdLst>
              <a:gd name="connsiteX0" fmla="*/ 182880 w 497853"/>
              <a:gd name="connsiteY0" fmla="*/ 0 h 430373"/>
              <a:gd name="connsiteX1" fmla="*/ 0 w 497853"/>
              <a:gd name="connsiteY1" fmla="*/ 256032 h 430373"/>
              <a:gd name="connsiteX2" fmla="*/ 182880 w 497853"/>
              <a:gd name="connsiteY2" fmla="*/ 429768 h 430373"/>
              <a:gd name="connsiteX3" fmla="*/ 484632 w 497853"/>
              <a:gd name="connsiteY3" fmla="*/ 301752 h 430373"/>
              <a:gd name="connsiteX4" fmla="*/ 448056 w 497853"/>
              <a:gd name="connsiteY4" fmla="*/ 9144 h 430373"/>
              <a:gd name="connsiteX5" fmla="*/ 448056 w 497853"/>
              <a:gd name="connsiteY5" fmla="*/ 9144 h 430373"/>
              <a:gd name="connsiteX6" fmla="*/ 448056 w 497853"/>
              <a:gd name="connsiteY6" fmla="*/ 9144 h 43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53" h="430373">
                <a:moveTo>
                  <a:pt x="182880" y="0"/>
                </a:moveTo>
                <a:cubicBezTo>
                  <a:pt x="91440" y="92202"/>
                  <a:pt x="0" y="184404"/>
                  <a:pt x="0" y="256032"/>
                </a:cubicBezTo>
                <a:cubicBezTo>
                  <a:pt x="0" y="327660"/>
                  <a:pt x="102108" y="422148"/>
                  <a:pt x="182880" y="429768"/>
                </a:cubicBezTo>
                <a:cubicBezTo>
                  <a:pt x="263652" y="437388"/>
                  <a:pt x="440436" y="371856"/>
                  <a:pt x="484632" y="301752"/>
                </a:cubicBezTo>
                <a:cubicBezTo>
                  <a:pt x="528828" y="231648"/>
                  <a:pt x="448056" y="9144"/>
                  <a:pt x="448056" y="9144"/>
                </a:cubicBezTo>
                <a:lnTo>
                  <a:pt x="448056" y="9144"/>
                </a:lnTo>
                <a:lnTo>
                  <a:pt x="448056" y="9144"/>
                </a:lnTo>
              </a:path>
            </a:pathLst>
          </a:cu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75C2B54-BDDF-C7FF-3C84-2B91379E4605}"/>
              </a:ext>
            </a:extLst>
          </p:cNvPr>
          <p:cNvSpPr/>
          <p:nvPr/>
        </p:nvSpPr>
        <p:spPr>
          <a:xfrm rot="16200000">
            <a:off x="11194272" y="473640"/>
            <a:ext cx="497853" cy="430373"/>
          </a:xfrm>
          <a:custGeom>
            <a:avLst/>
            <a:gdLst>
              <a:gd name="connsiteX0" fmla="*/ 182880 w 497853"/>
              <a:gd name="connsiteY0" fmla="*/ 0 h 430373"/>
              <a:gd name="connsiteX1" fmla="*/ 0 w 497853"/>
              <a:gd name="connsiteY1" fmla="*/ 256032 h 430373"/>
              <a:gd name="connsiteX2" fmla="*/ 182880 w 497853"/>
              <a:gd name="connsiteY2" fmla="*/ 429768 h 430373"/>
              <a:gd name="connsiteX3" fmla="*/ 484632 w 497853"/>
              <a:gd name="connsiteY3" fmla="*/ 301752 h 430373"/>
              <a:gd name="connsiteX4" fmla="*/ 448056 w 497853"/>
              <a:gd name="connsiteY4" fmla="*/ 9144 h 430373"/>
              <a:gd name="connsiteX5" fmla="*/ 448056 w 497853"/>
              <a:gd name="connsiteY5" fmla="*/ 9144 h 430373"/>
              <a:gd name="connsiteX6" fmla="*/ 448056 w 497853"/>
              <a:gd name="connsiteY6" fmla="*/ 9144 h 43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53" h="430373">
                <a:moveTo>
                  <a:pt x="182880" y="0"/>
                </a:moveTo>
                <a:cubicBezTo>
                  <a:pt x="91440" y="92202"/>
                  <a:pt x="0" y="184404"/>
                  <a:pt x="0" y="256032"/>
                </a:cubicBezTo>
                <a:cubicBezTo>
                  <a:pt x="0" y="327660"/>
                  <a:pt x="102108" y="422148"/>
                  <a:pt x="182880" y="429768"/>
                </a:cubicBezTo>
                <a:cubicBezTo>
                  <a:pt x="263652" y="437388"/>
                  <a:pt x="440436" y="371856"/>
                  <a:pt x="484632" y="301752"/>
                </a:cubicBezTo>
                <a:cubicBezTo>
                  <a:pt x="528828" y="231648"/>
                  <a:pt x="448056" y="9144"/>
                  <a:pt x="448056" y="9144"/>
                </a:cubicBezTo>
                <a:lnTo>
                  <a:pt x="448056" y="9144"/>
                </a:lnTo>
                <a:lnTo>
                  <a:pt x="448056" y="9144"/>
                </a:lnTo>
              </a:path>
            </a:pathLst>
          </a:cu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109B4AE-12FF-81AF-4F57-4224A2962D95}"/>
              </a:ext>
            </a:extLst>
          </p:cNvPr>
          <p:cNvSpPr/>
          <p:nvPr/>
        </p:nvSpPr>
        <p:spPr>
          <a:xfrm rot="8897137">
            <a:off x="9535995" y="258165"/>
            <a:ext cx="497853" cy="430373"/>
          </a:xfrm>
          <a:custGeom>
            <a:avLst/>
            <a:gdLst>
              <a:gd name="connsiteX0" fmla="*/ 182880 w 497853"/>
              <a:gd name="connsiteY0" fmla="*/ 0 h 430373"/>
              <a:gd name="connsiteX1" fmla="*/ 0 w 497853"/>
              <a:gd name="connsiteY1" fmla="*/ 256032 h 430373"/>
              <a:gd name="connsiteX2" fmla="*/ 182880 w 497853"/>
              <a:gd name="connsiteY2" fmla="*/ 429768 h 430373"/>
              <a:gd name="connsiteX3" fmla="*/ 484632 w 497853"/>
              <a:gd name="connsiteY3" fmla="*/ 301752 h 430373"/>
              <a:gd name="connsiteX4" fmla="*/ 448056 w 497853"/>
              <a:gd name="connsiteY4" fmla="*/ 9144 h 430373"/>
              <a:gd name="connsiteX5" fmla="*/ 448056 w 497853"/>
              <a:gd name="connsiteY5" fmla="*/ 9144 h 430373"/>
              <a:gd name="connsiteX6" fmla="*/ 448056 w 497853"/>
              <a:gd name="connsiteY6" fmla="*/ 9144 h 430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53" h="430373">
                <a:moveTo>
                  <a:pt x="182880" y="0"/>
                </a:moveTo>
                <a:cubicBezTo>
                  <a:pt x="91440" y="92202"/>
                  <a:pt x="0" y="184404"/>
                  <a:pt x="0" y="256032"/>
                </a:cubicBezTo>
                <a:cubicBezTo>
                  <a:pt x="0" y="327660"/>
                  <a:pt x="102108" y="422148"/>
                  <a:pt x="182880" y="429768"/>
                </a:cubicBezTo>
                <a:cubicBezTo>
                  <a:pt x="263652" y="437388"/>
                  <a:pt x="440436" y="371856"/>
                  <a:pt x="484632" y="301752"/>
                </a:cubicBezTo>
                <a:cubicBezTo>
                  <a:pt x="528828" y="231648"/>
                  <a:pt x="448056" y="9144"/>
                  <a:pt x="448056" y="9144"/>
                </a:cubicBezTo>
                <a:lnTo>
                  <a:pt x="448056" y="9144"/>
                </a:lnTo>
                <a:lnTo>
                  <a:pt x="448056" y="9144"/>
                </a:lnTo>
              </a:path>
            </a:pathLst>
          </a:cu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D577D-44C0-3CF2-B96B-ECC158766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45961" cy="1325563"/>
          </a:xfrm>
        </p:spPr>
        <p:txBody>
          <a:bodyPr/>
          <a:lstStyle/>
          <a:p>
            <a:r>
              <a:rPr lang="en-US" dirty="0"/>
              <a:t>Some improvements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FA8BF-25A8-F023-60D3-1CA6AE7FB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64484" cy="435133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Add self  connections: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dirty="0" smtClean="0">
                          <a:latin typeface="Cambria Math" panose="02040503050406030204" pitchFamily="18" charset="0"/>
                        </a:rPr>
                        <m:t>𝐈</m:t>
                      </m:r>
                    </m:oMath>
                  </m:oMathPara>
                </a14:m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Written node-wise: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/>
                  <a:t> - the updated node representation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– shared trainable linear transform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- modified adjacency with added self connections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- neighborhood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(including itself)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1FA8BF-25A8-F023-60D3-1CA6AE7FB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64484" cy="4351338"/>
              </a:xfrm>
              <a:blipFill>
                <a:blip r:embed="rId2"/>
                <a:stretch>
                  <a:fillRect l="-812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86D6DC1-DFBF-1270-191F-847A4D367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98517"/>
              </p:ext>
            </p:extLst>
          </p:nvPr>
        </p:nvGraphicFramePr>
        <p:xfrm>
          <a:off x="7692389" y="2100834"/>
          <a:ext cx="775335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445">
                  <a:extLst>
                    <a:ext uri="{9D8B030D-6E8A-4147-A177-3AD203B41FA5}">
                      <a16:colId xmlns:a16="http://schemas.microsoft.com/office/drawing/2014/main" val="269383448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285815914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1273148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323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439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8976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F304A98-5B50-B3C6-FED5-3458C9DF8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358776"/>
              </p:ext>
            </p:extLst>
          </p:nvPr>
        </p:nvGraphicFramePr>
        <p:xfrm>
          <a:off x="9135426" y="2100833"/>
          <a:ext cx="775335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445">
                  <a:extLst>
                    <a:ext uri="{9D8B030D-6E8A-4147-A177-3AD203B41FA5}">
                      <a16:colId xmlns:a16="http://schemas.microsoft.com/office/drawing/2014/main" val="269383448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285815914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1273148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323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439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897629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C6CBC17D-AB9A-47FD-A63D-4C94E20867D5}"/>
              </a:ext>
            </a:extLst>
          </p:cNvPr>
          <p:cNvGrpSpPr/>
          <p:nvPr/>
        </p:nvGrpSpPr>
        <p:grpSpPr>
          <a:xfrm>
            <a:off x="7258620" y="365125"/>
            <a:ext cx="1642872" cy="1325564"/>
            <a:chOff x="5833872" y="432608"/>
            <a:chExt cx="2447544" cy="188445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0328A0B-EEFA-1FAB-A14A-71FFE3C8F460}"/>
                </a:ext>
              </a:extLst>
            </p:cNvPr>
            <p:cNvCxnSpPr>
              <a:cxnSpLocks/>
              <a:endCxn id="11" idx="7"/>
            </p:cNvCxnSpPr>
            <p:nvPr/>
          </p:nvCxnSpPr>
          <p:spPr>
            <a:xfrm flipH="1">
              <a:off x="7346201" y="1004479"/>
              <a:ext cx="541502" cy="789659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45BF7AA-D40A-8D39-DCA4-239D3F93E23A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6346457" y="679483"/>
              <a:ext cx="1230871" cy="136379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536D9C6-E13E-28E7-396D-0AD5F8363C55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81928" y="935528"/>
              <a:ext cx="566407" cy="858610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5701191-36FA-CAF8-7586-BCD418CDFED3}"/>
                    </a:ext>
                  </a:extLst>
                </p:cNvPr>
                <p:cNvSpPr/>
                <p:nvPr/>
              </p:nvSpPr>
              <p:spPr>
                <a:xfrm>
                  <a:off x="5833872" y="432608"/>
                  <a:ext cx="704088" cy="6126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45701191-36FA-CAF8-7586-BCD418CDFE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872" y="432608"/>
                  <a:ext cx="704088" cy="61264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315B3D-9AD2-6294-9ADC-B0A0DD297705}"/>
                    </a:ext>
                  </a:extLst>
                </p:cNvPr>
                <p:cNvSpPr/>
                <p:nvPr/>
              </p:nvSpPr>
              <p:spPr>
                <a:xfrm>
                  <a:off x="6745224" y="1704418"/>
                  <a:ext cx="704088" cy="6126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52315B3D-9AD2-6294-9ADC-B0A0DD2977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224" y="1704418"/>
                  <a:ext cx="704088" cy="61264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497BD6-BF99-F0FE-66F8-6E66817AEB52}"/>
                    </a:ext>
                  </a:extLst>
                </p:cNvPr>
                <p:cNvSpPr/>
                <p:nvPr/>
              </p:nvSpPr>
              <p:spPr>
                <a:xfrm>
                  <a:off x="7577328" y="509538"/>
                  <a:ext cx="704088" cy="6126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D497BD6-BF99-F0FE-66F8-6E66817AEB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328" y="509538"/>
                  <a:ext cx="704088" cy="61264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517C7F1-6755-9430-6F91-10E2B2410601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0726053" y="821504"/>
            <a:ext cx="363474" cy="55546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224DC5-65E3-92A4-4528-C42E6D4A6176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0054992" y="592896"/>
            <a:ext cx="826201" cy="95932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6C198FA-6297-DBE4-F908-2DE04DA0477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0011678" y="773003"/>
            <a:ext cx="380191" cy="60396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A682414-046B-B03F-5653-8E72625828F4}"/>
                  </a:ext>
                </a:extLst>
              </p:cNvPr>
              <p:cNvSpPr/>
              <p:nvPr/>
            </p:nvSpPr>
            <p:spPr>
              <a:xfrm>
                <a:off x="9710928" y="419239"/>
                <a:ext cx="472607" cy="430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7A682414-046B-B03F-5653-8E72625828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0928" y="419239"/>
                <a:ext cx="472607" cy="4309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2509DEA-7BF8-1FA2-CB57-8485A3BC6F49}"/>
                  </a:ext>
                </a:extLst>
              </p:cNvPr>
              <p:cNvSpPr/>
              <p:nvPr/>
            </p:nvSpPr>
            <p:spPr>
              <a:xfrm>
                <a:off x="10322657" y="1313855"/>
                <a:ext cx="472607" cy="430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2509DEA-7BF8-1FA2-CB57-8485A3BC6F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2657" y="1313855"/>
                <a:ext cx="472607" cy="4309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D3CD55-9EEE-CEBB-1AA8-FCAEF54708CB}"/>
                  </a:ext>
                </a:extLst>
              </p:cNvPr>
              <p:cNvSpPr/>
              <p:nvPr/>
            </p:nvSpPr>
            <p:spPr>
              <a:xfrm>
                <a:off x="10881193" y="473353"/>
                <a:ext cx="472607" cy="4309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D3CD55-9EEE-CEBB-1AA8-FCAEF54708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93" y="473353"/>
                <a:ext cx="472607" cy="4309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CFE773-6DB9-5C6B-7876-D8090B7E53EC}"/>
                  </a:ext>
                </a:extLst>
              </p:cNvPr>
              <p:cNvSpPr txBox="1"/>
              <p:nvPr/>
            </p:nvSpPr>
            <p:spPr>
              <a:xfrm>
                <a:off x="8691769" y="2296660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8CFE773-6DB9-5C6B-7876-D8090B7E5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769" y="2296660"/>
                <a:ext cx="219611" cy="276999"/>
              </a:xfrm>
              <a:prstGeom prst="rect">
                <a:avLst/>
              </a:prstGeom>
              <a:blipFill>
                <a:blip r:embed="rId9"/>
                <a:stretch>
                  <a:fillRect l="-25000" r="-2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6A4974DC-6AFF-C5B9-8B62-93B488033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4648432"/>
              </p:ext>
            </p:extLst>
          </p:nvPr>
        </p:nvGraphicFramePr>
        <p:xfrm>
          <a:off x="10881193" y="2100831"/>
          <a:ext cx="775335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445">
                  <a:extLst>
                    <a:ext uri="{9D8B030D-6E8A-4147-A177-3AD203B41FA5}">
                      <a16:colId xmlns:a16="http://schemas.microsoft.com/office/drawing/2014/main" val="269383448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285815914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1273148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323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439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089762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478720-E2E9-41CA-D8F4-EDD56AEDE5D2}"/>
                  </a:ext>
                </a:extLst>
              </p:cNvPr>
              <p:cNvSpPr txBox="1"/>
              <p:nvPr/>
            </p:nvSpPr>
            <p:spPr>
              <a:xfrm>
                <a:off x="10347111" y="2315715"/>
                <a:ext cx="2196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F478720-E2E9-41CA-D8F4-EDD56AEDE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7111" y="2315715"/>
                <a:ext cx="219611" cy="276999"/>
              </a:xfrm>
              <a:prstGeom prst="rect">
                <a:avLst/>
              </a:prstGeom>
              <a:blipFill>
                <a:blip r:embed="rId10"/>
                <a:stretch>
                  <a:fillRect l="-11111" r="-1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169AAC-3EF6-3E40-B686-1AF7C6500F5B}"/>
                  </a:ext>
                </a:extLst>
              </p:cNvPr>
              <p:cNvSpPr txBox="1"/>
              <p:nvPr/>
            </p:nvSpPr>
            <p:spPr>
              <a:xfrm>
                <a:off x="11254414" y="2887218"/>
                <a:ext cx="198772" cy="284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B169AAC-3EF6-3E40-B686-1AF7C6500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4414" y="2887218"/>
                <a:ext cx="198772" cy="284693"/>
              </a:xfrm>
              <a:prstGeom prst="rect">
                <a:avLst/>
              </a:prstGeom>
              <a:blipFill>
                <a:blip r:embed="rId11"/>
                <a:stretch>
                  <a:fillRect l="-27273" t="-30435" r="-54545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DD29F7-FEAA-0F19-2393-B173EA10268B}"/>
                  </a:ext>
                </a:extLst>
              </p:cNvPr>
              <p:cNvSpPr txBox="1"/>
              <p:nvPr/>
            </p:nvSpPr>
            <p:spPr>
              <a:xfrm>
                <a:off x="9462190" y="2887217"/>
                <a:ext cx="147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DD29F7-FEAA-0F19-2393-B173EA102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190" y="2887217"/>
                <a:ext cx="147476" cy="276999"/>
              </a:xfrm>
              <a:prstGeom prst="rect">
                <a:avLst/>
              </a:prstGeom>
              <a:blipFill>
                <a:blip r:embed="rId12"/>
                <a:stretch>
                  <a:fillRect l="-37500" r="-4583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09225-DC1D-E531-065F-594FE24D7186}"/>
                  </a:ext>
                </a:extLst>
              </p:cNvPr>
              <p:cNvSpPr txBox="1"/>
              <p:nvPr/>
            </p:nvSpPr>
            <p:spPr>
              <a:xfrm>
                <a:off x="8007266" y="2895999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6F09225-DC1D-E531-065F-594FE24D7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266" y="2895999"/>
                <a:ext cx="198772" cy="276999"/>
              </a:xfrm>
              <a:prstGeom prst="rect">
                <a:avLst/>
              </a:prstGeom>
              <a:blipFill>
                <a:blip r:embed="rId13"/>
                <a:stretch>
                  <a:fillRect l="-31250" r="-3125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>
            <a:extLst>
              <a:ext uri="{FF2B5EF4-FFF2-40B4-BE49-F238E27FC236}">
                <a16:creationId xmlns:a16="http://schemas.microsoft.com/office/drawing/2014/main" id="{FF2B8ABC-1245-9D3E-BCE9-7981CE94BB80}"/>
              </a:ext>
            </a:extLst>
          </p:cNvPr>
          <p:cNvSpPr/>
          <p:nvPr/>
        </p:nvSpPr>
        <p:spPr>
          <a:xfrm>
            <a:off x="8901492" y="1188720"/>
            <a:ext cx="845913" cy="125135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0AD020-DF4E-F4EE-FB87-E5969FE5567F}"/>
                  </a:ext>
                </a:extLst>
              </p:cNvPr>
              <p:cNvSpPr txBox="1"/>
              <p:nvPr/>
            </p:nvSpPr>
            <p:spPr>
              <a:xfrm>
                <a:off x="8691769" y="5042590"/>
                <a:ext cx="2462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60AD020-DF4E-F4EE-FB87-E5969FE55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769" y="5042590"/>
                <a:ext cx="2462021" cy="369332"/>
              </a:xfrm>
              <a:prstGeom prst="rect">
                <a:avLst/>
              </a:prstGeom>
              <a:blipFill>
                <a:blip r:embed="rId14"/>
                <a:stretch>
                  <a:fillRect l="-3218" t="-3279" r="-396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516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996D-1D92-DF5B-2815-86D15D14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 Pooling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83BF6-910D-FDE6-9225-0E7B2F9F8B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162800" cy="435133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400" dirty="0"/>
                  <a:t>Multiplying by the adjacency matrix can inflate the scale of output features</a:t>
                </a:r>
              </a:p>
              <a:p>
                <a:r>
                  <a:rPr lang="en-US" sz="2400" dirty="0"/>
                  <a:t>This can be solved by rescaling each node vector by its degree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New update rule: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𝑯𝑾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degree matrix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node-wise notation of the mean pooling update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883BF6-910D-FDE6-9225-0E7B2F9F8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162800" cy="4351338"/>
              </a:xfrm>
              <a:blipFill>
                <a:blip r:embed="rId2"/>
                <a:stretch>
                  <a:fillRect l="-1106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3697A1-0325-ED79-21FB-E51B6777D7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13164"/>
              </p:ext>
            </p:extLst>
          </p:nvPr>
        </p:nvGraphicFramePr>
        <p:xfrm>
          <a:off x="9576053" y="2676906"/>
          <a:ext cx="775335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445">
                  <a:extLst>
                    <a:ext uri="{9D8B030D-6E8A-4147-A177-3AD203B41FA5}">
                      <a16:colId xmlns:a16="http://schemas.microsoft.com/office/drawing/2014/main" val="269383448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285815914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1273148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323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439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89762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09D7130-516F-F0FF-FD87-728E252BE159}"/>
              </a:ext>
            </a:extLst>
          </p:cNvPr>
          <p:cNvGrpSpPr/>
          <p:nvPr/>
        </p:nvGrpSpPr>
        <p:grpSpPr>
          <a:xfrm>
            <a:off x="9142284" y="941197"/>
            <a:ext cx="1642872" cy="1325564"/>
            <a:chOff x="5833872" y="432608"/>
            <a:chExt cx="2447544" cy="1884458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AE3D66E-934E-44A0-428F-4CABAD8D3978}"/>
                </a:ext>
              </a:extLst>
            </p:cNvPr>
            <p:cNvCxnSpPr>
              <a:cxnSpLocks/>
              <a:endCxn id="10" idx="7"/>
            </p:cNvCxnSpPr>
            <p:nvPr/>
          </p:nvCxnSpPr>
          <p:spPr>
            <a:xfrm flipH="1">
              <a:off x="7346201" y="1004479"/>
              <a:ext cx="541502" cy="789659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E6FB178-8619-DBDD-768D-33637719868D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6346457" y="679483"/>
              <a:ext cx="1230871" cy="136379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D13504C-1557-FEB3-8C31-4D2784E8F5CE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6281928" y="935528"/>
              <a:ext cx="566407" cy="858610"/>
            </a:xfrm>
            <a:prstGeom prst="straightConnector1">
              <a:avLst/>
            </a:prstGeom>
            <a:ln w="57150"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AE21042-8E59-BF19-1767-FBF749F3EA4C}"/>
                    </a:ext>
                  </a:extLst>
                </p:cNvPr>
                <p:cNvSpPr/>
                <p:nvPr/>
              </p:nvSpPr>
              <p:spPr>
                <a:xfrm>
                  <a:off x="5833872" y="432608"/>
                  <a:ext cx="704088" cy="6126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AE21042-8E59-BF19-1767-FBF749F3EA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3872" y="432608"/>
                  <a:ext cx="704088" cy="61264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E869AF-AC4B-0436-E210-65E204189368}"/>
                    </a:ext>
                  </a:extLst>
                </p:cNvPr>
                <p:cNvSpPr/>
                <p:nvPr/>
              </p:nvSpPr>
              <p:spPr>
                <a:xfrm>
                  <a:off x="6745224" y="1704418"/>
                  <a:ext cx="704088" cy="6126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E869AF-AC4B-0436-E210-65E204189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5224" y="1704418"/>
                  <a:ext cx="704088" cy="612648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158A6C5-51AD-478E-7158-C2273A0DAA17}"/>
                    </a:ext>
                  </a:extLst>
                </p:cNvPr>
                <p:cNvSpPr/>
                <p:nvPr/>
              </p:nvSpPr>
              <p:spPr>
                <a:xfrm>
                  <a:off x="7577328" y="509538"/>
                  <a:ext cx="704088" cy="6126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158A6C5-51AD-478E-7158-C2273A0DAA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7328" y="509538"/>
                  <a:ext cx="704088" cy="612648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599A2-158E-5562-F59F-C1BEFFC2112E}"/>
                  </a:ext>
                </a:extLst>
              </p:cNvPr>
              <p:cNvSpPr txBox="1"/>
              <p:nvPr/>
            </p:nvSpPr>
            <p:spPr>
              <a:xfrm>
                <a:off x="9890930" y="3472071"/>
                <a:ext cx="1987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32599A2-158E-5562-F59F-C1BEFFC21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930" y="3472071"/>
                <a:ext cx="198772" cy="276999"/>
              </a:xfrm>
              <a:prstGeom prst="rect">
                <a:avLst/>
              </a:prstGeom>
              <a:blipFill>
                <a:blip r:embed="rId6"/>
                <a:stretch>
                  <a:fillRect l="-31250" r="-31250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60D4B42-FCA1-A783-62E4-DFAF75AB4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590022"/>
              </p:ext>
            </p:extLst>
          </p:nvPr>
        </p:nvGraphicFramePr>
        <p:xfrm>
          <a:off x="9576053" y="4123543"/>
          <a:ext cx="775335" cy="6686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445">
                  <a:extLst>
                    <a:ext uri="{9D8B030D-6E8A-4147-A177-3AD203B41FA5}">
                      <a16:colId xmlns:a16="http://schemas.microsoft.com/office/drawing/2014/main" val="269383448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2858159144"/>
                    </a:ext>
                  </a:extLst>
                </a:gridCol>
                <a:gridCol w="258445">
                  <a:extLst>
                    <a:ext uri="{9D8B030D-6E8A-4147-A177-3AD203B41FA5}">
                      <a16:colId xmlns:a16="http://schemas.microsoft.com/office/drawing/2014/main" val="1273148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933238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54397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089762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FD1FD7-A8E1-92FF-8FFC-93684571BC10}"/>
                  </a:ext>
                </a:extLst>
              </p:cNvPr>
              <p:cNvSpPr txBox="1"/>
              <p:nvPr/>
            </p:nvSpPr>
            <p:spPr>
              <a:xfrm>
                <a:off x="9890930" y="4918708"/>
                <a:ext cx="2196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FD1FD7-A8E1-92FF-8FFC-93684571B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0930" y="4918708"/>
                <a:ext cx="219612" cy="276999"/>
              </a:xfrm>
              <a:prstGeom prst="rect">
                <a:avLst/>
              </a:prstGeom>
              <a:blipFill>
                <a:blip r:embed="rId7"/>
                <a:stretch>
                  <a:fillRect l="-27778" r="-27778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034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CCB6C-A772-483E-7F4B-C9DEC6F6E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GCN (</a:t>
            </a:r>
            <a:r>
              <a:rPr lang="en-US" dirty="0" err="1"/>
              <a:t>Kipf</a:t>
            </a:r>
            <a:r>
              <a:rPr lang="en-US" dirty="0"/>
              <a:t> &amp; Welling, ICLR 2017)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411B4-499F-DACE-0952-6B821AC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There are many different way to normalize the adjacency matrix </a:t>
                </a:r>
              </a:p>
              <a:p>
                <a:pPr marL="0" indent="0">
                  <a:buNone/>
                </a:pPr>
                <a:r>
                  <a:rPr lang="en-US" sz="2400" dirty="0"/>
                  <a:t>Approach popularized by </a:t>
                </a:r>
                <a:r>
                  <a:rPr lang="en-US" sz="2400" dirty="0" err="1"/>
                  <a:t>Kipf</a:t>
                </a:r>
                <a:r>
                  <a:rPr lang="en-US" sz="2400" dirty="0"/>
                  <a:t> &amp; Welling, 2017 uses symmetric normalization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box>
                            <m:box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  <m:acc>
                        <m:accPr>
                          <m:chr m:val="̃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  <m:sup>
                          <m:box>
                            <m:box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box>
                        </m:sup>
                      </m:s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𝑾𝑯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dirty="0"/>
                  <a:t>Written node-wise this is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||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nary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One of the most popular graph convolutional layers!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7411B4-499F-DACE-0952-6B821AC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693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6CD8-461A-3AEE-9C59-A445187D0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" y="429133"/>
            <a:ext cx="10515600" cy="805307"/>
          </a:xfrm>
        </p:spPr>
        <p:txBody>
          <a:bodyPr>
            <a:normAutofit fontScale="90000"/>
          </a:bodyPr>
          <a:lstStyle/>
          <a:p>
            <a:r>
              <a:rPr lang="en-US" dirty="0"/>
              <a:t>Supporting Edge Features: MPNN</a:t>
            </a:r>
            <a:br>
              <a:rPr lang="en-US" dirty="0"/>
            </a:br>
            <a:r>
              <a:rPr lang="en-US" dirty="0"/>
              <a:t>Gilmer et al, ICML 2017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F3D91B-DEDC-7113-BC91-A676575522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016" y="1807336"/>
                <a:ext cx="6092952" cy="494093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600" dirty="0"/>
                  <a:t>To include more complex information in the feature updates, such as edge features, special “message-passing” mechanisms can be defined: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sz="2600" dirty="0"/>
              </a:p>
              <a:p>
                <a:r>
                  <a:rPr lang="en-US" sz="2600" dirty="0"/>
                  <a:t>Complex to implement, can be computationally expensive, but very powerful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F3D91B-DEDC-7113-BC91-A676575522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016" y="1807336"/>
                <a:ext cx="6092952" cy="4940935"/>
              </a:xfrm>
              <a:blipFill>
                <a:blip r:embed="rId2"/>
                <a:stretch>
                  <a:fillRect l="-1401" t="-2219" r="-2202" b="-2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364CB05-970D-72DF-3E6E-B0045CDE5A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28816" y="4570411"/>
                <a:ext cx="5477256" cy="22875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- message from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to node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2000" dirty="0"/>
                  <a:t> - edge feature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 - message construction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/>
                  <a:t> - message readout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/>
                  <a:t> are usually other types of NN such as MLP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5364CB05-970D-72DF-3E6E-B0045CDE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816" y="4570411"/>
                <a:ext cx="5477256" cy="2287589"/>
              </a:xfrm>
              <a:prstGeom prst="rect">
                <a:avLst/>
              </a:prstGeom>
              <a:blipFill>
                <a:blip r:embed="rId3"/>
                <a:stretch>
                  <a:fillRect l="-1001" t="-3467" r="-20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phic 7">
            <a:extLst>
              <a:ext uri="{FF2B5EF4-FFF2-40B4-BE49-F238E27FC236}">
                <a16:creationId xmlns:a16="http://schemas.microsoft.com/office/drawing/2014/main" id="{89C2DEEF-B021-B09A-54D2-B12E5201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5723" y="831786"/>
            <a:ext cx="29432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0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3311BB76-172F-2E95-26BB-9348BCDDF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1600" y="3711339"/>
            <a:ext cx="4203557" cy="27815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2FB77E-02F1-7A97-02EB-E6DBE1CD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280" y="228282"/>
            <a:ext cx="10515600" cy="1124712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Attention Neural Networks </a:t>
            </a:r>
            <a:br>
              <a:rPr lang="en-US" dirty="0"/>
            </a:br>
            <a:r>
              <a:rPr lang="en-US" dirty="0"/>
              <a:t>(</a:t>
            </a:r>
            <a:r>
              <a:rPr lang="en-US" sz="4400" dirty="0" err="1">
                <a:latin typeface="Bierstadt" panose="020B0004020202020204" pitchFamily="34" charset="0"/>
              </a:rPr>
              <a:t>Veličković</a:t>
            </a:r>
            <a:r>
              <a:rPr lang="en-US" sz="4400" dirty="0">
                <a:latin typeface="Bierstadt" panose="020B0004020202020204" pitchFamily="34" charset="0"/>
              </a:rPr>
              <a:t> et al. 2017 - </a:t>
            </a:r>
            <a:r>
              <a:rPr lang="en-US" sz="4400" i="1" dirty="0">
                <a:latin typeface="Bierstadt" panose="020B0004020202020204" pitchFamily="34" charset="0"/>
              </a:rPr>
              <a:t>Stat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09632-EC9B-A01F-5141-35DB272DD5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150" y="1591056"/>
                <a:ext cx="6369500" cy="526694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Consider a more general form of GNN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e>
                          </m:nary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GCN defines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explicitly based on the graph structure</a:t>
                </a:r>
              </a:p>
              <a:p>
                <a:r>
                  <a:rPr lang="en-US" dirty="0"/>
                  <a:t>GAT applies dynamic, normalized 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called </a:t>
                </a:r>
                <a:r>
                  <a:rPr lang="en-US" b="1" dirty="0"/>
                  <a:t>attention coefficients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ij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ij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ik</m:t>
                                      </m:r>
                                    </m:sub>
                                  </m:sSub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US" dirty="0"/>
                  <a:t> is learnable, shared self-attention mechanism (</a:t>
                </a:r>
                <a:r>
                  <a:rPr lang="en-US" dirty="0" err="1"/>
                  <a:t>e.g</a:t>
                </a:r>
                <a:r>
                  <a:rPr lang="en-US" dirty="0"/>
                  <a:t> transformer)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E09632-EC9B-A01F-5141-35DB272DD5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150" y="1591056"/>
                <a:ext cx="6369500" cy="5266944"/>
              </a:xfrm>
              <a:blipFill>
                <a:blip r:embed="rId3"/>
                <a:stretch>
                  <a:fillRect l="-670" t="-9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>
            <a:extLst>
              <a:ext uri="{FF2B5EF4-FFF2-40B4-BE49-F238E27FC236}">
                <a16:creationId xmlns:a16="http://schemas.microsoft.com/office/drawing/2014/main" id="{F23D2F3B-1F80-F926-4E6B-5BF5D056B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1879" y="790638"/>
            <a:ext cx="2603971" cy="32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80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6772-B2BE-F23C-1FC1-FFFE5D292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GNNs through </a:t>
            </a:r>
            <a:r>
              <a:rPr lang="en-US" dirty="0" err="1"/>
              <a:t>pygeometric</a:t>
            </a:r>
            <a:r>
              <a:rPr lang="en-US" dirty="0"/>
              <a:t> and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CF685-4288-BEEF-78C2-DF55A6CA4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TensorFlow Graph Neural Network (TF-GNN) Library</a:t>
            </a:r>
          </a:p>
          <a:p>
            <a:pPr lvl="1"/>
            <a:r>
              <a:rPr lang="en-US" dirty="0"/>
              <a:t>Built on top of </a:t>
            </a:r>
            <a:r>
              <a:rPr lang="en-US" dirty="0" err="1"/>
              <a:t>tensorflow</a:t>
            </a:r>
            <a:r>
              <a:rPr lang="en-US" dirty="0"/>
              <a:t> so integrates well with </a:t>
            </a:r>
            <a:r>
              <a:rPr lang="en-US" dirty="0" err="1"/>
              <a:t>keras</a:t>
            </a:r>
            <a:endParaRPr lang="en-US" dirty="0"/>
          </a:p>
          <a:p>
            <a:pPr lvl="1"/>
            <a:r>
              <a:rPr lang="en-US" i="1" dirty="0"/>
              <a:t>pip install </a:t>
            </a:r>
            <a:r>
              <a:rPr lang="en-US" i="1" dirty="0" err="1"/>
              <a:t>tensorflow-gnn</a:t>
            </a:r>
            <a:endParaRPr lang="en-US" i="1" dirty="0"/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2"/>
              </a:rPr>
              <a:t>https://github.com/tensorflow/gnn</a:t>
            </a:r>
            <a:endParaRPr lang="en-US" dirty="0"/>
          </a:p>
          <a:p>
            <a:pPr lvl="1"/>
            <a:r>
              <a:rPr lang="en-US" dirty="0"/>
              <a:t>Multiple types of GNN layers</a:t>
            </a:r>
          </a:p>
          <a:p>
            <a:r>
              <a:rPr lang="en-US" dirty="0" err="1"/>
              <a:t>Pygeometric</a:t>
            </a:r>
            <a:r>
              <a:rPr lang="en-US" dirty="0"/>
              <a:t> – </a:t>
            </a:r>
          </a:p>
          <a:p>
            <a:pPr lvl="1"/>
            <a:r>
              <a:rPr lang="en-US" dirty="0"/>
              <a:t>Comprehensive, built on top of </a:t>
            </a:r>
            <a:r>
              <a:rPr lang="en-US" dirty="0" err="1"/>
              <a:t>pytorch</a:t>
            </a:r>
            <a:endParaRPr lang="en-US" dirty="0"/>
          </a:p>
          <a:p>
            <a:pPr lvl="1"/>
            <a:r>
              <a:rPr lang="en-US" dirty="0"/>
              <a:t>Many types of GNN layer including GAT, GCN, </a:t>
            </a:r>
            <a:r>
              <a:rPr lang="en-US" dirty="0" err="1"/>
              <a:t>GraphSAGE</a:t>
            </a:r>
            <a:r>
              <a:rPr lang="en-US" dirty="0"/>
              <a:t>, others</a:t>
            </a:r>
          </a:p>
          <a:p>
            <a:pPr lvl="1"/>
            <a:r>
              <a:rPr lang="en-US" dirty="0"/>
              <a:t>Cuda compatible</a:t>
            </a:r>
          </a:p>
          <a:p>
            <a:pPr lvl="1"/>
            <a:r>
              <a:rPr lang="en-US" i="1" dirty="0"/>
              <a:t>pip install torch-geometric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https://pytorch-geometric.readthedocs.io/en/latest/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36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9E5D4-383C-1E67-9486-B28DBBA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424" y="365125"/>
            <a:ext cx="10515600" cy="1325563"/>
          </a:xfrm>
        </p:spPr>
        <p:txBody>
          <a:bodyPr/>
          <a:lstStyle/>
          <a:p>
            <a:r>
              <a:rPr lang="en-US" dirty="0"/>
              <a:t>What are GNNs?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F6799-389A-6145-8824-22FB6478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584" y="1825625"/>
            <a:ext cx="112318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GNN</a:t>
            </a:r>
            <a:r>
              <a:rPr lang="en-US" dirty="0"/>
              <a:t> is a special type of neural network designed to work with </a:t>
            </a:r>
            <a:r>
              <a:rPr lang="en-US" u="sng" dirty="0"/>
              <a:t>structured data</a:t>
            </a:r>
            <a:endParaRPr lang="en-US" dirty="0"/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dirty="0"/>
              <a:t>Underlying structure in data can be represented as a graph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graph</a:t>
            </a:r>
            <a:r>
              <a:rPr lang="en-US" dirty="0"/>
              <a:t> is a relational diagram which shows how objects interact.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Related to CNNs and RNNs (more on this later)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28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9D146-7966-DE5C-2FD7-7A57F6DBF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03A16-2495-9D3C-021D-6C7D5F10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921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Gene regulatory networks (GRNs) </a:t>
            </a:r>
            <a:r>
              <a:rPr lang="en-US" dirty="0"/>
              <a:t>are essential models for understanding molecular mechanisms governing cellular identity, function, and disruption in genetic disease</a:t>
            </a:r>
          </a:p>
          <a:p>
            <a:endParaRPr lang="en-US" dirty="0"/>
          </a:p>
          <a:p>
            <a:r>
              <a:rPr lang="en-US" dirty="0"/>
              <a:t>Represented as a graph where </a:t>
            </a:r>
          </a:p>
          <a:p>
            <a:pPr lvl="1"/>
            <a:r>
              <a:rPr lang="en-US" dirty="0"/>
              <a:t>nodes are genes/other biological elements</a:t>
            </a:r>
          </a:p>
          <a:p>
            <a:pPr lvl="1"/>
            <a:r>
              <a:rPr lang="en-US" dirty="0"/>
              <a:t>edges are interactions between genes/elements </a:t>
            </a:r>
          </a:p>
          <a:p>
            <a:pPr lvl="1"/>
            <a:r>
              <a:rPr lang="en-US" dirty="0"/>
              <a:t>node features are molecular measurements such as gene transcription</a:t>
            </a:r>
          </a:p>
          <a:p>
            <a:pPr lvl="1"/>
            <a:endParaRPr lang="en-US" dirty="0"/>
          </a:p>
          <a:p>
            <a:r>
              <a:rPr lang="en-US" dirty="0"/>
              <a:t>If you can accurately model a system, then you can manipulate it!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0A1A76-5E25-24D6-9197-E99BF302F9FB}"/>
              </a:ext>
            </a:extLst>
          </p:cNvPr>
          <p:cNvGrpSpPr/>
          <p:nvPr/>
        </p:nvGrpSpPr>
        <p:grpSpPr>
          <a:xfrm>
            <a:off x="7052475" y="135571"/>
            <a:ext cx="5130323" cy="6586859"/>
            <a:chOff x="7691261" y="81311"/>
            <a:chExt cx="5120814" cy="64547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F91AB2-1D68-FE08-39BC-4901D9C0F9F4}"/>
                </a:ext>
              </a:extLst>
            </p:cNvPr>
            <p:cNvGrpSpPr/>
            <p:nvPr/>
          </p:nvGrpSpPr>
          <p:grpSpPr>
            <a:xfrm>
              <a:off x="8376083" y="576505"/>
              <a:ext cx="2993731" cy="2493601"/>
              <a:chOff x="8242098" y="729381"/>
              <a:chExt cx="2993731" cy="2493601"/>
            </a:xfrm>
          </p:grpSpPr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17E66BD-DCD1-2536-CED2-9A6359C5A7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67664" y="1929827"/>
                <a:ext cx="1573764" cy="822761"/>
              </a:xfrm>
              <a:prstGeom prst="straightConnector1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04E598C2-52DD-CC90-5023-5B1D016A6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97387" y="2083904"/>
                <a:ext cx="275764" cy="572295"/>
              </a:xfrm>
              <a:prstGeom prst="straightConnector1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0C4516F-148C-F339-C544-24402CE30203}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 flipH="1">
                <a:off x="9073789" y="1319507"/>
                <a:ext cx="536185" cy="1235070"/>
              </a:xfrm>
              <a:prstGeom prst="straightConnector1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7472E092-8C8B-48EE-FC3B-99F52A5C2C6C}"/>
                  </a:ext>
                </a:extLst>
              </p:cNvPr>
              <p:cNvSpPr/>
              <p:nvPr/>
            </p:nvSpPr>
            <p:spPr>
              <a:xfrm>
                <a:off x="9330813" y="729381"/>
                <a:ext cx="760452" cy="6640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V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FA0A74-286C-D2E2-B974-3AED82EE295F}"/>
                  </a:ext>
                </a:extLst>
              </p:cNvPr>
              <p:cNvSpPr/>
              <p:nvPr/>
            </p:nvSpPr>
            <p:spPr>
              <a:xfrm>
                <a:off x="10475377" y="1552875"/>
                <a:ext cx="760452" cy="6640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T4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B43117D-6C43-05BC-428B-6DFFE7E8C04B}"/>
                  </a:ext>
                </a:extLst>
              </p:cNvPr>
              <p:cNvSpPr/>
              <p:nvPr/>
            </p:nvSpPr>
            <p:spPr>
              <a:xfrm>
                <a:off x="10017008" y="2558954"/>
                <a:ext cx="760452" cy="6640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T3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BBEB16-6179-2FA1-8F1E-D8B442576EB8}"/>
                  </a:ext>
                </a:extLst>
              </p:cNvPr>
              <p:cNvSpPr/>
              <p:nvPr/>
            </p:nvSpPr>
            <p:spPr>
              <a:xfrm>
                <a:off x="8693563" y="2554577"/>
                <a:ext cx="760452" cy="6640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T2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0F3E06B-15C4-E7BD-4A43-2B3B82E0393D}"/>
                  </a:ext>
                </a:extLst>
              </p:cNvPr>
              <p:cNvSpPr/>
              <p:nvPr/>
            </p:nvSpPr>
            <p:spPr>
              <a:xfrm>
                <a:off x="8242098" y="1552875"/>
                <a:ext cx="760452" cy="6640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T1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EBED7A8-9E9E-E60B-0232-DA22BF8AA5D7}"/>
                  </a:ext>
                </a:extLst>
              </p:cNvPr>
              <p:cNvCxnSpPr>
                <a:cxnSpLocks/>
                <a:stCxn id="22" idx="6"/>
                <a:endCxn id="21" idx="2"/>
              </p:cNvCxnSpPr>
              <p:nvPr/>
            </p:nvCxnSpPr>
            <p:spPr>
              <a:xfrm>
                <a:off x="9454015" y="2886591"/>
                <a:ext cx="562993" cy="4377"/>
              </a:xfrm>
              <a:prstGeom prst="straightConnector1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76200">
                <a:solidFill>
                  <a:schemeClr val="accent3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D63789-4A7E-BD82-1EEC-4A3F87043D6A}"/>
                </a:ext>
              </a:extLst>
            </p:cNvPr>
            <p:cNvSpPr txBox="1"/>
            <p:nvPr/>
          </p:nvSpPr>
          <p:spPr>
            <a:xfrm>
              <a:off x="7977064" y="81311"/>
              <a:ext cx="3533790" cy="3619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 panose="020B0602020104020603"/>
                  <a:ea typeface="+mn-ea"/>
                  <a:cs typeface="+mn-cs"/>
                </a:rPr>
                <a:t>Gene Regulatory Network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FF433E1-CD73-F743-2B08-679C61416E51}"/>
                </a:ext>
              </a:extLst>
            </p:cNvPr>
            <p:cNvGrpSpPr/>
            <p:nvPr/>
          </p:nvGrpSpPr>
          <p:grpSpPr>
            <a:xfrm>
              <a:off x="7691261" y="3247687"/>
              <a:ext cx="5120814" cy="3288419"/>
              <a:chOff x="7691261" y="3247687"/>
              <a:chExt cx="5120814" cy="3288419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5B5B5D3-BDDD-E07A-50AE-619673DDE36A}"/>
                  </a:ext>
                </a:extLst>
              </p:cNvPr>
              <p:cNvSpPr/>
              <p:nvPr/>
            </p:nvSpPr>
            <p:spPr>
              <a:xfrm>
                <a:off x="7696324" y="4106902"/>
                <a:ext cx="760452" cy="6640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T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AA3873-C189-3940-3053-4315B1AC5FCE}"/>
                  </a:ext>
                </a:extLst>
              </p:cNvPr>
              <p:cNvSpPr/>
              <p:nvPr/>
            </p:nvSpPr>
            <p:spPr>
              <a:xfrm>
                <a:off x="7696325" y="3261218"/>
                <a:ext cx="760452" cy="6640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V</a:t>
                </a: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32211D01-F1BC-D56A-FE0B-82377C167644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8451714" y="6139596"/>
                <a:ext cx="651598" cy="0"/>
              </a:xfrm>
              <a:prstGeom prst="straightConnector1">
                <a:avLst/>
              </a:prstGeom>
              <a:ln w="76200">
                <a:solidFill>
                  <a:schemeClr val="accent3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B83E2D5-765E-C543-80E5-205E943CAF87}"/>
                  </a:ext>
                </a:extLst>
              </p:cNvPr>
              <p:cNvSpPr txBox="1"/>
              <p:nvPr/>
            </p:nvSpPr>
            <p:spPr>
              <a:xfrm>
                <a:off x="8600836" y="3247687"/>
                <a:ext cx="30152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Nodes representing genetic variants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DD56FC-5F81-663C-A2BD-03FAA6414C1E}"/>
                  </a:ext>
                </a:extLst>
              </p:cNvPr>
              <p:cNvSpPr txBox="1"/>
              <p:nvPr/>
            </p:nvSpPr>
            <p:spPr>
              <a:xfrm>
                <a:off x="8600835" y="4248595"/>
                <a:ext cx="30152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Nodes representing genes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A0981E92-E2AF-1BAC-18CD-3E9A3166BA51}"/>
                  </a:ext>
                </a:extLst>
              </p:cNvPr>
              <p:cNvSpPr/>
              <p:nvPr/>
            </p:nvSpPr>
            <p:spPr>
              <a:xfrm>
                <a:off x="7691261" y="5807582"/>
                <a:ext cx="760452" cy="6640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T1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6CE82A4-3E4C-84FE-5F9C-B33A73CCB29D}"/>
                  </a:ext>
                </a:extLst>
              </p:cNvPr>
              <p:cNvSpPr/>
              <p:nvPr/>
            </p:nvSpPr>
            <p:spPr>
              <a:xfrm>
                <a:off x="9103311" y="5807581"/>
                <a:ext cx="760452" cy="664028"/>
              </a:xfrm>
              <a:prstGeom prst="ellips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T2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F1FC49-6670-0E48-5804-95EA1E1E9086}"/>
                  </a:ext>
                </a:extLst>
              </p:cNvPr>
              <p:cNvSpPr txBox="1"/>
              <p:nvPr/>
            </p:nvSpPr>
            <p:spPr>
              <a:xfrm>
                <a:off x="10099289" y="5631289"/>
                <a:ext cx="2712786" cy="9048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/>
                    <a:ea typeface="+mn-ea"/>
                    <a:cs typeface="+mn-cs"/>
                  </a:rPr>
                  <a:t>T1 regulates T2 (a change in T1 causes a proportional change in T2)</a:t>
                </a:r>
              </a:p>
            </p:txBody>
          </p:sp>
        </p:grp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295D1B9-FADD-656A-D061-5A7738740A3E}"/>
              </a:ext>
            </a:extLst>
          </p:cNvPr>
          <p:cNvSpPr/>
          <p:nvPr/>
        </p:nvSpPr>
        <p:spPr>
          <a:xfrm>
            <a:off x="7052475" y="5099323"/>
            <a:ext cx="761864" cy="6776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D1A32D-22CE-5787-74A3-B9CB8CFA5ACF}"/>
              </a:ext>
            </a:extLst>
          </p:cNvPr>
          <p:cNvSpPr/>
          <p:nvPr/>
        </p:nvSpPr>
        <p:spPr>
          <a:xfrm>
            <a:off x="8467147" y="5099323"/>
            <a:ext cx="761864" cy="67761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T2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F36CE-6239-5D28-DA45-51267F8AA263}"/>
              </a:ext>
            </a:extLst>
          </p:cNvPr>
          <p:cNvSpPr txBox="1"/>
          <p:nvPr/>
        </p:nvSpPr>
        <p:spPr>
          <a:xfrm>
            <a:off x="9464974" y="5110494"/>
            <a:ext cx="2717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Expression of T1 correlated with expression of T2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353F8F-B095-C4E0-FE56-6D90ED4BCDB0}"/>
              </a:ext>
            </a:extLst>
          </p:cNvPr>
          <p:cNvCxnSpPr>
            <a:stCxn id="25" idx="6"/>
            <a:endCxn id="26" idx="2"/>
          </p:cNvCxnSpPr>
          <p:nvPr/>
        </p:nvCxnSpPr>
        <p:spPr>
          <a:xfrm>
            <a:off x="7814339" y="5438130"/>
            <a:ext cx="652808" cy="0"/>
          </a:xfrm>
          <a:prstGeom prst="line">
            <a:avLst/>
          </a:prstGeom>
          <a:ln w="76200">
            <a:solidFill>
              <a:srgbClr val="0D351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228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E06A9-1B63-646A-50EA-9642864AC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0DB5518-9B51-C29A-320C-CACEDB7D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65" y="118233"/>
            <a:ext cx="10745700" cy="31722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C8B6D2-0131-7378-F35C-E6CBB5496B04}"/>
              </a:ext>
            </a:extLst>
          </p:cNvPr>
          <p:cNvSpPr txBox="1"/>
          <p:nvPr/>
        </p:nvSpPr>
        <p:spPr>
          <a:xfrm>
            <a:off x="533367" y="33574"/>
            <a:ext cx="10745699" cy="369332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Publication Trends in Health and Biological Sciences with keyword “gene regulatory network”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23DF7D-AD24-1EA3-041A-528261C9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366" y="3409948"/>
            <a:ext cx="10745700" cy="31913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E6301C-4319-242A-EF20-08E4F6ACD4F7}"/>
              </a:ext>
            </a:extLst>
          </p:cNvPr>
          <p:cNvSpPr txBox="1"/>
          <p:nvPr/>
        </p:nvSpPr>
        <p:spPr>
          <a:xfrm>
            <a:off x="533365" y="3294336"/>
            <a:ext cx="10745699" cy="369332"/>
          </a:xfrm>
          <a:prstGeom prst="rect">
            <a:avLst/>
          </a:prstGeom>
          <a:solidFill>
            <a:srgbClr val="F8F8F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Publication Trends in Health and Biological Sciences with keyword “graph neural networks”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84C666-A306-4665-92BB-4C1FE0519F96}"/>
              </a:ext>
            </a:extLst>
          </p:cNvPr>
          <p:cNvSpPr txBox="1"/>
          <p:nvPr/>
        </p:nvSpPr>
        <p:spPr>
          <a:xfrm>
            <a:off x="533366" y="6547427"/>
            <a:ext cx="3886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figures were created using constellate.org</a:t>
            </a:r>
          </a:p>
        </p:txBody>
      </p:sp>
    </p:spTree>
    <p:extLst>
      <p:ext uri="{BB962C8B-B14F-4D97-AF65-F5344CB8AC3E}">
        <p14:creationId xmlns:p14="http://schemas.microsoft.com/office/powerpoint/2010/main" val="3092506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FCAF-1073-98E3-DB3F-08A372F87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016" y="227494"/>
            <a:ext cx="10515600" cy="960755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DC8E-5F0B-C984-A762-C92741D2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875" y="1326749"/>
            <a:ext cx="11600250" cy="2135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Many genes in the genome…</a:t>
            </a:r>
          </a:p>
          <a:p>
            <a:endParaRPr lang="en-US" dirty="0"/>
          </a:p>
          <a:p>
            <a:r>
              <a:rPr lang="en-US" dirty="0"/>
              <a:t>Goal: </a:t>
            </a:r>
            <a:r>
              <a:rPr lang="en-US" sz="2800" dirty="0">
                <a:solidFill>
                  <a:prstClr val="black"/>
                </a:solidFill>
                <a:latin typeface="Bierstadt" panose="020B0004020202020204" pitchFamily="34" charset="0"/>
              </a:rPr>
              <a:t>Partition genes into communities according to their functional relationships in order to simplify the large GRNs and learn higher order regulatory structure</a:t>
            </a:r>
            <a:endParaRPr lang="en-US" dirty="0"/>
          </a:p>
          <a:p>
            <a:endParaRPr lang="en-US" dirty="0"/>
          </a:p>
          <a:p>
            <a:r>
              <a:rPr lang="en-US" sz="2800" b="1" dirty="0">
                <a:latin typeface="Bierstadt" panose="020B0004020202020204" pitchFamily="34" charset="0"/>
              </a:rPr>
              <a:t>Representation learning </a:t>
            </a:r>
            <a:r>
              <a:rPr lang="en-US" sz="2800" dirty="0">
                <a:latin typeface="Bierstadt" panose="020B0004020202020204" pitchFamily="34" charset="0"/>
              </a:rPr>
              <a:t>–</a:t>
            </a:r>
            <a:r>
              <a:rPr lang="en-US" sz="3200" dirty="0">
                <a:latin typeface="Bierstadt" panose="020B0004020202020204" pitchFamily="34" charset="0"/>
              </a:rPr>
              <a:t> </a:t>
            </a:r>
            <a:r>
              <a:rPr lang="en-US" sz="2800" dirty="0">
                <a:latin typeface="Bierstadt" panose="020B0004020202020204" pitchFamily="34" charset="0"/>
              </a:rPr>
              <a:t>A machine learning technique that allows machines to automatically identify and learn the most useful features from raw data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97D2C-DF6D-F30F-E5EB-BAD55128A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94" y="4083738"/>
            <a:ext cx="6174478" cy="25518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0FD933-C6E4-CE46-A404-A5997A30839B}"/>
              </a:ext>
            </a:extLst>
          </p:cNvPr>
          <p:cNvSpPr txBox="1"/>
          <p:nvPr/>
        </p:nvSpPr>
        <p:spPr>
          <a:xfrm>
            <a:off x="986589" y="6497053"/>
            <a:ext cx="43995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Li and Pi (2019) – </a:t>
            </a:r>
            <a:r>
              <a:rPr lang="en-US" sz="1200" i="1" dirty="0"/>
              <a:t>Neural Computing and Applications</a:t>
            </a: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D0A4B4-D5D6-6A37-9417-574DC6E9A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321" y="3600449"/>
            <a:ext cx="5371850" cy="325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38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1EFCF-1904-D7A4-59ED-4D4411885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FA6C0-835B-A253-6CB3-D7B6CFB7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06701"/>
            <a:ext cx="7362064" cy="520954"/>
          </a:xfrm>
        </p:spPr>
        <p:txBody>
          <a:bodyPr>
            <a:normAutofit fontScale="90000"/>
          </a:bodyPr>
          <a:lstStyle/>
          <a:p>
            <a:r>
              <a:rPr lang="en-US" sz="2800" cap="none" dirty="0">
                <a:latin typeface="Bierstadt" panose="020B0004020202020204" pitchFamily="34" charset="0"/>
              </a:rPr>
              <a:t>Model Architecture – Feature Embedding Model 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F4EBED-AC3A-48B6-EB00-1E44FB869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1223962"/>
            <a:ext cx="1144905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49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DA790-C42A-8EA9-C83C-90BAADCE3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2DBC9-676E-2403-0764-4C1B25171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06701"/>
            <a:ext cx="7362064" cy="520954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Bierstadt" panose="020B0004020202020204" pitchFamily="34" charset="0"/>
              </a:rPr>
              <a:t>Model Architecture – Inference Model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FD875-E0D1-488D-2F83-C9413BD3B8C8}"/>
              </a:ext>
            </a:extLst>
          </p:cNvPr>
          <p:cNvSpPr txBox="1"/>
          <p:nvPr/>
        </p:nvSpPr>
        <p:spPr>
          <a:xfrm>
            <a:off x="2767263" y="5714844"/>
            <a:ext cx="2237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Top layer cluster assignments obtained from </a:t>
            </a:r>
            <a:r>
              <a:rPr lang="en-US" sz="1600" dirty="0" err="1"/>
              <a:t>SoftKMeans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8026B-43AE-DC54-00B6-058D05F19EC7}"/>
              </a:ext>
            </a:extLst>
          </p:cNvPr>
          <p:cNvSpPr txBox="1"/>
          <p:nvPr/>
        </p:nvSpPr>
        <p:spPr>
          <a:xfrm>
            <a:off x="6296526" y="5714844"/>
            <a:ext cx="2149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 are partitioned according to cluster assignment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D99EE8-EEEE-623B-F56A-BDE82984513D}"/>
              </a:ext>
            </a:extLst>
          </p:cNvPr>
          <p:cNvSpPr txBox="1"/>
          <p:nvPr/>
        </p:nvSpPr>
        <p:spPr>
          <a:xfrm>
            <a:off x="9119937" y="5591734"/>
            <a:ext cx="2149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Each partition is passed a specific model which tries to partition it into finer clusters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644F8C-F7A2-FD42-5540-F9AA67E31DD4}"/>
              </a:ext>
            </a:extLst>
          </p:cNvPr>
          <p:cNvSpPr txBox="1"/>
          <p:nvPr/>
        </p:nvSpPr>
        <p:spPr>
          <a:xfrm>
            <a:off x="2348559" y="5714844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113D42-F45B-8C9C-8610-12EA2EDD8683}"/>
              </a:ext>
            </a:extLst>
          </p:cNvPr>
          <p:cNvSpPr txBox="1"/>
          <p:nvPr/>
        </p:nvSpPr>
        <p:spPr>
          <a:xfrm>
            <a:off x="5895475" y="5723345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580111-73B3-D84A-7ED4-DAA64C7ECD4E}"/>
              </a:ext>
            </a:extLst>
          </p:cNvPr>
          <p:cNvSpPr txBox="1"/>
          <p:nvPr/>
        </p:nvSpPr>
        <p:spPr>
          <a:xfrm>
            <a:off x="8573700" y="5807176"/>
            <a:ext cx="418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FB69011-3DD7-A386-657F-F0221F624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125" y="1571625"/>
            <a:ext cx="117157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681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04F70-90FC-885D-B678-EDCA77B20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68" y="203200"/>
            <a:ext cx="5555321" cy="646546"/>
          </a:xfrm>
        </p:spPr>
        <p:txBody>
          <a:bodyPr>
            <a:normAutofit/>
          </a:bodyPr>
          <a:lstStyle/>
          <a:p>
            <a:r>
              <a:rPr lang="en-US" sz="3200" cap="none" dirty="0">
                <a:latin typeface="Bierstadt" panose="020B0004020202020204" pitchFamily="34" charset="0"/>
              </a:rPr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72F273-E281-1AEA-766E-AD72AF23B0B6}"/>
                  </a:ext>
                </a:extLst>
              </p:cNvPr>
              <p:cNvSpPr txBox="1"/>
              <p:nvPr/>
            </p:nvSpPr>
            <p:spPr>
              <a:xfrm>
                <a:off x="365107" y="1047506"/>
                <a:ext cx="11903611" cy="53301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Loss function: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endParaRPr lang="en-US" sz="2000" dirty="0">
                  <a:solidFill>
                    <a:prstClr val="black"/>
                  </a:solidFill>
                  <a:latin typeface="Bierstadt" panose="020B0004020202020204" pitchFamily="34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endParaRPr lang="en-US" sz="2000" dirty="0">
                  <a:solidFill>
                    <a:prstClr val="black"/>
                  </a:solidFill>
                  <a:latin typeface="Bierstadt" panose="020B0004020202020204" pitchFamily="34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endParaRPr lang="en-US" sz="2000" dirty="0">
                  <a:solidFill>
                    <a:prstClr val="black"/>
                  </a:solidFill>
                  <a:latin typeface="Bierstadt" panose="020B0004020202020204" pitchFamily="34" charset="0"/>
                </a:endParaRP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erstadt" panose="020B0004020202020204" pitchFamily="34" charset="0"/>
                  <a:ea typeface="+mn-ea"/>
                  <a:cs typeface="+mn-cs"/>
                </a:endParaRPr>
              </a:p>
              <a:p>
                <a:pPr marR="0" lvl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erstadt" panose="020B0004020202020204" pitchFamily="34" charset="0"/>
                  <a:ea typeface="+mn-ea"/>
                  <a:cs typeface="+mn-cs"/>
                </a:endParaRPr>
              </a:p>
              <a:p>
                <a:pPr marL="342900" marR="0" lvl="0" indent="-34290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Consists of 4 loss components</a:t>
                </a:r>
                <a:endPara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erstadt" panose="020B0004020202020204" pitchFamily="34" charset="0"/>
                  <a:ea typeface="+mn-ea"/>
                  <a:cs typeface="+mn-cs"/>
                </a:endParaRPr>
              </a:p>
              <a:p>
                <a:pPr marL="457200" lvl="1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</m:sub>
                    </m:sSub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</a:t>
                </a:r>
                <a:r>
                  <a:rPr lang="en-US" sz="18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 :  R</a:t>
                </a:r>
                <a:r>
                  <a:rPr kumimoji="0" lang="en-US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econstruction</a:t>
                </a: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of</a:t>
                </a:r>
                <a:r>
                  <a:rPr kumimoji="0" lang="en-US" sz="18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gene expression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kumimoji="0" lang="en-US" sz="18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</a:t>
                </a:r>
                <a:r>
                  <a:rPr lang="en-US" sz="18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(Mean Squared Error)</a:t>
                </a: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457200" lvl="1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sub>
                    </m:sSub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</a:t>
                </a:r>
                <a:r>
                  <a:rPr kumimoji="0" lang="en-US" sz="18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: </a:t>
                </a:r>
                <a:r>
                  <a:rPr lang="en-US" sz="18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R</a:t>
                </a:r>
                <a:r>
                  <a:rPr kumimoji="0" lang="en-US" sz="180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econstruction</a:t>
                </a: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of</a:t>
                </a:r>
                <a:r>
                  <a:rPr kumimoji="0" lang="en-US" sz="1800" i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input</a:t>
                </a: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graph </a:t>
                </a:r>
                <a14:m>
                  <m:oMath xmlns:m="http://schemas.openxmlformats.org/officeDocument/2006/math"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𝑨</m:t>
                    </m:r>
                    <m:r>
                      <a:rPr kumimoji="0" lang="en-US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(Binary Cross Entropy)</a:t>
                </a:r>
              </a:p>
              <a:p>
                <a:pPr marL="457200" lvl="1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kumimoji="0" lang="en-US" sz="1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:r>
                  <a:rPr kumimoji="0" lang="en-US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:</a:t>
                </a:r>
                <a:r>
                  <a:rPr kumimoji="0" lang="en-US" sz="1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</a:rPr>
                  <a:t> </a:t>
                </a:r>
                <a:r>
                  <a:rPr lang="en-US" sz="1800" noProof="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C</a:t>
                </a:r>
                <a:r>
                  <a:rPr lang="en-US" sz="18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lustering loss function which measures the variance within detected communities</a:t>
                </a:r>
                <a:endParaRPr kumimoji="0" lang="en-US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457200" lvl="1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Bierstadt" panose="020B0004020202020204" pitchFamily="34" charset="0"/>
                  </a:rPr>
                  <a:t> </a:t>
                </a:r>
                <a:r>
                  <a:rPr lang="en-US" sz="18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 : Modularity a value between -1 and 1 which measures the density of links inside communities as compared to links between communities</a:t>
                </a:r>
              </a:p>
              <a:p>
                <a:pPr defTabSz="457200">
                  <a:defRPr/>
                </a:pPr>
                <a:endParaRPr lang="en-US" sz="2000" dirty="0">
                  <a:solidFill>
                    <a:prstClr val="black"/>
                  </a:solidFill>
                  <a:latin typeface="Bierstadt" panose="020B0004020202020204" pitchFamily="34" charset="0"/>
                </a:endParaRPr>
              </a:p>
              <a:p>
                <a:pPr marL="285750" indent="-285750" defTabSz="457200">
                  <a:buFont typeface="Wingdings" panose="05000000000000000000" pitchFamily="2" charset="2"/>
                  <a:buChar char="q"/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are tuning parameters </a:t>
                </a:r>
              </a:p>
              <a:p>
                <a:pPr marL="1561947" lvl="1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 controls the emphasis placed on the gene expression reconstruction</a:t>
                </a:r>
              </a:p>
              <a:p>
                <a:pPr marL="1561947" lvl="1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 controls the emphasis placed on minimizing the within-community SS</a:t>
                </a:r>
              </a:p>
              <a:p>
                <a:pPr marL="1561947" lvl="1" indent="-342900" defTabSz="4572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  <a:latin typeface="Bierstadt" panose="020B0004020202020204" pitchFamily="34" charset="0"/>
                  </a:rPr>
                  <a:t> controls the emphasis placed on maximizing modularity </a:t>
                </a:r>
              </a:p>
              <a:p>
                <a:pPr marL="285750" marR="0" lvl="0" indent="-2857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q"/>
                  <a:tabLst/>
                  <a:defRPr/>
                </a:pPr>
                <a:endParaRPr kumimoji="0" lang="en-US" sz="16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ierstadt" panose="020B0004020202020204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72F273-E281-1AEA-766E-AD72AF23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107" y="1047506"/>
                <a:ext cx="11903611" cy="5330113"/>
              </a:xfrm>
              <a:prstGeom prst="rect">
                <a:avLst/>
              </a:prstGeom>
              <a:blipFill>
                <a:blip r:embed="rId3"/>
                <a:stretch>
                  <a:fillRect l="-461" t="-686" r="-7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26415282-12A5-9092-9A69-6575A7F9E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028" y="1348751"/>
            <a:ext cx="6517765" cy="65026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52D442-697D-42AF-3476-17BAE05F40BB}"/>
              </a:ext>
            </a:extLst>
          </p:cNvPr>
          <p:cNvSpPr/>
          <p:nvPr/>
        </p:nvSpPr>
        <p:spPr>
          <a:xfrm>
            <a:off x="4925970" y="1445283"/>
            <a:ext cx="1992188" cy="5537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5C12642-EF0B-E237-3F2C-FA826359C058}"/>
              </a:ext>
            </a:extLst>
          </p:cNvPr>
          <p:cNvSpPr/>
          <p:nvPr/>
        </p:nvSpPr>
        <p:spPr>
          <a:xfrm>
            <a:off x="7351295" y="1445283"/>
            <a:ext cx="2261937" cy="55373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38C37-B43F-7D17-3712-AC79A78A6983}"/>
              </a:ext>
            </a:extLst>
          </p:cNvPr>
          <p:cNvSpPr txBox="1"/>
          <p:nvPr/>
        </p:nvSpPr>
        <p:spPr>
          <a:xfrm>
            <a:off x="5095217" y="755118"/>
            <a:ext cx="1747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Loss for feature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embedding model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ADD9D8-48EB-C3ED-3E6B-7BA3ED2B1C94}"/>
              </a:ext>
            </a:extLst>
          </p:cNvPr>
          <p:cNvSpPr txBox="1"/>
          <p:nvPr/>
        </p:nvSpPr>
        <p:spPr>
          <a:xfrm>
            <a:off x="7369807" y="911317"/>
            <a:ext cx="22295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Loss for inference model</a:t>
            </a:r>
          </a:p>
        </p:txBody>
      </p:sp>
    </p:spTree>
    <p:extLst>
      <p:ext uri="{BB962C8B-B14F-4D97-AF65-F5344CB8AC3E}">
        <p14:creationId xmlns:p14="http://schemas.microsoft.com/office/powerpoint/2010/main" val="1140312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F1FC-97D6-9AD5-7504-6A064738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83413"/>
            <a:ext cx="10515600" cy="1325563"/>
          </a:xfrm>
        </p:spPr>
        <p:txBody>
          <a:bodyPr/>
          <a:lstStyle/>
          <a:p>
            <a:r>
              <a:rPr lang="en-US" dirty="0"/>
              <a:t>What is a graph?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4BA2E-4175-5036-B08B-790B1E874F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583" y="1825625"/>
                <a:ext cx="698244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A graph contains three basic elements:</a:t>
                </a:r>
              </a:p>
              <a:p>
                <a:r>
                  <a:rPr lang="en-US" sz="2600" dirty="0"/>
                  <a:t>Vertices (nodes) </a:t>
                </a:r>
              </a:p>
              <a:p>
                <a:r>
                  <a:rPr lang="en-US" sz="2600" dirty="0"/>
                  <a:t>Edges </a:t>
                </a:r>
              </a:p>
              <a:p>
                <a:r>
                  <a:rPr lang="en-US" sz="2600" dirty="0"/>
                  <a:t>Attributes (node-features)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Denoted mathematically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2600" dirty="0"/>
                  <a:t> or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4BA2E-4175-5036-B08B-790B1E874F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583" y="1825625"/>
                <a:ext cx="6982447" cy="4351338"/>
              </a:xfrm>
              <a:blipFill>
                <a:blip r:embed="rId2"/>
                <a:stretch>
                  <a:fillRect l="-1572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5A5FC9A-D26B-D09F-7CAA-8AC81C562269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10061969" y="3447880"/>
            <a:ext cx="541502" cy="78965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4AFDB8D-7D0C-3B20-D13E-9F395A3D2058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9062225" y="3122884"/>
            <a:ext cx="1230871" cy="13637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1DBD4A3-8BA6-3CB7-D7C1-545031AD900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8997696" y="3378929"/>
            <a:ext cx="566407" cy="85861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04D4DE-963F-09B3-4546-3B4250E5C74C}"/>
                  </a:ext>
                </a:extLst>
              </p:cNvPr>
              <p:cNvSpPr/>
              <p:nvPr/>
            </p:nvSpPr>
            <p:spPr>
              <a:xfrm>
                <a:off x="8549640" y="2876009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804D4DE-963F-09B3-4546-3B4250E5C7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40" y="2876009"/>
                <a:ext cx="704088" cy="6126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0A41FC6-034B-67F3-E08A-B76045BFD565}"/>
                  </a:ext>
                </a:extLst>
              </p:cNvPr>
              <p:cNvSpPr/>
              <p:nvPr/>
            </p:nvSpPr>
            <p:spPr>
              <a:xfrm>
                <a:off x="9460992" y="4147819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90A41FC6-034B-67F3-E08A-B76045BFD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0992" y="4147819"/>
                <a:ext cx="704088" cy="6126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957F500-EBA0-A181-0178-9AAC6CADD4D1}"/>
                  </a:ext>
                </a:extLst>
              </p:cNvPr>
              <p:cNvSpPr/>
              <p:nvPr/>
            </p:nvSpPr>
            <p:spPr>
              <a:xfrm>
                <a:off x="10293096" y="2952939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957F500-EBA0-A181-0178-9AAC6CADD4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3096" y="2952939"/>
                <a:ext cx="704088" cy="6126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20ABE8C0-A218-F655-46D9-EF36D0E77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25958" y="131701"/>
            <a:ext cx="4810796" cy="18195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4F4D2A4-6473-A7FD-650A-482DDB3C2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3198" y="2362526"/>
            <a:ext cx="1019317" cy="139084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1857554-6432-49F1-E83F-A347BE9473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97769" y="2362526"/>
            <a:ext cx="1009791" cy="136226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97DE2517-2838-A6E7-AC80-19B2829BFC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2430" y="4937478"/>
            <a:ext cx="98121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0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6A36-D447-1CD9-6A96-D1A95EC1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5B64-1E3B-0F93-233F-0B0963034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249" y="1830871"/>
            <a:ext cx="4473943" cy="278527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dirty="0"/>
              <a:t>A graph can be </a:t>
            </a:r>
          </a:p>
          <a:p>
            <a:r>
              <a:rPr lang="en-US" sz="2400" dirty="0"/>
              <a:t>undirected (all edges are bidirectional)</a:t>
            </a:r>
          </a:p>
          <a:p>
            <a:r>
              <a:rPr lang="en-US" sz="2400" dirty="0"/>
              <a:t>directed (all edges are directional)</a:t>
            </a:r>
          </a:p>
          <a:p>
            <a:r>
              <a:rPr lang="en-US" sz="2400" dirty="0"/>
              <a:t>mixed (some directed and undirected edges)</a:t>
            </a:r>
          </a:p>
          <a:p>
            <a:endParaRPr lang="en-US" sz="2400" dirty="0"/>
          </a:p>
          <a:p>
            <a:r>
              <a:rPr lang="en-US" sz="2400" dirty="0"/>
              <a:t>Graphs are encoded as binary matrices called an </a:t>
            </a:r>
            <a:r>
              <a:rPr lang="en-US" sz="2400" b="1" dirty="0"/>
              <a:t>Adjacency matrix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A74791-E940-6D57-1CFF-2828CCC8D2A0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349770" y="3218338"/>
            <a:ext cx="541502" cy="7896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1E4888-BE89-B726-44B0-BD1E262D9748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6350026" y="2893342"/>
            <a:ext cx="1230871" cy="13637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939F6D-3D92-B693-E5F2-A1EAC65BE0BA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285497" y="3149387"/>
            <a:ext cx="566407" cy="85861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3D5714-F38F-848E-5CD0-F4AE222DE247}"/>
                  </a:ext>
                </a:extLst>
              </p:cNvPr>
              <p:cNvSpPr/>
              <p:nvPr/>
            </p:nvSpPr>
            <p:spPr>
              <a:xfrm>
                <a:off x="5837441" y="2646467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AC3D5714-F38F-848E-5CD0-F4AE222DE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41" y="2646467"/>
                <a:ext cx="704088" cy="61264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C60A2F1-5DD4-84A9-64C1-3ED9469CBC67}"/>
                  </a:ext>
                </a:extLst>
              </p:cNvPr>
              <p:cNvSpPr/>
              <p:nvPr/>
            </p:nvSpPr>
            <p:spPr>
              <a:xfrm>
                <a:off x="6748793" y="3918277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C60A2F1-5DD4-84A9-64C1-3ED9469CBC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793" y="3918277"/>
                <a:ext cx="704088" cy="612648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4956277-4D9C-7BC4-1786-072925128206}"/>
                  </a:ext>
                </a:extLst>
              </p:cNvPr>
              <p:cNvSpPr/>
              <p:nvPr/>
            </p:nvSpPr>
            <p:spPr>
              <a:xfrm>
                <a:off x="7580897" y="2723397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A4956277-4D9C-7BC4-1786-0729251282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897" y="2723397"/>
                <a:ext cx="704088" cy="61264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97E2BAB-006A-D7F8-37F2-EB443D7A624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346201" y="1004479"/>
            <a:ext cx="541502" cy="78965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00DA95-68D0-C2D1-2858-BC76F251E743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6346457" y="679483"/>
            <a:ext cx="1230871" cy="13637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D7FAC1-3577-BF82-9289-40D18EE67709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281928" y="935528"/>
            <a:ext cx="566407" cy="85861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45E866-B5F0-63F4-7103-25A6B4C7A4E5}"/>
                  </a:ext>
                </a:extLst>
              </p:cNvPr>
              <p:cNvSpPr/>
              <p:nvPr/>
            </p:nvSpPr>
            <p:spPr>
              <a:xfrm>
                <a:off x="5833872" y="432608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845E866-B5F0-63F4-7103-25A6B4C7A4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3872" y="432608"/>
                <a:ext cx="704088" cy="612648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64C6F7-BE0D-18A6-9311-97E723F2FEA5}"/>
                  </a:ext>
                </a:extLst>
              </p:cNvPr>
              <p:cNvSpPr/>
              <p:nvPr/>
            </p:nvSpPr>
            <p:spPr>
              <a:xfrm>
                <a:off x="6745224" y="1704418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64C6F7-BE0D-18A6-9311-97E723F2FE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224" y="1704418"/>
                <a:ext cx="704088" cy="612648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1BCD96-FDD5-17AF-DB1B-D34165B1C8AC}"/>
                  </a:ext>
                </a:extLst>
              </p:cNvPr>
              <p:cNvSpPr/>
              <p:nvPr/>
            </p:nvSpPr>
            <p:spPr>
              <a:xfrm>
                <a:off x="7577328" y="509538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1BCD96-FDD5-17AF-DB1B-D34165B1C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328" y="509538"/>
                <a:ext cx="704088" cy="612648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9CD6F8-87E5-AA95-FFF2-09E73F211BC3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7349770" y="5409119"/>
            <a:ext cx="541502" cy="78965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B7A991-60DF-201F-DA40-2D2405610361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6350026" y="5084123"/>
            <a:ext cx="1230871" cy="136379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ABDA916-C945-3DE4-4708-B0B7FEAE04CB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285497" y="5340168"/>
            <a:ext cx="566407" cy="85861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0901F08-75FA-5558-F8AF-D100639C0266}"/>
                  </a:ext>
                </a:extLst>
              </p:cNvPr>
              <p:cNvSpPr/>
              <p:nvPr/>
            </p:nvSpPr>
            <p:spPr>
              <a:xfrm>
                <a:off x="5837441" y="4837248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50901F08-75FA-5558-F8AF-D100639C0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7441" y="4837248"/>
                <a:ext cx="704088" cy="612648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941EBD-A049-78B3-4120-BD9E0FD7A473}"/>
                  </a:ext>
                </a:extLst>
              </p:cNvPr>
              <p:cNvSpPr/>
              <p:nvPr/>
            </p:nvSpPr>
            <p:spPr>
              <a:xfrm>
                <a:off x="6748793" y="6109058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1A941EBD-A049-78B3-4120-BD9E0FD7A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793" y="6109058"/>
                <a:ext cx="704088" cy="612648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3E1AD0-FF06-FC4A-C340-690C18A9AC47}"/>
                  </a:ext>
                </a:extLst>
              </p:cNvPr>
              <p:cNvSpPr/>
              <p:nvPr/>
            </p:nvSpPr>
            <p:spPr>
              <a:xfrm>
                <a:off x="7580897" y="4914178"/>
                <a:ext cx="704088" cy="61264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43E1AD0-FF06-FC4A-C340-690C18A9AC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0897" y="4914178"/>
                <a:ext cx="704088" cy="612648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DE66D734-8F75-B843-892D-DDD2F73B06F7}"/>
              </a:ext>
            </a:extLst>
          </p:cNvPr>
          <p:cNvSpPr txBox="1"/>
          <p:nvPr/>
        </p:nvSpPr>
        <p:spPr>
          <a:xfrm>
            <a:off x="6483617" y="136294"/>
            <a:ext cx="153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Undirected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3B657-C35A-9772-3B91-957E53CBC839}"/>
              </a:ext>
            </a:extLst>
          </p:cNvPr>
          <p:cNvSpPr txBox="1"/>
          <p:nvPr/>
        </p:nvSpPr>
        <p:spPr>
          <a:xfrm>
            <a:off x="6453137" y="2374416"/>
            <a:ext cx="1536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Directed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5C033-5333-8293-1F39-F9E14F73414B}"/>
              </a:ext>
            </a:extLst>
          </p:cNvPr>
          <p:cNvSpPr txBox="1"/>
          <p:nvPr/>
        </p:nvSpPr>
        <p:spPr>
          <a:xfrm>
            <a:off x="5950868" y="4542997"/>
            <a:ext cx="26088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Mixed (partially directed)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1C9DFC9-E76A-08BC-1244-ADCEDD843B9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0784" y="679483"/>
            <a:ext cx="1438476" cy="1276528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9452735-92BA-934E-9484-26C88C25AE1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20784" y="2785973"/>
            <a:ext cx="1505160" cy="12860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6BF2249-32BC-93E6-3AB1-12946C142C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70128" y="4780381"/>
            <a:ext cx="1419423" cy="12574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0B5C07-7F38-97D4-986C-8AC96225699C}"/>
                  </a:ext>
                </a:extLst>
              </p:cNvPr>
              <p:cNvSpPr txBox="1"/>
              <p:nvPr/>
            </p:nvSpPr>
            <p:spPr>
              <a:xfrm>
                <a:off x="9088577" y="815862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B0B5C07-7F38-97D4-986C-8AC962256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77" y="815862"/>
                <a:ext cx="281551" cy="276999"/>
              </a:xfrm>
              <a:prstGeom prst="rect">
                <a:avLst/>
              </a:prstGeom>
              <a:blipFill>
                <a:blip r:embed="rId14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AA0640-13B4-88AD-DE3B-FD5B38025569}"/>
                  </a:ext>
                </a:extLst>
              </p:cNvPr>
              <p:cNvSpPr txBox="1"/>
              <p:nvPr/>
            </p:nvSpPr>
            <p:spPr>
              <a:xfrm>
                <a:off x="9088577" y="1157725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AA0640-13B4-88AD-DE3B-FD5B38025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77" y="1157725"/>
                <a:ext cx="286873" cy="276999"/>
              </a:xfrm>
              <a:prstGeom prst="rect">
                <a:avLst/>
              </a:prstGeom>
              <a:blipFill>
                <a:blip r:embed="rId15"/>
                <a:stretch>
                  <a:fillRect l="-12766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0B3D53-CCDF-6159-64D6-E5BC089ADA45}"/>
                  </a:ext>
                </a:extLst>
              </p:cNvPr>
              <p:cNvSpPr txBox="1"/>
              <p:nvPr/>
            </p:nvSpPr>
            <p:spPr>
              <a:xfrm>
                <a:off x="9088577" y="1553860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D0B3D53-CCDF-6159-64D6-E5BC089AD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577" y="1553860"/>
                <a:ext cx="286873" cy="276999"/>
              </a:xfrm>
              <a:prstGeom prst="rect">
                <a:avLst/>
              </a:prstGeom>
              <a:blipFill>
                <a:blip r:embed="rId16"/>
                <a:stretch>
                  <a:fillRect l="-12766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765DD9-0801-0C69-45AF-A89CFE13C135}"/>
                  </a:ext>
                </a:extLst>
              </p:cNvPr>
              <p:cNvSpPr txBox="1"/>
              <p:nvPr/>
            </p:nvSpPr>
            <p:spPr>
              <a:xfrm>
                <a:off x="9451848" y="455498"/>
                <a:ext cx="2815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F765DD9-0801-0C69-45AF-A89CFE13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1848" y="455498"/>
                <a:ext cx="281551" cy="276999"/>
              </a:xfrm>
              <a:prstGeom prst="rect">
                <a:avLst/>
              </a:prstGeom>
              <a:blipFill>
                <a:blip r:embed="rId17"/>
                <a:stretch>
                  <a:fillRect l="-13043" r="-8696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67481C-268D-31F6-7442-AAEF7D6F8F1E}"/>
                  </a:ext>
                </a:extLst>
              </p:cNvPr>
              <p:cNvSpPr txBox="1"/>
              <p:nvPr/>
            </p:nvSpPr>
            <p:spPr>
              <a:xfrm>
                <a:off x="9939063" y="46571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967481C-268D-31F6-7442-AAEF7D6F8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9063" y="465719"/>
                <a:ext cx="286873" cy="276999"/>
              </a:xfrm>
              <a:prstGeom prst="rect">
                <a:avLst/>
              </a:prstGeom>
              <a:blipFill>
                <a:blip r:embed="rId18"/>
                <a:stretch>
                  <a:fillRect l="-12766" r="-10638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3777EB-0753-0418-8DAD-3888A6A7ED38}"/>
                  </a:ext>
                </a:extLst>
              </p:cNvPr>
              <p:cNvSpPr txBox="1"/>
              <p:nvPr/>
            </p:nvSpPr>
            <p:spPr>
              <a:xfrm>
                <a:off x="10439766" y="474848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03777EB-0753-0418-8DAD-3888A6A7E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9766" y="474848"/>
                <a:ext cx="286873" cy="276999"/>
              </a:xfrm>
              <a:prstGeom prst="rect">
                <a:avLst/>
              </a:prstGeom>
              <a:blipFill>
                <a:blip r:embed="rId19"/>
                <a:stretch>
                  <a:fillRect l="-12766" r="-8511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87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0E496-AA96-C640-BF79-DBE6C078B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4BFCCA4-109C-4B21-816E-144FE75C3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9AE1B2-A1DF-310D-1155-C8B7ECD72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18" y="643465"/>
            <a:ext cx="3895359" cy="1846615"/>
          </a:xfrm>
        </p:spPr>
        <p:txBody>
          <a:bodyPr anchor="b">
            <a:normAutofit/>
          </a:bodyPr>
          <a:lstStyle/>
          <a:p>
            <a:r>
              <a:rPr lang="en-US" sz="5400"/>
              <a:t>Graphs Are Everywhere!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0059B5C0-FEC8-4370-AF45-02E3AEF6F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659144"/>
            <a:ext cx="3566160" cy="18288"/>
          </a:xfrm>
          <a:custGeom>
            <a:avLst/>
            <a:gdLst>
              <a:gd name="connsiteX0" fmla="*/ 0 w 3566160"/>
              <a:gd name="connsiteY0" fmla="*/ 0 h 18288"/>
              <a:gd name="connsiteX1" fmla="*/ 665683 w 3566160"/>
              <a:gd name="connsiteY1" fmla="*/ 0 h 18288"/>
              <a:gd name="connsiteX2" fmla="*/ 1331366 w 3566160"/>
              <a:gd name="connsiteY2" fmla="*/ 0 h 18288"/>
              <a:gd name="connsiteX3" fmla="*/ 1818742 w 3566160"/>
              <a:gd name="connsiteY3" fmla="*/ 0 h 18288"/>
              <a:gd name="connsiteX4" fmla="*/ 2413102 w 3566160"/>
              <a:gd name="connsiteY4" fmla="*/ 0 h 18288"/>
              <a:gd name="connsiteX5" fmla="*/ 2936138 w 3566160"/>
              <a:gd name="connsiteY5" fmla="*/ 0 h 18288"/>
              <a:gd name="connsiteX6" fmla="*/ 3566160 w 3566160"/>
              <a:gd name="connsiteY6" fmla="*/ 0 h 18288"/>
              <a:gd name="connsiteX7" fmla="*/ 3566160 w 3566160"/>
              <a:gd name="connsiteY7" fmla="*/ 18288 h 18288"/>
              <a:gd name="connsiteX8" fmla="*/ 2971800 w 3566160"/>
              <a:gd name="connsiteY8" fmla="*/ 18288 h 18288"/>
              <a:gd name="connsiteX9" fmla="*/ 2448763 w 3566160"/>
              <a:gd name="connsiteY9" fmla="*/ 18288 h 18288"/>
              <a:gd name="connsiteX10" fmla="*/ 1854403 w 3566160"/>
              <a:gd name="connsiteY10" fmla="*/ 18288 h 18288"/>
              <a:gd name="connsiteX11" fmla="*/ 1295705 w 3566160"/>
              <a:gd name="connsiteY11" fmla="*/ 18288 h 18288"/>
              <a:gd name="connsiteX12" fmla="*/ 772668 w 3566160"/>
              <a:gd name="connsiteY12" fmla="*/ 18288 h 18288"/>
              <a:gd name="connsiteX13" fmla="*/ 0 w 3566160"/>
              <a:gd name="connsiteY13" fmla="*/ 18288 h 18288"/>
              <a:gd name="connsiteX14" fmla="*/ 0 w 356616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566160" h="18288" fill="none" extrusionOk="0">
                <a:moveTo>
                  <a:pt x="0" y="0"/>
                </a:moveTo>
                <a:cubicBezTo>
                  <a:pt x="222644" y="15773"/>
                  <a:pt x="447078" y="-30288"/>
                  <a:pt x="665683" y="0"/>
                </a:cubicBezTo>
                <a:cubicBezTo>
                  <a:pt x="884288" y="30288"/>
                  <a:pt x="1132425" y="-6167"/>
                  <a:pt x="1331366" y="0"/>
                </a:cubicBezTo>
                <a:cubicBezTo>
                  <a:pt x="1530307" y="6167"/>
                  <a:pt x="1680942" y="17562"/>
                  <a:pt x="1818742" y="0"/>
                </a:cubicBezTo>
                <a:cubicBezTo>
                  <a:pt x="1956542" y="-17562"/>
                  <a:pt x="2130227" y="23032"/>
                  <a:pt x="2413102" y="0"/>
                </a:cubicBezTo>
                <a:cubicBezTo>
                  <a:pt x="2695977" y="-23032"/>
                  <a:pt x="2679988" y="-13260"/>
                  <a:pt x="2936138" y="0"/>
                </a:cubicBezTo>
                <a:cubicBezTo>
                  <a:pt x="3192288" y="13260"/>
                  <a:pt x="3378668" y="16268"/>
                  <a:pt x="3566160" y="0"/>
                </a:cubicBezTo>
                <a:cubicBezTo>
                  <a:pt x="3566199" y="7328"/>
                  <a:pt x="3566779" y="9982"/>
                  <a:pt x="3566160" y="18288"/>
                </a:cubicBezTo>
                <a:cubicBezTo>
                  <a:pt x="3315478" y="45899"/>
                  <a:pt x="3188272" y="-7574"/>
                  <a:pt x="2971800" y="18288"/>
                </a:cubicBezTo>
                <a:cubicBezTo>
                  <a:pt x="2755328" y="44150"/>
                  <a:pt x="2598570" y="34692"/>
                  <a:pt x="2448763" y="18288"/>
                </a:cubicBezTo>
                <a:cubicBezTo>
                  <a:pt x="2298956" y="1884"/>
                  <a:pt x="2011344" y="-7043"/>
                  <a:pt x="1854403" y="18288"/>
                </a:cubicBezTo>
                <a:cubicBezTo>
                  <a:pt x="1697462" y="43619"/>
                  <a:pt x="1444994" y="618"/>
                  <a:pt x="1295705" y="18288"/>
                </a:cubicBezTo>
                <a:cubicBezTo>
                  <a:pt x="1146416" y="35958"/>
                  <a:pt x="965401" y="42167"/>
                  <a:pt x="772668" y="18288"/>
                </a:cubicBezTo>
                <a:cubicBezTo>
                  <a:pt x="579935" y="-5591"/>
                  <a:pt x="352420" y="-19381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566160" h="18288" stroke="0" extrusionOk="0">
                <a:moveTo>
                  <a:pt x="0" y="0"/>
                </a:moveTo>
                <a:cubicBezTo>
                  <a:pt x="169947" y="-5008"/>
                  <a:pt x="340602" y="-17518"/>
                  <a:pt x="594360" y="0"/>
                </a:cubicBezTo>
                <a:cubicBezTo>
                  <a:pt x="848118" y="17518"/>
                  <a:pt x="997921" y="8866"/>
                  <a:pt x="1224382" y="0"/>
                </a:cubicBezTo>
                <a:cubicBezTo>
                  <a:pt x="1450843" y="-8866"/>
                  <a:pt x="1572343" y="8392"/>
                  <a:pt x="1783080" y="0"/>
                </a:cubicBezTo>
                <a:cubicBezTo>
                  <a:pt x="1993817" y="-8392"/>
                  <a:pt x="2266728" y="2126"/>
                  <a:pt x="2448763" y="0"/>
                </a:cubicBezTo>
                <a:cubicBezTo>
                  <a:pt x="2630798" y="-2126"/>
                  <a:pt x="2815508" y="-13843"/>
                  <a:pt x="3043123" y="0"/>
                </a:cubicBezTo>
                <a:cubicBezTo>
                  <a:pt x="3270738" y="13843"/>
                  <a:pt x="3420568" y="2184"/>
                  <a:pt x="3566160" y="0"/>
                </a:cubicBezTo>
                <a:cubicBezTo>
                  <a:pt x="3566487" y="8595"/>
                  <a:pt x="3566088" y="13110"/>
                  <a:pt x="3566160" y="18288"/>
                </a:cubicBezTo>
                <a:cubicBezTo>
                  <a:pt x="3421748" y="9323"/>
                  <a:pt x="3176383" y="-3939"/>
                  <a:pt x="2971800" y="18288"/>
                </a:cubicBezTo>
                <a:cubicBezTo>
                  <a:pt x="2767217" y="40515"/>
                  <a:pt x="2590769" y="4336"/>
                  <a:pt x="2306117" y="18288"/>
                </a:cubicBezTo>
                <a:cubicBezTo>
                  <a:pt x="2021465" y="32240"/>
                  <a:pt x="1860727" y="-9280"/>
                  <a:pt x="1676095" y="18288"/>
                </a:cubicBezTo>
                <a:cubicBezTo>
                  <a:pt x="1491463" y="45856"/>
                  <a:pt x="1329173" y="5765"/>
                  <a:pt x="1153058" y="18288"/>
                </a:cubicBezTo>
                <a:cubicBezTo>
                  <a:pt x="976943" y="30811"/>
                  <a:pt x="895178" y="4751"/>
                  <a:pt x="665683" y="18288"/>
                </a:cubicBezTo>
                <a:cubicBezTo>
                  <a:pt x="436189" y="31825"/>
                  <a:pt x="302924" y="2002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BDC83-3758-773A-AAD4-713EB4CDD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167"/>
            <a:ext cx="3895522" cy="33863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900" dirty="0"/>
          </a:p>
          <a:p>
            <a:r>
              <a:rPr lang="en-US" sz="1900" dirty="0"/>
              <a:t>Chemicals/molecules</a:t>
            </a:r>
          </a:p>
          <a:p>
            <a:r>
              <a:rPr lang="en-US" sz="1900" dirty="0"/>
              <a:t>Transportation networks</a:t>
            </a:r>
          </a:p>
          <a:p>
            <a:r>
              <a:rPr lang="en-US" sz="1900" dirty="0"/>
              <a:t>Social networks</a:t>
            </a:r>
          </a:p>
          <a:p>
            <a:r>
              <a:rPr lang="en-US" sz="1900" dirty="0"/>
              <a:t>Biological networks</a:t>
            </a:r>
          </a:p>
          <a:p>
            <a:r>
              <a:rPr lang="en-US" sz="1900" dirty="0"/>
              <a:t>Neural connectomes</a:t>
            </a:r>
          </a:p>
          <a:p>
            <a:endParaRPr lang="en-US" sz="1900" dirty="0"/>
          </a:p>
          <a:p>
            <a:pPr marL="0" indent="0">
              <a:buNone/>
            </a:pPr>
            <a:r>
              <a:rPr lang="en-US" sz="1900" dirty="0"/>
              <a:t>Lots of different types of data can be represented as a graph!</a:t>
            </a:r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sz="1900" dirty="0"/>
          </a:p>
        </p:txBody>
      </p:sp>
      <p:pic>
        <p:nvPicPr>
          <p:cNvPr id="14" name="Picture 13" descr="A map of a subway system&#10;&#10;Description automatically generated">
            <a:extLst>
              <a:ext uri="{FF2B5EF4-FFF2-40B4-BE49-F238E27FC236}">
                <a16:creationId xmlns:a16="http://schemas.microsoft.com/office/drawing/2014/main" id="{053A081A-839E-C529-C0D0-1A8A28482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 rot="16200000">
            <a:off x="5019747" y="342900"/>
            <a:ext cx="3045569" cy="3099816"/>
          </a:xfrm>
          <a:prstGeom prst="rect">
            <a:avLst/>
          </a:prstGeom>
        </p:spPr>
      </p:pic>
      <p:pic>
        <p:nvPicPr>
          <p:cNvPr id="8" name="Picture 7" descr="A group of blue people connected to each other&#10;&#10;Description automatically generated">
            <a:extLst>
              <a:ext uri="{FF2B5EF4-FFF2-40B4-BE49-F238E27FC236}">
                <a16:creationId xmlns:a16="http://schemas.microsoft.com/office/drawing/2014/main" id="{7FCA5F50-3FDE-447C-E1EA-DD9F3259E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247888" y="222430"/>
            <a:ext cx="3785616" cy="2526898"/>
          </a:xfrm>
          <a:prstGeom prst="rect">
            <a:avLst/>
          </a:prstGeom>
        </p:spPr>
      </p:pic>
      <p:pic>
        <p:nvPicPr>
          <p:cNvPr id="11" name="Picture 10" descr="A diagram of a cell division&#10;&#10;Description automatically generated">
            <a:extLst>
              <a:ext uri="{FF2B5EF4-FFF2-40B4-BE49-F238E27FC236}">
                <a16:creationId xmlns:a16="http://schemas.microsoft.com/office/drawing/2014/main" id="{9E9ABE57-6065-1CEE-42D0-33C601640F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992624" y="3917358"/>
            <a:ext cx="3099816" cy="215437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B00CD86-1A04-A37F-DD2E-698F12DB8119}"/>
              </a:ext>
            </a:extLst>
          </p:cNvPr>
          <p:cNvGrpSpPr/>
          <p:nvPr/>
        </p:nvGrpSpPr>
        <p:grpSpPr>
          <a:xfrm>
            <a:off x="8247888" y="2983240"/>
            <a:ext cx="3785616" cy="3198844"/>
            <a:chOff x="8247888" y="2983240"/>
            <a:chExt cx="3785616" cy="3198844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F7E8A079-8AFA-1621-8F7A-C09ABFD3C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8247888" y="2983240"/>
              <a:ext cx="3785616" cy="319884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B6E6FF-5140-2BA3-78DD-A4685112EE8F}"/>
                </a:ext>
              </a:extLst>
            </p:cNvPr>
            <p:cNvSpPr txBox="1"/>
            <p:nvPr/>
          </p:nvSpPr>
          <p:spPr>
            <a:xfrm>
              <a:off x="9486900" y="3230927"/>
              <a:ext cx="1307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Molecule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13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893728E-F1BB-851D-DA65-6887058F623A}"/>
              </a:ext>
            </a:extLst>
          </p:cNvPr>
          <p:cNvGrpSpPr/>
          <p:nvPr/>
        </p:nvGrpSpPr>
        <p:grpSpPr>
          <a:xfrm>
            <a:off x="8960454" y="4714256"/>
            <a:ext cx="1234440" cy="1265920"/>
            <a:chOff x="8842248" y="4714256"/>
            <a:chExt cx="1234440" cy="126592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0EEC8C6-F8BF-7A3C-E810-8BC54C6C0378}"/>
                </a:ext>
              </a:extLst>
            </p:cNvPr>
            <p:cNvSpPr/>
            <p:nvPr/>
          </p:nvSpPr>
          <p:spPr>
            <a:xfrm>
              <a:off x="8842248" y="4714256"/>
              <a:ext cx="1234440" cy="1265920"/>
            </a:xfrm>
            <a:custGeom>
              <a:avLst/>
              <a:gdLst>
                <a:gd name="connsiteX0" fmla="*/ 118872 w 1234440"/>
                <a:gd name="connsiteY0" fmla="*/ 415528 h 1265920"/>
                <a:gd name="connsiteX1" fmla="*/ 91440 w 1234440"/>
                <a:gd name="connsiteY1" fmla="*/ 369808 h 1265920"/>
                <a:gd name="connsiteX2" fmla="*/ 64008 w 1234440"/>
                <a:gd name="connsiteY2" fmla="*/ 314944 h 1265920"/>
                <a:gd name="connsiteX3" fmla="*/ 82296 w 1234440"/>
                <a:gd name="connsiteY3" fmla="*/ 177784 h 1265920"/>
                <a:gd name="connsiteX4" fmla="*/ 109728 w 1234440"/>
                <a:gd name="connsiteY4" fmla="*/ 168640 h 1265920"/>
                <a:gd name="connsiteX5" fmla="*/ 182880 w 1234440"/>
                <a:gd name="connsiteY5" fmla="*/ 132064 h 1265920"/>
                <a:gd name="connsiteX6" fmla="*/ 356616 w 1234440"/>
                <a:gd name="connsiteY6" fmla="*/ 150352 h 1265920"/>
                <a:gd name="connsiteX7" fmla="*/ 393192 w 1234440"/>
                <a:gd name="connsiteY7" fmla="*/ 141208 h 1265920"/>
                <a:gd name="connsiteX8" fmla="*/ 457200 w 1234440"/>
                <a:gd name="connsiteY8" fmla="*/ 58912 h 1265920"/>
                <a:gd name="connsiteX9" fmla="*/ 466344 w 1234440"/>
                <a:gd name="connsiteY9" fmla="*/ 31480 h 1265920"/>
                <a:gd name="connsiteX10" fmla="*/ 493776 w 1234440"/>
                <a:gd name="connsiteY10" fmla="*/ 22336 h 1265920"/>
                <a:gd name="connsiteX11" fmla="*/ 530352 w 1234440"/>
                <a:gd name="connsiteY11" fmla="*/ 4048 h 1265920"/>
                <a:gd name="connsiteX12" fmla="*/ 722376 w 1234440"/>
                <a:gd name="connsiteY12" fmla="*/ 40624 h 1265920"/>
                <a:gd name="connsiteX13" fmla="*/ 749808 w 1234440"/>
                <a:gd name="connsiteY13" fmla="*/ 86344 h 1265920"/>
                <a:gd name="connsiteX14" fmla="*/ 758952 w 1234440"/>
                <a:gd name="connsiteY14" fmla="*/ 122920 h 1265920"/>
                <a:gd name="connsiteX15" fmla="*/ 795528 w 1234440"/>
                <a:gd name="connsiteY15" fmla="*/ 159496 h 1265920"/>
                <a:gd name="connsiteX16" fmla="*/ 886968 w 1234440"/>
                <a:gd name="connsiteY16" fmla="*/ 214360 h 1265920"/>
                <a:gd name="connsiteX17" fmla="*/ 1014984 w 1234440"/>
                <a:gd name="connsiteY17" fmla="*/ 186928 h 1265920"/>
                <a:gd name="connsiteX18" fmla="*/ 1097280 w 1234440"/>
                <a:gd name="connsiteY18" fmla="*/ 196072 h 1265920"/>
                <a:gd name="connsiteX19" fmla="*/ 1124712 w 1234440"/>
                <a:gd name="connsiteY19" fmla="*/ 214360 h 1265920"/>
                <a:gd name="connsiteX20" fmla="*/ 1216152 w 1234440"/>
                <a:gd name="connsiteY20" fmla="*/ 287512 h 1265920"/>
                <a:gd name="connsiteX21" fmla="*/ 1188720 w 1234440"/>
                <a:gd name="connsiteY21" fmla="*/ 461248 h 1265920"/>
                <a:gd name="connsiteX22" fmla="*/ 1161288 w 1234440"/>
                <a:gd name="connsiteY22" fmla="*/ 479536 h 1265920"/>
                <a:gd name="connsiteX23" fmla="*/ 1106424 w 1234440"/>
                <a:gd name="connsiteY23" fmla="*/ 534400 h 1265920"/>
                <a:gd name="connsiteX24" fmla="*/ 1078992 w 1234440"/>
                <a:gd name="connsiteY24" fmla="*/ 570976 h 1265920"/>
                <a:gd name="connsiteX25" fmla="*/ 1069848 w 1234440"/>
                <a:gd name="connsiteY25" fmla="*/ 598408 h 1265920"/>
                <a:gd name="connsiteX26" fmla="*/ 1124712 w 1234440"/>
                <a:gd name="connsiteY26" fmla="*/ 708136 h 1265920"/>
                <a:gd name="connsiteX27" fmla="*/ 1161288 w 1234440"/>
                <a:gd name="connsiteY27" fmla="*/ 735568 h 1265920"/>
                <a:gd name="connsiteX28" fmla="*/ 1188720 w 1234440"/>
                <a:gd name="connsiteY28" fmla="*/ 772144 h 1265920"/>
                <a:gd name="connsiteX29" fmla="*/ 1216152 w 1234440"/>
                <a:gd name="connsiteY29" fmla="*/ 799576 h 1265920"/>
                <a:gd name="connsiteX30" fmla="*/ 1234440 w 1234440"/>
                <a:gd name="connsiteY30" fmla="*/ 845296 h 1265920"/>
                <a:gd name="connsiteX31" fmla="*/ 1197864 w 1234440"/>
                <a:gd name="connsiteY31" fmla="*/ 1019032 h 1265920"/>
                <a:gd name="connsiteX32" fmla="*/ 1161288 w 1234440"/>
                <a:gd name="connsiteY32" fmla="*/ 1046464 h 1265920"/>
                <a:gd name="connsiteX33" fmla="*/ 1078992 w 1234440"/>
                <a:gd name="connsiteY33" fmla="*/ 1073896 h 1265920"/>
                <a:gd name="connsiteX34" fmla="*/ 987552 w 1234440"/>
                <a:gd name="connsiteY34" fmla="*/ 1064752 h 1265920"/>
                <a:gd name="connsiteX35" fmla="*/ 941832 w 1234440"/>
                <a:gd name="connsiteY35" fmla="*/ 1055608 h 1265920"/>
                <a:gd name="connsiteX36" fmla="*/ 813816 w 1234440"/>
                <a:gd name="connsiteY36" fmla="*/ 1083040 h 1265920"/>
                <a:gd name="connsiteX37" fmla="*/ 749808 w 1234440"/>
                <a:gd name="connsiteY37" fmla="*/ 1128760 h 1265920"/>
                <a:gd name="connsiteX38" fmla="*/ 704088 w 1234440"/>
                <a:gd name="connsiteY38" fmla="*/ 1211056 h 1265920"/>
                <a:gd name="connsiteX39" fmla="*/ 621792 w 1234440"/>
                <a:gd name="connsiteY39" fmla="*/ 1265920 h 1265920"/>
                <a:gd name="connsiteX40" fmla="*/ 512064 w 1234440"/>
                <a:gd name="connsiteY40" fmla="*/ 1247632 h 1265920"/>
                <a:gd name="connsiteX41" fmla="*/ 493776 w 1234440"/>
                <a:gd name="connsiteY41" fmla="*/ 1201912 h 1265920"/>
                <a:gd name="connsiteX42" fmla="*/ 502920 w 1234440"/>
                <a:gd name="connsiteY42" fmla="*/ 1101328 h 1265920"/>
                <a:gd name="connsiteX43" fmla="*/ 466344 w 1234440"/>
                <a:gd name="connsiteY43" fmla="*/ 1019032 h 1265920"/>
                <a:gd name="connsiteX44" fmla="*/ 356616 w 1234440"/>
                <a:gd name="connsiteY44" fmla="*/ 1046464 h 1265920"/>
                <a:gd name="connsiteX45" fmla="*/ 18288 w 1234440"/>
                <a:gd name="connsiteY45" fmla="*/ 1009888 h 1265920"/>
                <a:gd name="connsiteX46" fmla="*/ 0 w 1234440"/>
                <a:gd name="connsiteY46" fmla="*/ 982456 h 1265920"/>
                <a:gd name="connsiteX47" fmla="*/ 9144 w 1234440"/>
                <a:gd name="connsiteY47" fmla="*/ 881872 h 1265920"/>
                <a:gd name="connsiteX48" fmla="*/ 45720 w 1234440"/>
                <a:gd name="connsiteY48" fmla="*/ 872728 h 1265920"/>
                <a:gd name="connsiteX49" fmla="*/ 155448 w 1234440"/>
                <a:gd name="connsiteY49" fmla="*/ 836152 h 1265920"/>
                <a:gd name="connsiteX50" fmla="*/ 192024 w 1234440"/>
                <a:gd name="connsiteY50" fmla="*/ 808720 h 1265920"/>
                <a:gd name="connsiteX51" fmla="*/ 146304 w 1234440"/>
                <a:gd name="connsiteY51" fmla="*/ 753856 h 1265920"/>
                <a:gd name="connsiteX52" fmla="*/ 128016 w 1234440"/>
                <a:gd name="connsiteY52" fmla="*/ 726424 h 1265920"/>
                <a:gd name="connsiteX53" fmla="*/ 64008 w 1234440"/>
                <a:gd name="connsiteY53" fmla="*/ 662416 h 1265920"/>
                <a:gd name="connsiteX54" fmla="*/ 45720 w 1234440"/>
                <a:gd name="connsiteY54" fmla="*/ 598408 h 1265920"/>
                <a:gd name="connsiteX55" fmla="*/ 82296 w 1234440"/>
                <a:gd name="connsiteY55" fmla="*/ 589264 h 1265920"/>
                <a:gd name="connsiteX56" fmla="*/ 109728 w 1234440"/>
                <a:gd name="connsiteY56" fmla="*/ 580120 h 1265920"/>
                <a:gd name="connsiteX57" fmla="*/ 146304 w 1234440"/>
                <a:gd name="connsiteY57" fmla="*/ 543544 h 1265920"/>
                <a:gd name="connsiteX58" fmla="*/ 182880 w 1234440"/>
                <a:gd name="connsiteY58" fmla="*/ 506968 h 1265920"/>
                <a:gd name="connsiteX59" fmla="*/ 155448 w 1234440"/>
                <a:gd name="connsiteY59" fmla="*/ 497824 h 1265920"/>
                <a:gd name="connsiteX60" fmla="*/ 118872 w 1234440"/>
                <a:gd name="connsiteY60" fmla="*/ 488680 h 1265920"/>
                <a:gd name="connsiteX61" fmla="*/ 118872 w 1234440"/>
                <a:gd name="connsiteY61" fmla="*/ 415528 h 126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234440" h="1265920">
                  <a:moveTo>
                    <a:pt x="118872" y="415528"/>
                  </a:moveTo>
                  <a:cubicBezTo>
                    <a:pt x="114300" y="395716"/>
                    <a:pt x="99388" y="385704"/>
                    <a:pt x="91440" y="369808"/>
                  </a:cubicBezTo>
                  <a:cubicBezTo>
                    <a:pt x="53582" y="294092"/>
                    <a:pt x="116419" y="393560"/>
                    <a:pt x="64008" y="314944"/>
                  </a:cubicBezTo>
                  <a:cubicBezTo>
                    <a:pt x="70104" y="269224"/>
                    <a:pt x="68538" y="221809"/>
                    <a:pt x="82296" y="177784"/>
                  </a:cubicBezTo>
                  <a:cubicBezTo>
                    <a:pt x="85171" y="168584"/>
                    <a:pt x="101107" y="172951"/>
                    <a:pt x="109728" y="168640"/>
                  </a:cubicBezTo>
                  <a:cubicBezTo>
                    <a:pt x="196104" y="125452"/>
                    <a:pt x="121021" y="152684"/>
                    <a:pt x="182880" y="132064"/>
                  </a:cubicBezTo>
                  <a:cubicBezTo>
                    <a:pt x="251929" y="145874"/>
                    <a:pt x="264354" y="150352"/>
                    <a:pt x="356616" y="150352"/>
                  </a:cubicBezTo>
                  <a:cubicBezTo>
                    <a:pt x="369183" y="150352"/>
                    <a:pt x="381000" y="144256"/>
                    <a:pt x="393192" y="141208"/>
                  </a:cubicBezTo>
                  <a:cubicBezTo>
                    <a:pt x="436941" y="75584"/>
                    <a:pt x="414226" y="101886"/>
                    <a:pt x="457200" y="58912"/>
                  </a:cubicBezTo>
                  <a:cubicBezTo>
                    <a:pt x="460248" y="49768"/>
                    <a:pt x="459528" y="38296"/>
                    <a:pt x="466344" y="31480"/>
                  </a:cubicBezTo>
                  <a:cubicBezTo>
                    <a:pt x="473160" y="24664"/>
                    <a:pt x="484917" y="26133"/>
                    <a:pt x="493776" y="22336"/>
                  </a:cubicBezTo>
                  <a:cubicBezTo>
                    <a:pt x="506305" y="16966"/>
                    <a:pt x="518160" y="10144"/>
                    <a:pt x="530352" y="4048"/>
                  </a:cubicBezTo>
                  <a:cubicBezTo>
                    <a:pt x="634378" y="9827"/>
                    <a:pt x="673382" y="-24702"/>
                    <a:pt x="722376" y="40624"/>
                  </a:cubicBezTo>
                  <a:cubicBezTo>
                    <a:pt x="733040" y="54842"/>
                    <a:pt x="740664" y="71104"/>
                    <a:pt x="749808" y="86344"/>
                  </a:cubicBezTo>
                  <a:cubicBezTo>
                    <a:pt x="752856" y="98536"/>
                    <a:pt x="752291" y="112263"/>
                    <a:pt x="758952" y="122920"/>
                  </a:cubicBezTo>
                  <a:cubicBezTo>
                    <a:pt x="768090" y="137541"/>
                    <a:pt x="782064" y="148725"/>
                    <a:pt x="795528" y="159496"/>
                  </a:cubicBezTo>
                  <a:cubicBezTo>
                    <a:pt x="832309" y="188921"/>
                    <a:pt x="848981" y="195367"/>
                    <a:pt x="886968" y="214360"/>
                  </a:cubicBezTo>
                  <a:cubicBezTo>
                    <a:pt x="990731" y="193607"/>
                    <a:pt x="948252" y="203611"/>
                    <a:pt x="1014984" y="186928"/>
                  </a:cubicBezTo>
                  <a:cubicBezTo>
                    <a:pt x="1042416" y="189976"/>
                    <a:pt x="1070503" y="189378"/>
                    <a:pt x="1097280" y="196072"/>
                  </a:cubicBezTo>
                  <a:cubicBezTo>
                    <a:pt x="1107942" y="198737"/>
                    <a:pt x="1116130" y="207495"/>
                    <a:pt x="1124712" y="214360"/>
                  </a:cubicBezTo>
                  <a:cubicBezTo>
                    <a:pt x="1228072" y="297048"/>
                    <a:pt x="1153212" y="245552"/>
                    <a:pt x="1216152" y="287512"/>
                  </a:cubicBezTo>
                  <a:cubicBezTo>
                    <a:pt x="1213658" y="324916"/>
                    <a:pt x="1225252" y="417410"/>
                    <a:pt x="1188720" y="461248"/>
                  </a:cubicBezTo>
                  <a:cubicBezTo>
                    <a:pt x="1181685" y="469691"/>
                    <a:pt x="1170432" y="473440"/>
                    <a:pt x="1161288" y="479536"/>
                  </a:cubicBezTo>
                  <a:cubicBezTo>
                    <a:pt x="1118189" y="544185"/>
                    <a:pt x="1174476" y="466348"/>
                    <a:pt x="1106424" y="534400"/>
                  </a:cubicBezTo>
                  <a:cubicBezTo>
                    <a:pt x="1095648" y="545176"/>
                    <a:pt x="1088136" y="558784"/>
                    <a:pt x="1078992" y="570976"/>
                  </a:cubicBezTo>
                  <a:cubicBezTo>
                    <a:pt x="1075944" y="580120"/>
                    <a:pt x="1068124" y="588925"/>
                    <a:pt x="1069848" y="598408"/>
                  </a:cubicBezTo>
                  <a:cubicBezTo>
                    <a:pt x="1076540" y="635213"/>
                    <a:pt x="1096924" y="680348"/>
                    <a:pt x="1124712" y="708136"/>
                  </a:cubicBezTo>
                  <a:cubicBezTo>
                    <a:pt x="1135488" y="718912"/>
                    <a:pt x="1150512" y="724792"/>
                    <a:pt x="1161288" y="735568"/>
                  </a:cubicBezTo>
                  <a:cubicBezTo>
                    <a:pt x="1172064" y="746344"/>
                    <a:pt x="1178802" y="760573"/>
                    <a:pt x="1188720" y="772144"/>
                  </a:cubicBezTo>
                  <a:cubicBezTo>
                    <a:pt x="1197136" y="781962"/>
                    <a:pt x="1207008" y="790432"/>
                    <a:pt x="1216152" y="799576"/>
                  </a:cubicBezTo>
                  <a:cubicBezTo>
                    <a:pt x="1222248" y="814816"/>
                    <a:pt x="1234440" y="828882"/>
                    <a:pt x="1234440" y="845296"/>
                  </a:cubicBezTo>
                  <a:cubicBezTo>
                    <a:pt x="1234440" y="857003"/>
                    <a:pt x="1224313" y="983767"/>
                    <a:pt x="1197864" y="1019032"/>
                  </a:cubicBezTo>
                  <a:cubicBezTo>
                    <a:pt x="1188720" y="1031224"/>
                    <a:pt x="1174211" y="1038387"/>
                    <a:pt x="1161288" y="1046464"/>
                  </a:cubicBezTo>
                  <a:cubicBezTo>
                    <a:pt x="1125657" y="1068733"/>
                    <a:pt x="1121151" y="1065464"/>
                    <a:pt x="1078992" y="1073896"/>
                  </a:cubicBezTo>
                  <a:cubicBezTo>
                    <a:pt x="1048512" y="1070848"/>
                    <a:pt x="1017915" y="1068800"/>
                    <a:pt x="987552" y="1064752"/>
                  </a:cubicBezTo>
                  <a:cubicBezTo>
                    <a:pt x="972147" y="1062698"/>
                    <a:pt x="957288" y="1053981"/>
                    <a:pt x="941832" y="1055608"/>
                  </a:cubicBezTo>
                  <a:cubicBezTo>
                    <a:pt x="898431" y="1060177"/>
                    <a:pt x="856488" y="1073896"/>
                    <a:pt x="813816" y="1083040"/>
                  </a:cubicBezTo>
                  <a:cubicBezTo>
                    <a:pt x="792480" y="1098280"/>
                    <a:pt x="769297" y="1111220"/>
                    <a:pt x="749808" y="1128760"/>
                  </a:cubicBezTo>
                  <a:cubicBezTo>
                    <a:pt x="707018" y="1167271"/>
                    <a:pt x="733970" y="1163245"/>
                    <a:pt x="704088" y="1211056"/>
                  </a:cubicBezTo>
                  <a:cubicBezTo>
                    <a:pt x="685047" y="1241521"/>
                    <a:pt x="652095" y="1250769"/>
                    <a:pt x="621792" y="1265920"/>
                  </a:cubicBezTo>
                  <a:cubicBezTo>
                    <a:pt x="585216" y="1259824"/>
                    <a:pt x="545230" y="1264215"/>
                    <a:pt x="512064" y="1247632"/>
                  </a:cubicBezTo>
                  <a:cubicBezTo>
                    <a:pt x="497383" y="1240291"/>
                    <a:pt x="494800" y="1218294"/>
                    <a:pt x="493776" y="1201912"/>
                  </a:cubicBezTo>
                  <a:cubicBezTo>
                    <a:pt x="491676" y="1168311"/>
                    <a:pt x="499872" y="1134856"/>
                    <a:pt x="502920" y="1101328"/>
                  </a:cubicBezTo>
                  <a:cubicBezTo>
                    <a:pt x="501454" y="1091068"/>
                    <a:pt x="507001" y="1016322"/>
                    <a:pt x="466344" y="1019032"/>
                  </a:cubicBezTo>
                  <a:cubicBezTo>
                    <a:pt x="428726" y="1021540"/>
                    <a:pt x="356616" y="1046464"/>
                    <a:pt x="356616" y="1046464"/>
                  </a:cubicBezTo>
                  <a:cubicBezTo>
                    <a:pt x="170791" y="1040999"/>
                    <a:pt x="101818" y="1110124"/>
                    <a:pt x="18288" y="1009888"/>
                  </a:cubicBezTo>
                  <a:cubicBezTo>
                    <a:pt x="11253" y="1001445"/>
                    <a:pt x="6096" y="991600"/>
                    <a:pt x="0" y="982456"/>
                  </a:cubicBezTo>
                  <a:cubicBezTo>
                    <a:pt x="3048" y="948928"/>
                    <a:pt x="-3805" y="912949"/>
                    <a:pt x="9144" y="881872"/>
                  </a:cubicBezTo>
                  <a:cubicBezTo>
                    <a:pt x="13978" y="870271"/>
                    <a:pt x="33725" y="876476"/>
                    <a:pt x="45720" y="872728"/>
                  </a:cubicBezTo>
                  <a:cubicBezTo>
                    <a:pt x="82519" y="861228"/>
                    <a:pt x="155448" y="836152"/>
                    <a:pt x="155448" y="836152"/>
                  </a:cubicBezTo>
                  <a:cubicBezTo>
                    <a:pt x="167640" y="827008"/>
                    <a:pt x="186021" y="822728"/>
                    <a:pt x="192024" y="808720"/>
                  </a:cubicBezTo>
                  <a:cubicBezTo>
                    <a:pt x="207403" y="772835"/>
                    <a:pt x="163935" y="762672"/>
                    <a:pt x="146304" y="753856"/>
                  </a:cubicBezTo>
                  <a:cubicBezTo>
                    <a:pt x="140208" y="744712"/>
                    <a:pt x="135368" y="734593"/>
                    <a:pt x="128016" y="726424"/>
                  </a:cubicBezTo>
                  <a:cubicBezTo>
                    <a:pt x="107831" y="703996"/>
                    <a:pt x="64008" y="662416"/>
                    <a:pt x="64008" y="662416"/>
                  </a:cubicBezTo>
                  <a:cubicBezTo>
                    <a:pt x="61583" y="655141"/>
                    <a:pt x="43260" y="602509"/>
                    <a:pt x="45720" y="598408"/>
                  </a:cubicBezTo>
                  <a:cubicBezTo>
                    <a:pt x="52186" y="587632"/>
                    <a:pt x="70212" y="592716"/>
                    <a:pt x="82296" y="589264"/>
                  </a:cubicBezTo>
                  <a:cubicBezTo>
                    <a:pt x="91564" y="586616"/>
                    <a:pt x="100584" y="583168"/>
                    <a:pt x="109728" y="580120"/>
                  </a:cubicBezTo>
                  <a:cubicBezTo>
                    <a:pt x="121920" y="567928"/>
                    <a:pt x="132274" y="553566"/>
                    <a:pt x="146304" y="543544"/>
                  </a:cubicBezTo>
                  <a:cubicBezTo>
                    <a:pt x="188976" y="513064"/>
                    <a:pt x="164592" y="561832"/>
                    <a:pt x="182880" y="506968"/>
                  </a:cubicBezTo>
                  <a:cubicBezTo>
                    <a:pt x="173736" y="503920"/>
                    <a:pt x="164716" y="500472"/>
                    <a:pt x="155448" y="497824"/>
                  </a:cubicBezTo>
                  <a:cubicBezTo>
                    <a:pt x="143364" y="494372"/>
                    <a:pt x="124975" y="499666"/>
                    <a:pt x="118872" y="488680"/>
                  </a:cubicBezTo>
                  <a:cubicBezTo>
                    <a:pt x="109350" y="471540"/>
                    <a:pt x="123444" y="435340"/>
                    <a:pt x="118872" y="415528"/>
                  </a:cubicBezTo>
                  <a:close/>
                </a:path>
              </a:pathLst>
            </a:cu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2485F1-F062-D10E-07A5-16F660CD6283}"/>
                </a:ext>
              </a:extLst>
            </p:cNvPr>
            <p:cNvSpPr/>
            <p:nvPr/>
          </p:nvSpPr>
          <p:spPr>
            <a:xfrm>
              <a:off x="9203436" y="5038344"/>
              <a:ext cx="512064" cy="51206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CD0107-A4F8-41A4-706C-E811B436E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Drug Discovery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4BE4-3236-53E2-55CE-9E08892AC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927"/>
            <a:ext cx="10515600" cy="275197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Molecules as graphs</a:t>
            </a:r>
          </a:p>
          <a:p>
            <a:r>
              <a:rPr lang="en-US" dirty="0"/>
              <a:t>Atoms as nodes, bonds between atoms as edges</a:t>
            </a:r>
          </a:p>
          <a:p>
            <a:r>
              <a:rPr lang="en-US" dirty="0"/>
              <a:t>Features could be </a:t>
            </a:r>
            <a:r>
              <a:rPr lang="en-US" b="1" dirty="0"/>
              <a:t>atom type</a:t>
            </a:r>
            <a:r>
              <a:rPr lang="en-US" dirty="0"/>
              <a:t>, </a:t>
            </a:r>
            <a:r>
              <a:rPr lang="en-US" b="1" dirty="0"/>
              <a:t>bond type</a:t>
            </a:r>
            <a:r>
              <a:rPr lang="en-US" dirty="0"/>
              <a:t>, </a:t>
            </a:r>
            <a:r>
              <a:rPr lang="en-US" b="1" dirty="0"/>
              <a:t>charge …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Tasks: Binary prediction, classification</a:t>
            </a:r>
          </a:p>
          <a:p>
            <a:pPr marL="0" indent="0">
              <a:buNone/>
            </a:pPr>
            <a:r>
              <a:rPr lang="en-US" dirty="0"/>
              <a:t>Ex. Predict whether molecule is potent as a drug to inhibit Cancer</a:t>
            </a:r>
          </a:p>
          <a:p>
            <a:pPr marL="0" indent="0">
              <a:buNone/>
            </a:pPr>
            <a:r>
              <a:rPr lang="en-US" dirty="0"/>
              <a:t>Train model on curated dataset for compounds where response is known</a:t>
            </a:r>
          </a:p>
          <a:p>
            <a:pPr marL="0" indent="0">
              <a:buNone/>
            </a:pPr>
            <a:r>
              <a:rPr lang="en-US" dirty="0"/>
              <a:t>Test on new drugs/compounds to determine their potency </a:t>
            </a:r>
          </a:p>
        </p:txBody>
      </p:sp>
      <p:pic>
        <p:nvPicPr>
          <p:cNvPr id="5" name="Picture 4" descr="A chemical structure of a molecule&#10;&#10;Description automatically generated">
            <a:extLst>
              <a:ext uri="{FF2B5EF4-FFF2-40B4-BE49-F238E27FC236}">
                <a16:creationId xmlns:a16="http://schemas.microsoft.com/office/drawing/2014/main" id="{67892B47-48D4-E551-204C-82E3E8B00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00326" y="4633785"/>
            <a:ext cx="1798324" cy="1539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56E538-AC02-5544-91ED-EECF53E7709E}"/>
              </a:ext>
            </a:extLst>
          </p:cNvPr>
          <p:cNvSpPr/>
          <p:nvPr/>
        </p:nvSpPr>
        <p:spPr>
          <a:xfrm>
            <a:off x="4059936" y="5038344"/>
            <a:ext cx="1563624" cy="5760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GNN</a:t>
            </a:r>
          </a:p>
        </p:txBody>
      </p:sp>
      <p:pic>
        <p:nvPicPr>
          <p:cNvPr id="9" name="Picture 8" descr="A red and blue pill and a white pill&#10;&#10;Description automatically generated">
            <a:extLst>
              <a:ext uri="{FF2B5EF4-FFF2-40B4-BE49-F238E27FC236}">
                <a16:creationId xmlns:a16="http://schemas.microsoft.com/office/drawing/2014/main" id="{CDCEF9EB-38EE-DCE2-5984-B7C01B0A9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784846" y="4549134"/>
            <a:ext cx="2175608" cy="1539243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79F97B-E723-EEAE-C802-6D6A4EBBC7DE}"/>
              </a:ext>
            </a:extLst>
          </p:cNvPr>
          <p:cNvCxnSpPr/>
          <p:nvPr/>
        </p:nvCxnSpPr>
        <p:spPr>
          <a:xfrm>
            <a:off x="2999232" y="5318755"/>
            <a:ext cx="86868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99662B-C6D9-6B44-DA1A-CC00C1012CD3}"/>
              </a:ext>
            </a:extLst>
          </p:cNvPr>
          <p:cNvCxnSpPr/>
          <p:nvPr/>
        </p:nvCxnSpPr>
        <p:spPr>
          <a:xfrm>
            <a:off x="5916166" y="5347216"/>
            <a:ext cx="868680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 descr="Skull outline">
            <a:extLst>
              <a:ext uri="{FF2B5EF4-FFF2-40B4-BE49-F238E27FC236}">
                <a16:creationId xmlns:a16="http://schemas.microsoft.com/office/drawing/2014/main" id="{E84D0E6E-F038-996A-11C6-2BFE68D42B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20474" y="4837176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6AC955C-EA82-5094-994C-A68BF1DFACA9}"/>
              </a:ext>
            </a:extLst>
          </p:cNvPr>
          <p:cNvSpPr txBox="1"/>
          <p:nvPr/>
        </p:nvSpPr>
        <p:spPr>
          <a:xfrm>
            <a:off x="1292350" y="6226531"/>
            <a:ext cx="1706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doxorubicin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499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84A2-96C0-C4CE-2DB8-5053C5CEE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747"/>
          </a:xfrm>
        </p:spPr>
        <p:txBody>
          <a:bodyPr/>
          <a:lstStyle/>
          <a:p>
            <a:r>
              <a:rPr lang="en-US" dirty="0"/>
              <a:t>Connection between GNN and RNN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B15E-A1E4-2AF6-D119-96CA6C8A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0473"/>
            <a:ext cx="10515600" cy="2606040"/>
          </a:xfrm>
        </p:spPr>
        <p:txBody>
          <a:bodyPr>
            <a:normAutofit fontScale="85000" lnSpcReduction="20000"/>
          </a:bodyPr>
          <a:lstStyle/>
          <a:p>
            <a:r>
              <a:rPr lang="en-US" sz="2600" dirty="0"/>
              <a:t>Recursive neural networks: specialized type of RNN that operates on structured hierarchical data, typically tree-like or graph-like structures</a:t>
            </a:r>
          </a:p>
          <a:p>
            <a:endParaRPr lang="en-US" sz="2600" dirty="0"/>
          </a:p>
          <a:p>
            <a:r>
              <a:rPr lang="en-US" sz="2600" dirty="0"/>
              <a:t>Can be thought of as a special case of GNN designed to deal with directed acyclic graphs</a:t>
            </a:r>
          </a:p>
          <a:p>
            <a:endParaRPr lang="en-US" sz="2600" dirty="0"/>
          </a:p>
          <a:p>
            <a:r>
              <a:rPr lang="en-US" sz="2600" dirty="0"/>
              <a:t>Specifically designed to process hierarchically structured data like parse trees in sentences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DDE434-DF84-A8ED-BEBE-365759BD7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570" y="3931222"/>
            <a:ext cx="7100558" cy="28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00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1165-DD3D-76EE-FA2F-1AA1D36D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23" y="48612"/>
            <a:ext cx="10515600" cy="1325563"/>
          </a:xfrm>
        </p:spPr>
        <p:txBody>
          <a:bodyPr/>
          <a:lstStyle/>
          <a:p>
            <a:r>
              <a:rPr lang="en-US" dirty="0"/>
              <a:t>Connection between GNN and CNN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4D809-73DA-797D-F7D5-85368161C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892"/>
            <a:ext cx="10515600" cy="1009015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A graph can be thought of as a strict generalization of images</a:t>
            </a:r>
          </a:p>
          <a:p>
            <a:r>
              <a:rPr lang="en-US" sz="2000" dirty="0"/>
              <a:t>Any image can be represented by a “lattice” or “grid-like” graph</a:t>
            </a:r>
          </a:p>
          <a:p>
            <a:r>
              <a:rPr lang="en-US" sz="2000" dirty="0"/>
              <a:t>Each pixel is node and is connected to its adjacent pixels</a:t>
            </a:r>
          </a:p>
        </p:txBody>
      </p:sp>
      <p:pic>
        <p:nvPicPr>
          <p:cNvPr id="7" name="Picture 6" descr="A white dog with its tongue out&#10;&#10;Description automatically generated">
            <a:extLst>
              <a:ext uri="{FF2B5EF4-FFF2-40B4-BE49-F238E27FC236}">
                <a16:creationId xmlns:a16="http://schemas.microsoft.com/office/drawing/2014/main" id="{7E6D1B39-0164-127D-F94B-EDE2F5ABE6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8649" y="2834640"/>
            <a:ext cx="3667125" cy="366712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05E1AE6-FE40-A571-D29D-E927E69B9C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739217"/>
              </p:ext>
            </p:extLst>
          </p:nvPr>
        </p:nvGraphicFramePr>
        <p:xfrm>
          <a:off x="628647" y="2834639"/>
          <a:ext cx="3667124" cy="3658236"/>
        </p:xfrm>
        <a:graphic>
          <a:graphicData uri="http://schemas.openxmlformats.org/drawingml/2006/table">
            <a:tbl>
              <a:tblPr/>
              <a:tblGrid>
                <a:gridCol w="916781">
                  <a:extLst>
                    <a:ext uri="{9D8B030D-6E8A-4147-A177-3AD203B41FA5}">
                      <a16:colId xmlns:a16="http://schemas.microsoft.com/office/drawing/2014/main" val="742478696"/>
                    </a:ext>
                  </a:extLst>
                </a:gridCol>
                <a:gridCol w="916781">
                  <a:extLst>
                    <a:ext uri="{9D8B030D-6E8A-4147-A177-3AD203B41FA5}">
                      <a16:colId xmlns:a16="http://schemas.microsoft.com/office/drawing/2014/main" val="3624120385"/>
                    </a:ext>
                  </a:extLst>
                </a:gridCol>
                <a:gridCol w="916781">
                  <a:extLst>
                    <a:ext uri="{9D8B030D-6E8A-4147-A177-3AD203B41FA5}">
                      <a16:colId xmlns:a16="http://schemas.microsoft.com/office/drawing/2014/main" val="2812866234"/>
                    </a:ext>
                  </a:extLst>
                </a:gridCol>
                <a:gridCol w="916781">
                  <a:extLst>
                    <a:ext uri="{9D8B030D-6E8A-4147-A177-3AD203B41FA5}">
                      <a16:colId xmlns:a16="http://schemas.microsoft.com/office/drawing/2014/main" val="1589265755"/>
                    </a:ext>
                  </a:extLst>
                </a:gridCol>
              </a:tblGrid>
              <a:tr h="914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257363"/>
                  </a:ext>
                </a:extLst>
              </a:tr>
              <a:tr h="914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684533"/>
                  </a:ext>
                </a:extLst>
              </a:tr>
              <a:tr h="914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4405005"/>
                  </a:ext>
                </a:extLst>
              </a:tr>
              <a:tr h="91455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684570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2E71DAA-B0DD-EE13-C07C-4D24AEBEC10A}"/>
              </a:ext>
            </a:extLst>
          </p:cNvPr>
          <p:cNvCxnSpPr>
            <a:stCxn id="18" idx="6"/>
            <a:endCxn id="22" idx="2"/>
          </p:cNvCxnSpPr>
          <p:nvPr/>
        </p:nvCxnSpPr>
        <p:spPr>
          <a:xfrm>
            <a:off x="3318700" y="3276535"/>
            <a:ext cx="396046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1A36F6C-5147-B6AE-B162-AE02F94851D1}"/>
              </a:ext>
            </a:extLst>
          </p:cNvPr>
          <p:cNvCxnSpPr>
            <a:cxnSpLocks/>
            <a:stCxn id="19" idx="7"/>
            <a:endCxn id="22" idx="3"/>
          </p:cNvCxnSpPr>
          <p:nvPr/>
        </p:nvCxnSpPr>
        <p:spPr>
          <a:xfrm flipV="1">
            <a:off x="3242184" y="3475223"/>
            <a:ext cx="557651" cy="523118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E4FC07-5090-0753-287D-826F29F5E279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H="1" flipV="1">
            <a:off x="3028188" y="3557522"/>
            <a:ext cx="8573" cy="35852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A0C5112-303F-AB02-D2EC-B65ECD9572F9}"/>
              </a:ext>
            </a:extLst>
          </p:cNvPr>
          <p:cNvCxnSpPr>
            <a:cxnSpLocks/>
            <a:stCxn id="23" idx="1"/>
            <a:endCxn id="18" idx="5"/>
          </p:cNvCxnSpPr>
          <p:nvPr/>
        </p:nvCxnSpPr>
        <p:spPr>
          <a:xfrm flipH="1" flipV="1">
            <a:off x="3233611" y="3475223"/>
            <a:ext cx="566223" cy="523117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0784BC7-F93C-7DC3-1785-9531EFD5F8B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4005258" y="3557522"/>
            <a:ext cx="1" cy="358519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03ABA5-39A3-3143-8F9F-2245C43C2D29}"/>
              </a:ext>
            </a:extLst>
          </p:cNvPr>
          <p:cNvCxnSpPr>
            <a:cxnSpLocks/>
            <a:stCxn id="23" idx="2"/>
            <a:endCxn id="19" idx="6"/>
          </p:cNvCxnSpPr>
          <p:nvPr/>
        </p:nvCxnSpPr>
        <p:spPr>
          <a:xfrm flipH="1">
            <a:off x="3327273" y="4197029"/>
            <a:ext cx="387472" cy="1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2ABED04-95CD-61F3-0539-26A2C0F4873C}"/>
              </a:ext>
            </a:extLst>
          </p:cNvPr>
          <p:cNvCxnSpPr>
            <a:stCxn id="43" idx="6"/>
            <a:endCxn id="45" idx="2"/>
          </p:cNvCxnSpPr>
          <p:nvPr/>
        </p:nvCxnSpPr>
        <p:spPr>
          <a:xfrm>
            <a:off x="1418011" y="3292475"/>
            <a:ext cx="396046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906E4DA-46F4-ED8B-1062-5CF6B78B49B9}"/>
              </a:ext>
            </a:extLst>
          </p:cNvPr>
          <p:cNvCxnSpPr>
            <a:cxnSpLocks/>
            <a:stCxn id="44" idx="7"/>
            <a:endCxn id="45" idx="3"/>
          </p:cNvCxnSpPr>
          <p:nvPr/>
        </p:nvCxnSpPr>
        <p:spPr>
          <a:xfrm flipV="1">
            <a:off x="1341495" y="3491163"/>
            <a:ext cx="557651" cy="523118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FD2852-03F6-490D-699B-DC254C74FD2E}"/>
              </a:ext>
            </a:extLst>
          </p:cNvPr>
          <p:cNvCxnSpPr>
            <a:cxnSpLocks/>
            <a:stCxn id="44" idx="0"/>
            <a:endCxn id="43" idx="4"/>
          </p:cNvCxnSpPr>
          <p:nvPr/>
        </p:nvCxnSpPr>
        <p:spPr>
          <a:xfrm flipH="1" flipV="1">
            <a:off x="1127499" y="3573462"/>
            <a:ext cx="8573" cy="35852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19837-6AD4-510B-40B9-8861504F1FD8}"/>
              </a:ext>
            </a:extLst>
          </p:cNvPr>
          <p:cNvCxnSpPr>
            <a:cxnSpLocks/>
            <a:stCxn id="46" idx="1"/>
            <a:endCxn id="43" idx="5"/>
          </p:cNvCxnSpPr>
          <p:nvPr/>
        </p:nvCxnSpPr>
        <p:spPr>
          <a:xfrm flipH="1" flipV="1">
            <a:off x="1332922" y="3491163"/>
            <a:ext cx="566223" cy="523117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37C51F9-90FC-4720-1CA3-00E89F13BA11}"/>
              </a:ext>
            </a:extLst>
          </p:cNvPr>
          <p:cNvCxnSpPr>
            <a:cxnSpLocks/>
            <a:stCxn id="46" idx="0"/>
            <a:endCxn id="45" idx="4"/>
          </p:cNvCxnSpPr>
          <p:nvPr/>
        </p:nvCxnSpPr>
        <p:spPr>
          <a:xfrm flipV="1">
            <a:off x="2104569" y="3573462"/>
            <a:ext cx="1" cy="358519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0E03B6-0FBE-E958-EE78-B1A7149B3128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>
            <a:off x="1426584" y="4212969"/>
            <a:ext cx="387472" cy="1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91A525-8979-F99F-9F58-6876426095F8}"/>
              </a:ext>
            </a:extLst>
          </p:cNvPr>
          <p:cNvCxnSpPr>
            <a:stCxn id="53" idx="6"/>
            <a:endCxn id="55" idx="2"/>
          </p:cNvCxnSpPr>
          <p:nvPr/>
        </p:nvCxnSpPr>
        <p:spPr>
          <a:xfrm>
            <a:off x="1421541" y="5130484"/>
            <a:ext cx="396046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9DA36E7-9666-D249-B245-8D2340602D20}"/>
              </a:ext>
            </a:extLst>
          </p:cNvPr>
          <p:cNvCxnSpPr>
            <a:cxnSpLocks/>
            <a:stCxn id="54" idx="7"/>
            <a:endCxn id="55" idx="3"/>
          </p:cNvCxnSpPr>
          <p:nvPr/>
        </p:nvCxnSpPr>
        <p:spPr>
          <a:xfrm flipV="1">
            <a:off x="1345025" y="5329172"/>
            <a:ext cx="557651" cy="523118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BBFF43B-69FA-1A9E-F741-86C09634F302}"/>
              </a:ext>
            </a:extLst>
          </p:cNvPr>
          <p:cNvCxnSpPr>
            <a:cxnSpLocks/>
            <a:stCxn id="54" idx="0"/>
            <a:endCxn id="53" idx="4"/>
          </p:cNvCxnSpPr>
          <p:nvPr/>
        </p:nvCxnSpPr>
        <p:spPr>
          <a:xfrm flipH="1" flipV="1">
            <a:off x="1131029" y="5411471"/>
            <a:ext cx="8573" cy="35852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C32505F-F4EA-A13F-718D-B256826CFF6C}"/>
              </a:ext>
            </a:extLst>
          </p:cNvPr>
          <p:cNvCxnSpPr>
            <a:cxnSpLocks/>
            <a:stCxn id="56" idx="1"/>
            <a:endCxn id="53" idx="5"/>
          </p:cNvCxnSpPr>
          <p:nvPr/>
        </p:nvCxnSpPr>
        <p:spPr>
          <a:xfrm flipH="1" flipV="1">
            <a:off x="1336452" y="5329172"/>
            <a:ext cx="566223" cy="523117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B9EBA09-22CB-06B0-B5CF-DB45751BD484}"/>
              </a:ext>
            </a:extLst>
          </p:cNvPr>
          <p:cNvCxnSpPr>
            <a:cxnSpLocks/>
            <a:stCxn id="56" idx="0"/>
            <a:endCxn id="55" idx="4"/>
          </p:cNvCxnSpPr>
          <p:nvPr/>
        </p:nvCxnSpPr>
        <p:spPr>
          <a:xfrm flipV="1">
            <a:off x="2108099" y="5411471"/>
            <a:ext cx="1" cy="358519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8EB6CB6-0DCF-38D1-1493-92EC4DEAF1A9}"/>
              </a:ext>
            </a:extLst>
          </p:cNvPr>
          <p:cNvCxnSpPr>
            <a:cxnSpLocks/>
            <a:stCxn id="56" idx="2"/>
            <a:endCxn id="54" idx="6"/>
          </p:cNvCxnSpPr>
          <p:nvPr/>
        </p:nvCxnSpPr>
        <p:spPr>
          <a:xfrm flipH="1">
            <a:off x="1430114" y="6050978"/>
            <a:ext cx="387472" cy="1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168D85-E82A-3FAB-7138-18C9CC14E86D}"/>
              </a:ext>
            </a:extLst>
          </p:cNvPr>
          <p:cNvCxnSpPr>
            <a:stCxn id="63" idx="6"/>
            <a:endCxn id="65" idx="2"/>
          </p:cNvCxnSpPr>
          <p:nvPr/>
        </p:nvCxnSpPr>
        <p:spPr>
          <a:xfrm>
            <a:off x="3318700" y="5115308"/>
            <a:ext cx="396046" cy="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8DDD8F-A7E5-ED89-D769-5AC443616B61}"/>
              </a:ext>
            </a:extLst>
          </p:cNvPr>
          <p:cNvCxnSpPr>
            <a:cxnSpLocks/>
            <a:stCxn id="64" idx="7"/>
            <a:endCxn id="65" idx="3"/>
          </p:cNvCxnSpPr>
          <p:nvPr/>
        </p:nvCxnSpPr>
        <p:spPr>
          <a:xfrm flipV="1">
            <a:off x="3242184" y="5313996"/>
            <a:ext cx="557651" cy="523118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A0CE16B-95AF-3FC6-2A7A-1B5F7FEB63FD}"/>
              </a:ext>
            </a:extLst>
          </p:cNvPr>
          <p:cNvCxnSpPr>
            <a:cxnSpLocks/>
            <a:stCxn id="64" idx="0"/>
            <a:endCxn id="63" idx="4"/>
          </p:cNvCxnSpPr>
          <p:nvPr/>
        </p:nvCxnSpPr>
        <p:spPr>
          <a:xfrm flipH="1" flipV="1">
            <a:off x="3028188" y="5396295"/>
            <a:ext cx="8573" cy="35852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3181054-EFA9-9F82-87FC-5F3E348B889A}"/>
              </a:ext>
            </a:extLst>
          </p:cNvPr>
          <p:cNvCxnSpPr>
            <a:cxnSpLocks/>
            <a:stCxn id="66" idx="1"/>
            <a:endCxn id="63" idx="5"/>
          </p:cNvCxnSpPr>
          <p:nvPr/>
        </p:nvCxnSpPr>
        <p:spPr>
          <a:xfrm flipH="1" flipV="1">
            <a:off x="3233611" y="5313996"/>
            <a:ext cx="566223" cy="523117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56F9A0F-BE78-0370-289F-19998AE79288}"/>
              </a:ext>
            </a:extLst>
          </p:cNvPr>
          <p:cNvCxnSpPr>
            <a:cxnSpLocks/>
            <a:stCxn id="66" idx="0"/>
            <a:endCxn id="65" idx="4"/>
          </p:cNvCxnSpPr>
          <p:nvPr/>
        </p:nvCxnSpPr>
        <p:spPr>
          <a:xfrm flipV="1">
            <a:off x="4005258" y="5396295"/>
            <a:ext cx="1" cy="358519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6BA173-1CC3-793C-051B-A0EFB89210F3}"/>
              </a:ext>
            </a:extLst>
          </p:cNvPr>
          <p:cNvCxnSpPr>
            <a:cxnSpLocks/>
            <a:stCxn id="66" idx="2"/>
            <a:endCxn id="64" idx="6"/>
          </p:cNvCxnSpPr>
          <p:nvPr/>
        </p:nvCxnSpPr>
        <p:spPr>
          <a:xfrm flipH="1">
            <a:off x="3327273" y="6035802"/>
            <a:ext cx="387472" cy="1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67FA5719-391A-D877-79C7-82563AB89263}"/>
              </a:ext>
            </a:extLst>
          </p:cNvPr>
          <p:cNvCxnSpPr>
            <a:cxnSpLocks/>
            <a:stCxn id="55" idx="0"/>
            <a:endCxn id="46" idx="4"/>
          </p:cNvCxnSpPr>
          <p:nvPr/>
        </p:nvCxnSpPr>
        <p:spPr>
          <a:xfrm flipH="1" flipV="1">
            <a:off x="2104569" y="4493956"/>
            <a:ext cx="3531" cy="35554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11C483-763B-F9D7-D6F1-FC7E816D7BBA}"/>
              </a:ext>
            </a:extLst>
          </p:cNvPr>
          <p:cNvCxnSpPr>
            <a:cxnSpLocks/>
            <a:stCxn id="55" idx="1"/>
            <a:endCxn id="44" idx="5"/>
          </p:cNvCxnSpPr>
          <p:nvPr/>
        </p:nvCxnSpPr>
        <p:spPr>
          <a:xfrm flipH="1" flipV="1">
            <a:off x="1341495" y="4411658"/>
            <a:ext cx="561181" cy="520137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A305790-2831-E95D-9D72-4157C7E9B46A}"/>
              </a:ext>
            </a:extLst>
          </p:cNvPr>
          <p:cNvCxnSpPr>
            <a:cxnSpLocks/>
            <a:stCxn id="53" idx="7"/>
            <a:endCxn id="46" idx="3"/>
          </p:cNvCxnSpPr>
          <p:nvPr/>
        </p:nvCxnSpPr>
        <p:spPr>
          <a:xfrm flipV="1">
            <a:off x="1336452" y="4411657"/>
            <a:ext cx="562693" cy="520138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4202272-2B2C-E66E-3039-7F9D1DFB00F0}"/>
              </a:ext>
            </a:extLst>
          </p:cNvPr>
          <p:cNvCxnSpPr>
            <a:cxnSpLocks/>
            <a:stCxn id="53" idx="0"/>
            <a:endCxn id="44" idx="4"/>
          </p:cNvCxnSpPr>
          <p:nvPr/>
        </p:nvCxnSpPr>
        <p:spPr>
          <a:xfrm flipV="1">
            <a:off x="1131029" y="4493957"/>
            <a:ext cx="5043" cy="355539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BB6481E-7D6F-15D5-C5FA-55AA939C8FA6}"/>
              </a:ext>
            </a:extLst>
          </p:cNvPr>
          <p:cNvCxnSpPr>
            <a:cxnSpLocks/>
            <a:stCxn id="46" idx="6"/>
            <a:endCxn id="19" idx="2"/>
          </p:cNvCxnSpPr>
          <p:nvPr/>
        </p:nvCxnSpPr>
        <p:spPr>
          <a:xfrm flipV="1">
            <a:off x="2395081" y="4197030"/>
            <a:ext cx="351167" cy="15939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24C368DA-5BC2-14A8-2D93-2F24A377E60D}"/>
              </a:ext>
            </a:extLst>
          </p:cNvPr>
          <p:cNvCxnSpPr>
            <a:cxnSpLocks/>
            <a:stCxn id="45" idx="6"/>
            <a:endCxn id="18" idx="2"/>
          </p:cNvCxnSpPr>
          <p:nvPr/>
        </p:nvCxnSpPr>
        <p:spPr>
          <a:xfrm flipV="1">
            <a:off x="2395082" y="3276535"/>
            <a:ext cx="342593" cy="15940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9CD1ECC-B1FD-499D-D642-6423A3E96CC9}"/>
              </a:ext>
            </a:extLst>
          </p:cNvPr>
          <p:cNvCxnSpPr>
            <a:cxnSpLocks/>
            <a:stCxn id="45" idx="5"/>
            <a:endCxn id="19" idx="1"/>
          </p:cNvCxnSpPr>
          <p:nvPr/>
        </p:nvCxnSpPr>
        <p:spPr>
          <a:xfrm>
            <a:off x="2309993" y="3491163"/>
            <a:ext cx="521344" cy="507178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94E2C112-EF32-BE59-FF1A-DE85D2257513}"/>
              </a:ext>
            </a:extLst>
          </p:cNvPr>
          <p:cNvCxnSpPr>
            <a:cxnSpLocks/>
            <a:stCxn id="18" idx="3"/>
            <a:endCxn id="46" idx="7"/>
          </p:cNvCxnSpPr>
          <p:nvPr/>
        </p:nvCxnSpPr>
        <p:spPr>
          <a:xfrm flipH="1">
            <a:off x="2309992" y="3475223"/>
            <a:ext cx="512772" cy="539057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346603-8FE3-C339-5670-913E640B7E8C}"/>
              </a:ext>
            </a:extLst>
          </p:cNvPr>
          <p:cNvCxnSpPr>
            <a:cxnSpLocks/>
            <a:stCxn id="46" idx="5"/>
            <a:endCxn id="63" idx="1"/>
          </p:cNvCxnSpPr>
          <p:nvPr/>
        </p:nvCxnSpPr>
        <p:spPr>
          <a:xfrm>
            <a:off x="2309992" y="4411657"/>
            <a:ext cx="512772" cy="504962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3B4D2BB-DF6C-D8DD-E911-0613166DF561}"/>
              </a:ext>
            </a:extLst>
          </p:cNvPr>
          <p:cNvCxnSpPr>
            <a:cxnSpLocks/>
            <a:stCxn id="19" idx="3"/>
          </p:cNvCxnSpPr>
          <p:nvPr/>
        </p:nvCxnSpPr>
        <p:spPr>
          <a:xfrm flipH="1">
            <a:off x="2316522" y="4395718"/>
            <a:ext cx="514815" cy="547379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3BC561-AEFF-64A3-8AA3-40EA36CC49CB}"/>
              </a:ext>
            </a:extLst>
          </p:cNvPr>
          <p:cNvCxnSpPr>
            <a:cxnSpLocks/>
            <a:stCxn id="55" idx="5"/>
            <a:endCxn id="64" idx="1"/>
          </p:cNvCxnSpPr>
          <p:nvPr/>
        </p:nvCxnSpPr>
        <p:spPr>
          <a:xfrm>
            <a:off x="2313523" y="5329172"/>
            <a:ext cx="517814" cy="507942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08A7B6E-730A-2CF5-9CE6-02E6487E8B07}"/>
              </a:ext>
            </a:extLst>
          </p:cNvPr>
          <p:cNvCxnSpPr>
            <a:cxnSpLocks/>
            <a:stCxn id="63" idx="3"/>
            <a:endCxn id="56" idx="7"/>
          </p:cNvCxnSpPr>
          <p:nvPr/>
        </p:nvCxnSpPr>
        <p:spPr>
          <a:xfrm flipH="1">
            <a:off x="2313522" y="5313996"/>
            <a:ext cx="509242" cy="538293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D72DF928-18CC-C186-D621-1D5B945E1FE9}"/>
              </a:ext>
            </a:extLst>
          </p:cNvPr>
          <p:cNvCxnSpPr>
            <a:cxnSpLocks/>
            <a:stCxn id="19" idx="5"/>
            <a:endCxn id="65" idx="1"/>
          </p:cNvCxnSpPr>
          <p:nvPr/>
        </p:nvCxnSpPr>
        <p:spPr>
          <a:xfrm>
            <a:off x="3242184" y="4395718"/>
            <a:ext cx="557651" cy="520901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64666FB-6925-A1B0-1767-78FE5D8FE125}"/>
              </a:ext>
            </a:extLst>
          </p:cNvPr>
          <p:cNvCxnSpPr>
            <a:cxnSpLocks/>
            <a:stCxn id="23" idx="3"/>
            <a:endCxn id="63" idx="7"/>
          </p:cNvCxnSpPr>
          <p:nvPr/>
        </p:nvCxnSpPr>
        <p:spPr>
          <a:xfrm flipH="1">
            <a:off x="3233611" y="4395717"/>
            <a:ext cx="566223" cy="520902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66A2EF4-A129-C40B-DCED-E0726FC7A532}"/>
              </a:ext>
            </a:extLst>
          </p:cNvPr>
          <p:cNvCxnSpPr>
            <a:cxnSpLocks/>
            <a:stCxn id="63" idx="0"/>
            <a:endCxn id="19" idx="4"/>
          </p:cNvCxnSpPr>
          <p:nvPr/>
        </p:nvCxnSpPr>
        <p:spPr>
          <a:xfrm flipV="1">
            <a:off x="3028188" y="4478017"/>
            <a:ext cx="8573" cy="356303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3131F42-4A4F-9D08-FD9B-2A14A47C9507}"/>
              </a:ext>
            </a:extLst>
          </p:cNvPr>
          <p:cNvCxnSpPr>
            <a:cxnSpLocks/>
            <a:stCxn id="23" idx="4"/>
            <a:endCxn id="65" idx="0"/>
          </p:cNvCxnSpPr>
          <p:nvPr/>
        </p:nvCxnSpPr>
        <p:spPr>
          <a:xfrm>
            <a:off x="4005258" y="4478016"/>
            <a:ext cx="1" cy="356304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34D79BA9-C968-3D20-D3DE-82388276AD21}"/>
              </a:ext>
            </a:extLst>
          </p:cNvPr>
          <p:cNvCxnSpPr>
            <a:cxnSpLocks/>
            <a:stCxn id="64" idx="2"/>
            <a:endCxn id="56" idx="6"/>
          </p:cNvCxnSpPr>
          <p:nvPr/>
        </p:nvCxnSpPr>
        <p:spPr>
          <a:xfrm flipH="1">
            <a:off x="2398611" y="6035803"/>
            <a:ext cx="347637" cy="15175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9F1AEA1-BE0A-CEC2-97A6-818492DFDA2E}"/>
              </a:ext>
            </a:extLst>
          </p:cNvPr>
          <p:cNvCxnSpPr>
            <a:cxnSpLocks/>
            <a:stCxn id="55" idx="6"/>
            <a:endCxn id="63" idx="2"/>
          </p:cNvCxnSpPr>
          <p:nvPr/>
        </p:nvCxnSpPr>
        <p:spPr>
          <a:xfrm flipV="1">
            <a:off x="2398612" y="5115308"/>
            <a:ext cx="339063" cy="15176"/>
          </a:xfrm>
          <a:prstGeom prst="line">
            <a:avLst/>
          </a:prstGeom>
          <a:ln w="76200"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AF86BD29-FC97-25A2-6C60-05BC2F99CB4C}"/>
              </a:ext>
            </a:extLst>
          </p:cNvPr>
          <p:cNvSpPr/>
          <p:nvPr/>
        </p:nvSpPr>
        <p:spPr>
          <a:xfrm>
            <a:off x="2737675" y="2995547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3C401C8-14C7-D0FE-FE4D-14683816EF20}"/>
              </a:ext>
            </a:extLst>
          </p:cNvPr>
          <p:cNvSpPr/>
          <p:nvPr/>
        </p:nvSpPr>
        <p:spPr>
          <a:xfrm>
            <a:off x="2746248" y="3916042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FB229EF-1428-960E-7915-F0786E1F760B}"/>
              </a:ext>
            </a:extLst>
          </p:cNvPr>
          <p:cNvSpPr/>
          <p:nvPr/>
        </p:nvSpPr>
        <p:spPr>
          <a:xfrm>
            <a:off x="3714746" y="2995547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p4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17633FC-3991-8417-C3E4-6B7EF39D5A0A}"/>
              </a:ext>
            </a:extLst>
          </p:cNvPr>
          <p:cNvSpPr/>
          <p:nvPr/>
        </p:nvSpPr>
        <p:spPr>
          <a:xfrm>
            <a:off x="3714745" y="3916041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p8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860C854-BCFE-B788-BCF3-6C9C76BCD32C}"/>
              </a:ext>
            </a:extLst>
          </p:cNvPr>
          <p:cNvSpPr/>
          <p:nvPr/>
        </p:nvSpPr>
        <p:spPr>
          <a:xfrm>
            <a:off x="836986" y="3011487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p1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5C719BA-42E6-1762-AB1A-F1162205228E}"/>
              </a:ext>
            </a:extLst>
          </p:cNvPr>
          <p:cNvSpPr/>
          <p:nvPr/>
        </p:nvSpPr>
        <p:spPr>
          <a:xfrm>
            <a:off x="845559" y="3931982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p5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49641B3-CD2A-9A6E-F6CA-3AF2E0A9A796}"/>
              </a:ext>
            </a:extLst>
          </p:cNvPr>
          <p:cNvSpPr/>
          <p:nvPr/>
        </p:nvSpPr>
        <p:spPr>
          <a:xfrm>
            <a:off x="1814057" y="3011487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E39D32D-7DBF-138F-7EA9-D2493EC301EF}"/>
              </a:ext>
            </a:extLst>
          </p:cNvPr>
          <p:cNvSpPr/>
          <p:nvPr/>
        </p:nvSpPr>
        <p:spPr>
          <a:xfrm>
            <a:off x="1814056" y="3931981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p6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AF8B469-A05A-F66C-65E2-7207B18949DD}"/>
              </a:ext>
            </a:extLst>
          </p:cNvPr>
          <p:cNvSpPr/>
          <p:nvPr/>
        </p:nvSpPr>
        <p:spPr>
          <a:xfrm>
            <a:off x="840516" y="4849496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p9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037B728-DB9C-4F35-801B-B0BD4B2290E9}"/>
              </a:ext>
            </a:extLst>
          </p:cNvPr>
          <p:cNvSpPr/>
          <p:nvPr/>
        </p:nvSpPr>
        <p:spPr>
          <a:xfrm>
            <a:off x="849089" y="5769991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p13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617E403-A2AD-5194-E097-EEBD485DBD38}"/>
              </a:ext>
            </a:extLst>
          </p:cNvPr>
          <p:cNvSpPr/>
          <p:nvPr/>
        </p:nvSpPr>
        <p:spPr>
          <a:xfrm>
            <a:off x="1817587" y="4849496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p10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8910BEF-2F41-89D4-076D-BEF1A664716C}"/>
              </a:ext>
            </a:extLst>
          </p:cNvPr>
          <p:cNvSpPr/>
          <p:nvPr/>
        </p:nvSpPr>
        <p:spPr>
          <a:xfrm>
            <a:off x="1817586" y="5769990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p14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FCD0E84-7902-B4FE-29C7-1FE9C1BBAF02}"/>
              </a:ext>
            </a:extLst>
          </p:cNvPr>
          <p:cNvSpPr/>
          <p:nvPr/>
        </p:nvSpPr>
        <p:spPr>
          <a:xfrm>
            <a:off x="2737675" y="4834320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p11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DD76EAF-FF97-7279-B7D9-6E952956C200}"/>
              </a:ext>
            </a:extLst>
          </p:cNvPr>
          <p:cNvSpPr/>
          <p:nvPr/>
        </p:nvSpPr>
        <p:spPr>
          <a:xfrm>
            <a:off x="2746248" y="5754815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p15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F8E1ACC-12D7-DE54-46B1-6073922AE691}"/>
              </a:ext>
            </a:extLst>
          </p:cNvPr>
          <p:cNvSpPr/>
          <p:nvPr/>
        </p:nvSpPr>
        <p:spPr>
          <a:xfrm>
            <a:off x="3714746" y="4834320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p12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324D675-43CB-315A-B000-B414D9E1AD81}"/>
              </a:ext>
            </a:extLst>
          </p:cNvPr>
          <p:cNvSpPr/>
          <p:nvPr/>
        </p:nvSpPr>
        <p:spPr>
          <a:xfrm>
            <a:off x="3714745" y="5754814"/>
            <a:ext cx="581025" cy="56197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p16</a:t>
            </a:r>
          </a:p>
        </p:txBody>
      </p:sp>
    </p:spTree>
    <p:extLst>
      <p:ext uri="{BB962C8B-B14F-4D97-AF65-F5344CB8AC3E}">
        <p14:creationId xmlns:p14="http://schemas.microsoft.com/office/powerpoint/2010/main" val="41003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4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4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5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5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5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5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5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6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62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6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6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6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69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70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72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7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7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8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8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8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8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9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92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9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9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19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0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0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0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0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0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10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16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1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2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22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2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2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28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30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32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34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36" dur="2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38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40" dur="20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42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44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4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48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50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52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54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9089 -0.00764 -0.04622 0.00301 0.1461 -0.00555 C 0.43854 -0.01875 0.0388 -0.00741 0.36016 -0.01528 C 0.42487 -0.01991 0.37253 -0.01643 0.51719 -0.01643 L 0.51953 -0.01528 " pathEditMode="relative" ptsTypes="AAAAAA">
                                      <p:cBhvr>
                                        <p:cTn id="25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3" grpId="0" animBg="1"/>
      <p:bldP spid="23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3ADBB-0152-8505-76E5-39C2997BC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0D32C-3BB7-21FC-7C70-7F00EC1FC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89" y="300676"/>
            <a:ext cx="10515600" cy="787400"/>
          </a:xfrm>
        </p:spPr>
        <p:txBody>
          <a:bodyPr/>
          <a:lstStyle/>
          <a:p>
            <a:r>
              <a:rPr lang="en-US" dirty="0"/>
              <a:t>Connection between GNN and CNN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CCC70F-EA96-0351-26AF-D837AC1EC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065113"/>
              </p:ext>
            </p:extLst>
          </p:nvPr>
        </p:nvGraphicFramePr>
        <p:xfrm>
          <a:off x="1578864" y="3679860"/>
          <a:ext cx="2178304" cy="1891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576">
                  <a:extLst>
                    <a:ext uri="{9D8B030D-6E8A-4147-A177-3AD203B41FA5}">
                      <a16:colId xmlns:a16="http://schemas.microsoft.com/office/drawing/2014/main" val="3820414228"/>
                    </a:ext>
                  </a:extLst>
                </a:gridCol>
                <a:gridCol w="544576">
                  <a:extLst>
                    <a:ext uri="{9D8B030D-6E8A-4147-A177-3AD203B41FA5}">
                      <a16:colId xmlns:a16="http://schemas.microsoft.com/office/drawing/2014/main" val="1403402036"/>
                    </a:ext>
                  </a:extLst>
                </a:gridCol>
                <a:gridCol w="544576">
                  <a:extLst>
                    <a:ext uri="{9D8B030D-6E8A-4147-A177-3AD203B41FA5}">
                      <a16:colId xmlns:a16="http://schemas.microsoft.com/office/drawing/2014/main" val="2865190273"/>
                    </a:ext>
                  </a:extLst>
                </a:gridCol>
                <a:gridCol w="544576">
                  <a:extLst>
                    <a:ext uri="{9D8B030D-6E8A-4147-A177-3AD203B41FA5}">
                      <a16:colId xmlns:a16="http://schemas.microsoft.com/office/drawing/2014/main" val="1786357672"/>
                    </a:ext>
                  </a:extLst>
                </a:gridCol>
              </a:tblGrid>
              <a:tr h="472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34968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1015973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024768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89995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31A17BC-FC46-DE65-8C20-59EAA490F2B5}"/>
              </a:ext>
            </a:extLst>
          </p:cNvPr>
          <p:cNvSpPr txBox="1"/>
          <p:nvPr/>
        </p:nvSpPr>
        <p:spPr>
          <a:xfrm>
            <a:off x="2178924" y="3232275"/>
            <a:ext cx="121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6CB6D0B-F4E1-6623-6707-1AF188EC3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00208"/>
              </p:ext>
            </p:extLst>
          </p:nvPr>
        </p:nvGraphicFramePr>
        <p:xfrm>
          <a:off x="4722026" y="4333041"/>
          <a:ext cx="903074" cy="7851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1537">
                  <a:extLst>
                    <a:ext uri="{9D8B030D-6E8A-4147-A177-3AD203B41FA5}">
                      <a16:colId xmlns:a16="http://schemas.microsoft.com/office/drawing/2014/main" val="4088824833"/>
                    </a:ext>
                  </a:extLst>
                </a:gridCol>
                <a:gridCol w="451537">
                  <a:extLst>
                    <a:ext uri="{9D8B030D-6E8A-4147-A177-3AD203B41FA5}">
                      <a16:colId xmlns:a16="http://schemas.microsoft.com/office/drawing/2014/main" val="468053270"/>
                    </a:ext>
                  </a:extLst>
                </a:gridCol>
              </a:tblGrid>
              <a:tr h="392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631486"/>
                  </a:ext>
                </a:extLst>
              </a:tr>
              <a:tr h="3925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47450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2DB1EB-94FE-17B0-574F-ED534209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50772"/>
              </p:ext>
            </p:extLst>
          </p:nvPr>
        </p:nvGraphicFramePr>
        <p:xfrm>
          <a:off x="6801106" y="3952335"/>
          <a:ext cx="1633728" cy="141876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4576">
                  <a:extLst>
                    <a:ext uri="{9D8B030D-6E8A-4147-A177-3AD203B41FA5}">
                      <a16:colId xmlns:a16="http://schemas.microsoft.com/office/drawing/2014/main" val="3820414228"/>
                    </a:ext>
                  </a:extLst>
                </a:gridCol>
                <a:gridCol w="544576">
                  <a:extLst>
                    <a:ext uri="{9D8B030D-6E8A-4147-A177-3AD203B41FA5}">
                      <a16:colId xmlns:a16="http://schemas.microsoft.com/office/drawing/2014/main" val="1403402036"/>
                    </a:ext>
                  </a:extLst>
                </a:gridCol>
                <a:gridCol w="544576">
                  <a:extLst>
                    <a:ext uri="{9D8B030D-6E8A-4147-A177-3AD203B41FA5}">
                      <a16:colId xmlns:a16="http://schemas.microsoft.com/office/drawing/2014/main" val="2865190273"/>
                    </a:ext>
                  </a:extLst>
                </a:gridCol>
              </a:tblGrid>
              <a:tr h="472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2734968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1015973"/>
                  </a:ext>
                </a:extLst>
              </a:tr>
              <a:tr h="4729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502476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F2AF9B-A2AA-9A4D-B010-B9CB4081226D}"/>
              </a:ext>
            </a:extLst>
          </p:cNvPr>
          <p:cNvSpPr txBox="1"/>
          <p:nvPr/>
        </p:nvSpPr>
        <p:spPr>
          <a:xfrm>
            <a:off x="4744394" y="3290035"/>
            <a:ext cx="1259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Kernal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B2B409-7A5A-558C-7896-82A32B428DE5}"/>
              </a:ext>
            </a:extLst>
          </p:cNvPr>
          <p:cNvSpPr txBox="1"/>
          <p:nvPr/>
        </p:nvSpPr>
        <p:spPr>
          <a:xfrm>
            <a:off x="7398514" y="5400592"/>
            <a:ext cx="797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I*K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60F79D-D749-26EA-6C24-0D89DF886EA7}"/>
              </a:ext>
            </a:extLst>
          </p:cNvPr>
          <p:cNvSpPr txBox="1"/>
          <p:nvPr/>
        </p:nvSpPr>
        <p:spPr>
          <a:xfrm>
            <a:off x="2451087" y="5619038"/>
            <a:ext cx="433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5E364-100B-107E-730C-E461144F7334}"/>
              </a:ext>
            </a:extLst>
          </p:cNvPr>
          <p:cNvSpPr txBox="1"/>
          <p:nvPr/>
        </p:nvSpPr>
        <p:spPr>
          <a:xfrm>
            <a:off x="5076927" y="5415939"/>
            <a:ext cx="478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C95631-D063-F3B8-6324-FFB8369BA56C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1578864" y="4625704"/>
            <a:ext cx="3143162" cy="481531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A8A361-A21B-5610-6044-0D50E6DD17B6}"/>
              </a:ext>
            </a:extLst>
          </p:cNvPr>
          <p:cNvCxnSpPr>
            <a:cxnSpLocks/>
            <a:stCxn id="7" idx="0"/>
          </p:cNvCxnSpPr>
          <p:nvPr/>
        </p:nvCxnSpPr>
        <p:spPr>
          <a:xfrm>
            <a:off x="2668016" y="3679860"/>
            <a:ext cx="2957084" cy="660146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FD45F3-6466-EF62-7210-5B85642C1F98}"/>
              </a:ext>
            </a:extLst>
          </p:cNvPr>
          <p:cNvCxnSpPr>
            <a:cxnSpLocks/>
          </p:cNvCxnSpPr>
          <p:nvPr/>
        </p:nvCxnSpPr>
        <p:spPr>
          <a:xfrm flipH="1">
            <a:off x="5582795" y="4403717"/>
            <a:ext cx="1759837" cy="726408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709C95-07EB-29DB-710D-BED8A95BBE96}"/>
              </a:ext>
            </a:extLst>
          </p:cNvPr>
          <p:cNvCxnSpPr>
            <a:cxnSpLocks/>
          </p:cNvCxnSpPr>
          <p:nvPr/>
        </p:nvCxnSpPr>
        <p:spPr>
          <a:xfrm flipH="1">
            <a:off x="4744394" y="3983605"/>
            <a:ext cx="2056712" cy="372999"/>
          </a:xfrm>
          <a:prstGeom prst="line">
            <a:avLst/>
          </a:prstGeom>
          <a:ln>
            <a:solidFill>
              <a:srgbClr val="FFC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39B9FC-DD7B-C402-FF09-81D5333A945B}"/>
                  </a:ext>
                </a:extLst>
              </p:cNvPr>
              <p:cNvSpPr txBox="1"/>
              <p:nvPr/>
            </p:nvSpPr>
            <p:spPr>
              <a:xfrm>
                <a:off x="6045837" y="4569252"/>
                <a:ext cx="587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139B9FC-DD7B-C402-FF09-81D5333A9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837" y="4569252"/>
                <a:ext cx="58764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D2DA2D70-9680-E965-9DB0-7C7ACBDF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422" y="1378039"/>
            <a:ext cx="5220429" cy="1143160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7ACA8CCC-5CD4-0B07-AC6B-48C773E933DE}"/>
              </a:ext>
            </a:extLst>
          </p:cNvPr>
          <p:cNvSpPr txBox="1"/>
          <p:nvPr/>
        </p:nvSpPr>
        <p:spPr>
          <a:xfrm>
            <a:off x="6801106" y="3244334"/>
            <a:ext cx="181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6644EC0-819A-227E-A86F-BE1ED6AB09D3}"/>
                  </a:ext>
                </a:extLst>
              </p:cNvPr>
              <p:cNvSpPr txBox="1"/>
              <p:nvPr/>
            </p:nvSpPr>
            <p:spPr>
              <a:xfrm>
                <a:off x="3903642" y="4503810"/>
                <a:ext cx="5876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6644EC0-819A-227E-A86F-BE1ED6AB0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642" y="4503810"/>
                <a:ext cx="58764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395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1586</Words>
  <Application>Microsoft Office PowerPoint</Application>
  <PresentationFormat>Widescreen</PresentationFormat>
  <Paragraphs>405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Aptos</vt:lpstr>
      <vt:lpstr>Aptos Display</vt:lpstr>
      <vt:lpstr>Aptos Narrow</vt:lpstr>
      <vt:lpstr>Arial</vt:lpstr>
      <vt:lpstr>Bierstadt</vt:lpstr>
      <vt:lpstr>Calibri</vt:lpstr>
      <vt:lpstr>Cambria Math</vt:lpstr>
      <vt:lpstr>Google Sans</vt:lpstr>
      <vt:lpstr>Tw Cen MT</vt:lpstr>
      <vt:lpstr>Wingdings</vt:lpstr>
      <vt:lpstr>Office Theme</vt:lpstr>
      <vt:lpstr>Introduction to Graph Neural Networks</vt:lpstr>
      <vt:lpstr>What are GNNs?</vt:lpstr>
      <vt:lpstr>What is a graph?</vt:lpstr>
      <vt:lpstr>Structure Matters</vt:lpstr>
      <vt:lpstr>Graphs Are Everywhere!</vt:lpstr>
      <vt:lpstr>Ex. Drug Discovery</vt:lpstr>
      <vt:lpstr>Connection between GNN and RNN</vt:lpstr>
      <vt:lpstr>Connection between GNN and CNN</vt:lpstr>
      <vt:lpstr>Connection between GNN and CNN</vt:lpstr>
      <vt:lpstr>Graph Convolutional Network (GCN)</vt:lpstr>
      <vt:lpstr>Properties of GCN</vt:lpstr>
      <vt:lpstr>Tasks of GNN</vt:lpstr>
      <vt:lpstr>Defining Graph Convolution: Simple Update Rule</vt:lpstr>
      <vt:lpstr>Some improvements</vt:lpstr>
      <vt:lpstr>Mean Pooling Updates</vt:lpstr>
      <vt:lpstr>GCN (Kipf &amp; Welling, ICLR 2017)</vt:lpstr>
      <vt:lpstr>Supporting Edge Features: MPNN Gilmer et al, ICML 2017</vt:lpstr>
      <vt:lpstr>Graph Attention Neural Networks  (Veličković et al. 2017 - Stat)</vt:lpstr>
      <vt:lpstr>Accessing GNNs through pygeometric and Keras</vt:lpstr>
      <vt:lpstr>My Research</vt:lpstr>
      <vt:lpstr>PowerPoint Presentation</vt:lpstr>
      <vt:lpstr>Challenges</vt:lpstr>
      <vt:lpstr>Model Architecture – Feature Embedding Model </vt:lpstr>
      <vt:lpstr>Model Architecture – Inference Model </vt:lpstr>
      <vt:lpstr>Loss Function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Jarred Kvamme</dc:creator>
  <cp:lastModifiedBy>Jarred Kvamme</cp:lastModifiedBy>
  <cp:revision>85</cp:revision>
  <dcterms:created xsi:type="dcterms:W3CDTF">2024-12-02T05:43:58Z</dcterms:created>
  <dcterms:modified xsi:type="dcterms:W3CDTF">2024-12-03T03:03:42Z</dcterms:modified>
</cp:coreProperties>
</file>