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Prata" panose="020B0604020202020204" charset="0"/>
      <p:regular r:id="rId21"/>
    </p:embeddedFont>
    <p:embeddedFont>
      <p:font typeface="Raleway 1" panose="020B0604020202020204" charset="0"/>
      <p:regular r:id="rId22"/>
    </p:embeddedFont>
    <p:embeddedFont>
      <p:font typeface="Raleway 1 Bold" panose="020B0604020202020204" charset="0"/>
      <p:regular r:id="rId23"/>
    </p:embeddedFont>
    <p:embeddedFont>
      <p:font typeface="Raleway 2"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Richness of Data:</a:t>
            </a:r>
          </a:p>
          <a:p>
            <a:endParaRPr lang="en-US"/>
          </a:p>
          <a:p>
            <a:r>
              <a:rPr lang="en-US"/>
              <a:t>The Strava dataset provides a wealth of information such as GPS coordinates, timestamps, speeds, distances, elevation gains, and more. This rich data allows for detailed analysis and exploration of various factors related to athletic performance and activity.</a:t>
            </a:r>
          </a:p>
          <a:p>
            <a:endParaRPr lang="en-US"/>
          </a:p>
          <a:p>
            <a:r>
              <a:rPr lang="en-US"/>
              <a:t>Availability and Accessibility:</a:t>
            </a:r>
          </a:p>
          <a:p>
            <a:endParaRPr lang="en-US"/>
          </a:p>
          <a:p>
            <a:r>
              <a:rPr lang="en-US"/>
              <a:t>The Strava dataset is potentially publicly available or accessible through APIs, making it convenient for researchers to obtain and work with. This availability saves time and resources compared to collecting data from scratch.</a:t>
            </a:r>
          </a:p>
          <a:p>
            <a:endParaRPr lang="en-US"/>
          </a:p>
          <a:p>
            <a:r>
              <a:rPr lang="en-US"/>
              <a:t>Diverse Data Sources:</a:t>
            </a:r>
          </a:p>
          <a:p>
            <a:endParaRPr lang="en-US"/>
          </a:p>
          <a:p>
            <a:r>
              <a:rPr lang="en-US"/>
              <a:t>Strava collects data from a diverse range of athletes, routes, and activities. This diversity in data sources allows for a comprehensive analysis of how different factors, such as path characteristics and athlete attributes, influence athletic performance.</a:t>
            </a:r>
          </a:p>
          <a:p>
            <a:r>
              <a:rPr lang="en-US"/>
              <a:t>How the Dataset was Found and Managed:</a:t>
            </a:r>
          </a:p>
          <a:p>
            <a:endParaRPr lang="en-US"/>
          </a:p>
          <a:p>
            <a:r>
              <a:rPr lang="en-US"/>
              <a:t>Finding the Dataset:</a:t>
            </a:r>
          </a:p>
          <a:p>
            <a:endParaRPr lang="en-US"/>
          </a:p>
          <a:p>
            <a:r>
              <a:rPr lang="en-US"/>
              <a:t>The Strava dataset may have been found through official Strava APIs or public data repositories where Strava data is made available for research purposes.</a:t>
            </a:r>
          </a:p>
          <a:p>
            <a:r>
              <a:rPr lang="en-US"/>
              <a:t>Researchers may have also accessed the dataset through collaborations with Strava or by obtaining permission to use anonymized data for research.</a:t>
            </a:r>
          </a:p>
          <a:p>
            <a:r>
              <a:rPr lang="en-US"/>
              <a:t>Data Management:</a:t>
            </a:r>
          </a:p>
          <a:p>
            <a:endParaRPr lang="en-US"/>
          </a:p>
          <a:p>
            <a:r>
              <a:rPr lang="en-US"/>
              <a:t>Once obtained, the dataset was stored and managed in a secure database to ensure data integrity and privacy.</a:t>
            </a:r>
          </a:p>
          <a:p>
            <a:endParaRPr lang="en-US"/>
          </a:p>
          <a:p>
            <a:r>
              <a:rPr lang="en-US"/>
              <a:t>Data cleaning and preprocessing steps were conducted to handle missing values, outliers, and ensure consistency in data formats.</a:t>
            </a:r>
          </a:p>
          <a:p>
            <a:r>
              <a:rPr lang="en-US"/>
              <a:t>Relevant data subsets were extracted and organized based on the research goals, focusing on key variables such as path characteristics, athlete attributes, and ride speeds.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Regression Analysis:</a:t>
            </a:r>
          </a:p>
          <a:p>
            <a:endParaRPr lang="en-US"/>
          </a:p>
          <a:p>
            <a:r>
              <a:rPr lang="en-US"/>
              <a:t>Determine correlation between path characteristics and riding speed distributions.</a:t>
            </a:r>
          </a:p>
          <a:p>
            <a:r>
              <a:rPr lang="en-US"/>
              <a:t>Explore how path characteristics (e.g., elevation, age) impact ride speeds.</a:t>
            </a:r>
          </a:p>
          <a:p>
            <a:r>
              <a:rPr lang="en-US"/>
              <a:t>Path-Rider Correlation:</a:t>
            </a:r>
          </a:p>
          <a:p>
            <a:endParaRPr lang="en-US"/>
          </a:p>
          <a:p>
            <a:r>
              <a:rPr lang="en-US"/>
              <a:t>Apply rider characteristics (e.g., experience, fitness levels) to path difficulty.</a:t>
            </a:r>
          </a:p>
          <a:p>
            <a:r>
              <a:rPr lang="en-US"/>
              <a:t>Investigate performance differences based on path and rider characteristics.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3686175"/>
            <a:ext cx="14745813" cy="3133725"/>
          </a:xfrm>
          <a:prstGeom prst="rect">
            <a:avLst/>
          </a:prstGeom>
        </p:spPr>
        <p:txBody>
          <a:bodyPr lIns="0" tIns="0" rIns="0" bIns="0" rtlCol="0" anchor="t">
            <a:spAutoFit/>
          </a:bodyPr>
          <a:lstStyle/>
          <a:p>
            <a:pPr>
              <a:lnSpc>
                <a:spcPts val="12000"/>
              </a:lnSpc>
            </a:pPr>
            <a:r>
              <a:rPr lang="en-US" sz="12000">
                <a:solidFill>
                  <a:srgbClr val="000000"/>
                </a:solidFill>
                <a:latin typeface="Raleway 1"/>
              </a:rPr>
              <a:t>Exploring Bike Segments in Idaho</a:t>
            </a:r>
          </a:p>
        </p:txBody>
      </p:sp>
      <p:sp>
        <p:nvSpPr>
          <p:cNvPr id="3" name="TextBox 3"/>
          <p:cNvSpPr txBox="1"/>
          <p:nvPr/>
        </p:nvSpPr>
        <p:spPr>
          <a:xfrm>
            <a:off x="1028700" y="9206520"/>
            <a:ext cx="15125275" cy="490855"/>
          </a:xfrm>
          <a:prstGeom prst="rect">
            <a:avLst/>
          </a:prstGeom>
        </p:spPr>
        <p:txBody>
          <a:bodyPr lIns="0" tIns="0" rIns="0" bIns="0" rtlCol="0" anchor="t">
            <a:spAutoFit/>
          </a:bodyPr>
          <a:lstStyle/>
          <a:p>
            <a:pPr>
              <a:lnSpc>
                <a:spcPts val="3919"/>
              </a:lnSpc>
            </a:pPr>
            <a:r>
              <a:rPr lang="en-US" sz="2799">
                <a:solidFill>
                  <a:srgbClr val="000000"/>
                </a:solidFill>
                <a:latin typeface="Raleway 2"/>
              </a:rPr>
              <a:t>Leo Bomboy, Nathan Nguyen, Andrew Plum, Noah Rieth, Anna Ronaye, Jonna Waage</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1028700" y="1754505"/>
            <a:ext cx="11083447" cy="8532495"/>
          </a:xfrm>
          <a:custGeom>
            <a:avLst/>
            <a:gdLst/>
            <a:ahLst/>
            <a:cxnLst/>
            <a:rect l="l" t="t" r="r" b="b"/>
            <a:pathLst>
              <a:path w="11083447" h="8532495">
                <a:moveTo>
                  <a:pt x="0" y="0"/>
                </a:moveTo>
                <a:lnTo>
                  <a:pt x="11083447" y="0"/>
                </a:lnTo>
                <a:lnTo>
                  <a:pt x="11083447" y="8532495"/>
                </a:lnTo>
                <a:lnTo>
                  <a:pt x="0" y="853249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962025" y="933450"/>
            <a:ext cx="12499625"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First Hypothesis Related Visualization (2)</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1028700" y="1754505"/>
            <a:ext cx="11098564" cy="8532495"/>
          </a:xfrm>
          <a:custGeom>
            <a:avLst/>
            <a:gdLst/>
            <a:ahLst/>
            <a:cxnLst/>
            <a:rect l="l" t="t" r="r" b="b"/>
            <a:pathLst>
              <a:path w="11098564" h="8532495">
                <a:moveTo>
                  <a:pt x="0" y="0"/>
                </a:moveTo>
                <a:lnTo>
                  <a:pt x="11098564" y="0"/>
                </a:lnTo>
                <a:lnTo>
                  <a:pt x="11098564" y="8532495"/>
                </a:lnTo>
                <a:lnTo>
                  <a:pt x="0" y="853249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933450"/>
            <a:ext cx="11577121"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First Hypothesis Related Visualization (3)</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0" y="3544763"/>
            <a:ext cx="7814797" cy="5713537"/>
          </a:xfrm>
          <a:custGeom>
            <a:avLst/>
            <a:gdLst/>
            <a:ahLst/>
            <a:cxnLst/>
            <a:rect l="l" t="t" r="r" b="b"/>
            <a:pathLst>
              <a:path w="7814797" h="5713537">
                <a:moveTo>
                  <a:pt x="0" y="0"/>
                </a:moveTo>
                <a:lnTo>
                  <a:pt x="7814797" y="0"/>
                </a:lnTo>
                <a:lnTo>
                  <a:pt x="7814797" y="5713537"/>
                </a:lnTo>
                <a:lnTo>
                  <a:pt x="0" y="5713537"/>
                </a:lnTo>
                <a:lnTo>
                  <a:pt x="0" y="0"/>
                </a:lnTo>
                <a:close/>
              </a:path>
            </a:pathLst>
          </a:custGeom>
          <a:blipFill>
            <a:blip r:embed="rId2"/>
            <a:stretch>
              <a:fillRect/>
            </a:stretch>
          </a:blipFill>
        </p:spPr>
        <p:txBody>
          <a:bodyPr/>
          <a:lstStyle/>
          <a:p>
            <a:endParaRPr lang="en-US"/>
          </a:p>
        </p:txBody>
      </p:sp>
      <p:sp>
        <p:nvSpPr>
          <p:cNvPr id="5" name="Freeform 5"/>
          <p:cNvSpPr/>
          <p:nvPr/>
        </p:nvSpPr>
        <p:spPr>
          <a:xfrm>
            <a:off x="8128932" y="3544763"/>
            <a:ext cx="8611853" cy="5702638"/>
          </a:xfrm>
          <a:custGeom>
            <a:avLst/>
            <a:gdLst/>
            <a:ahLst/>
            <a:cxnLst/>
            <a:rect l="l" t="t" r="r" b="b"/>
            <a:pathLst>
              <a:path w="8611853" h="5702638">
                <a:moveTo>
                  <a:pt x="0" y="0"/>
                </a:moveTo>
                <a:lnTo>
                  <a:pt x="8611852" y="0"/>
                </a:lnTo>
                <a:lnTo>
                  <a:pt x="8611852" y="5702638"/>
                </a:lnTo>
                <a:lnTo>
                  <a:pt x="0" y="5702638"/>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028700" y="2492445"/>
            <a:ext cx="7866232"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Logistic Regression Results</a:t>
            </a:r>
          </a:p>
        </p:txBody>
      </p:sp>
      <p:sp>
        <p:nvSpPr>
          <p:cNvPr id="7" name="TextBox 7"/>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8" name="TextBox 8"/>
          <p:cNvSpPr txBox="1"/>
          <p:nvPr/>
        </p:nvSpPr>
        <p:spPr>
          <a:xfrm>
            <a:off x="2891810" y="9201150"/>
            <a:ext cx="2031177" cy="711200"/>
          </a:xfrm>
          <a:prstGeom prst="rect">
            <a:avLst/>
          </a:prstGeom>
        </p:spPr>
        <p:txBody>
          <a:bodyPr lIns="0" tIns="0" rIns="0" bIns="0" rtlCol="0" anchor="t">
            <a:spAutoFit/>
          </a:bodyPr>
          <a:lstStyle/>
          <a:p>
            <a:pPr>
              <a:lnSpc>
                <a:spcPts val="2800"/>
              </a:lnSpc>
            </a:pPr>
            <a:r>
              <a:rPr lang="en-US" sz="2000">
                <a:solidFill>
                  <a:srgbClr val="000000"/>
                </a:solidFill>
                <a:latin typeface="Raleway 1 Bold"/>
              </a:rPr>
              <a:t>First Logit Model</a:t>
            </a:r>
          </a:p>
        </p:txBody>
      </p:sp>
      <p:sp>
        <p:nvSpPr>
          <p:cNvPr id="9" name="TextBox 9"/>
          <p:cNvSpPr txBox="1"/>
          <p:nvPr/>
        </p:nvSpPr>
        <p:spPr>
          <a:xfrm>
            <a:off x="11419269" y="9201150"/>
            <a:ext cx="2307096" cy="711200"/>
          </a:xfrm>
          <a:prstGeom prst="rect">
            <a:avLst/>
          </a:prstGeom>
        </p:spPr>
        <p:txBody>
          <a:bodyPr lIns="0" tIns="0" rIns="0" bIns="0" rtlCol="0" anchor="t">
            <a:spAutoFit/>
          </a:bodyPr>
          <a:lstStyle/>
          <a:p>
            <a:pPr>
              <a:lnSpc>
                <a:spcPts val="2800"/>
              </a:lnSpc>
            </a:pPr>
            <a:r>
              <a:rPr lang="en-US" sz="2000">
                <a:solidFill>
                  <a:srgbClr val="000000"/>
                </a:solidFill>
                <a:latin typeface="Raleway 1 Bold"/>
              </a:rPr>
              <a:t>Second Logit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9144000" y="3313500"/>
            <a:ext cx="7454242" cy="4897733"/>
          </a:xfrm>
          <a:custGeom>
            <a:avLst/>
            <a:gdLst/>
            <a:ahLst/>
            <a:cxnLst/>
            <a:rect l="l" t="t" r="r" b="b"/>
            <a:pathLst>
              <a:path w="7454242" h="4897733">
                <a:moveTo>
                  <a:pt x="0" y="0"/>
                </a:moveTo>
                <a:lnTo>
                  <a:pt x="7454242" y="0"/>
                </a:lnTo>
                <a:lnTo>
                  <a:pt x="7454242" y="4897733"/>
                </a:lnTo>
                <a:lnTo>
                  <a:pt x="0" y="4897733"/>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1028700" y="2492445"/>
            <a:ext cx="7419712"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Going Forward</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7" name="TextBox 7"/>
          <p:cNvSpPr txBox="1"/>
          <p:nvPr/>
        </p:nvSpPr>
        <p:spPr>
          <a:xfrm>
            <a:off x="1038225" y="3675453"/>
            <a:ext cx="8115300" cy="203390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Raleway 2"/>
              </a:rPr>
              <a:t>Utilize binary classification models alongside.</a:t>
            </a:r>
          </a:p>
          <a:p>
            <a:pPr marL="1209039" lvl="2" indent="-403013">
              <a:lnSpc>
                <a:spcPts val="3919"/>
              </a:lnSpc>
              <a:buFont typeface="Arial"/>
              <a:buChar char="⚬"/>
            </a:pPr>
            <a:r>
              <a:rPr lang="en-US" sz="2799">
                <a:solidFill>
                  <a:srgbClr val="000000"/>
                </a:solidFill>
                <a:latin typeface="Raleway 2"/>
              </a:rPr>
              <a:t>K-nearest-neighbor</a:t>
            </a:r>
          </a:p>
          <a:p>
            <a:pPr marL="1209039" lvl="2" indent="-403013">
              <a:lnSpc>
                <a:spcPts val="3919"/>
              </a:lnSpc>
              <a:buFont typeface="Arial"/>
              <a:buChar char="⚬"/>
            </a:pPr>
            <a:r>
              <a:rPr lang="en-US" sz="2799">
                <a:solidFill>
                  <a:srgbClr val="000000"/>
                </a:solidFill>
                <a:latin typeface="Raleway 2"/>
              </a:rPr>
              <a:t>Support vector machines</a:t>
            </a:r>
          </a:p>
          <a:p>
            <a:pPr marL="1209039" lvl="2" indent="-403013">
              <a:lnSpc>
                <a:spcPts val="3919"/>
              </a:lnSpc>
              <a:buFont typeface="Arial"/>
              <a:buChar char="⚬"/>
            </a:pPr>
            <a:r>
              <a:rPr lang="en-US" sz="2799">
                <a:solidFill>
                  <a:srgbClr val="000000"/>
                </a:solidFill>
                <a:latin typeface="Raleway 2"/>
              </a:rPr>
              <a:t>Binary neural network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9149595"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Overall Data Management Plan</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6" name="TextBox 6"/>
          <p:cNvSpPr txBox="1"/>
          <p:nvPr/>
        </p:nvSpPr>
        <p:spPr>
          <a:xfrm>
            <a:off x="1028700" y="3675453"/>
            <a:ext cx="9028781" cy="59677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Raleway 2"/>
              </a:rPr>
              <a:t>Creation of Logical Collections </a:t>
            </a:r>
          </a:p>
          <a:p>
            <a:pPr>
              <a:lnSpc>
                <a:spcPts val="3919"/>
              </a:lnSpc>
            </a:pPr>
            <a:r>
              <a:rPr lang="en-US" sz="2799">
                <a:solidFill>
                  <a:srgbClr val="000000"/>
                </a:solidFill>
                <a:latin typeface="Raleway 2"/>
              </a:rPr>
              <a:t>       -  Two collections based on the two hypothesized questions will exist. With two databases, analysis can be easier due to split research goals.</a:t>
            </a:r>
          </a:p>
          <a:p>
            <a:pPr marL="604519" lvl="1" indent="-302260">
              <a:lnSpc>
                <a:spcPts val="3919"/>
              </a:lnSpc>
              <a:buFont typeface="Arial"/>
              <a:buChar char="•"/>
            </a:pPr>
            <a:r>
              <a:rPr lang="en-US" sz="2799">
                <a:solidFill>
                  <a:srgbClr val="000000"/>
                </a:solidFill>
                <a:latin typeface="Raleway 2"/>
              </a:rPr>
              <a:t>Physical Data Handling</a:t>
            </a:r>
          </a:p>
          <a:p>
            <a:pPr>
              <a:lnSpc>
                <a:spcPts val="3919"/>
              </a:lnSpc>
            </a:pPr>
            <a:r>
              <a:rPr lang="en-US" sz="2799">
                <a:solidFill>
                  <a:srgbClr val="000000"/>
                </a:solidFill>
                <a:latin typeface="Raleway 2"/>
              </a:rPr>
              <a:t>      - Raw data as well as the two databases (CSVs) will be stored in the Google Drive Cloud Environment. Allowing for enhanced security, availability, and easier custodianship. </a:t>
            </a:r>
          </a:p>
          <a:p>
            <a:pPr algn="l">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073348"/>
            <a:ext cx="8514163" cy="1668780"/>
          </a:xfrm>
          <a:prstGeom prst="rect">
            <a:avLst/>
          </a:prstGeom>
        </p:spPr>
        <p:txBody>
          <a:bodyPr lIns="0" tIns="0" rIns="0" bIns="0" rtlCol="0" anchor="t">
            <a:spAutoFit/>
          </a:bodyPr>
          <a:lstStyle/>
          <a:p>
            <a:pPr>
              <a:lnSpc>
                <a:spcPts val="6719"/>
              </a:lnSpc>
            </a:pPr>
            <a:r>
              <a:rPr lang="en-US" sz="4800">
                <a:solidFill>
                  <a:srgbClr val="000000"/>
                </a:solidFill>
                <a:latin typeface="Raleway 1"/>
              </a:rPr>
              <a:t>Overall Data Management Plan Cont.</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6" name="TextBox 6"/>
          <p:cNvSpPr txBox="1"/>
          <p:nvPr/>
        </p:nvSpPr>
        <p:spPr>
          <a:xfrm>
            <a:off x="1028700" y="3675453"/>
            <a:ext cx="9028781" cy="6958330"/>
          </a:xfrm>
          <a:prstGeom prst="rect">
            <a:avLst/>
          </a:prstGeom>
        </p:spPr>
        <p:txBody>
          <a:bodyPr lIns="0" tIns="0" rIns="0" bIns="0" rtlCol="0" anchor="t">
            <a:spAutoFit/>
          </a:bodyPr>
          <a:lstStyle/>
          <a:p>
            <a:pPr marL="604519" lvl="1" indent="-302260">
              <a:lnSpc>
                <a:spcPts val="3919"/>
              </a:lnSpc>
              <a:buFont typeface="Arial"/>
              <a:buChar char="•"/>
            </a:pPr>
            <a:r>
              <a:rPr lang="en-US" sz="2799" dirty="0">
                <a:solidFill>
                  <a:srgbClr val="000000"/>
                </a:solidFill>
                <a:latin typeface="Raleway 2"/>
              </a:rPr>
              <a:t>Interoperability Support</a:t>
            </a:r>
          </a:p>
          <a:p>
            <a:pPr>
              <a:lnSpc>
                <a:spcPts val="3919"/>
              </a:lnSpc>
            </a:pPr>
            <a:r>
              <a:rPr lang="en-US" sz="2799" dirty="0">
                <a:solidFill>
                  <a:srgbClr val="000000"/>
                </a:solidFill>
                <a:latin typeface="Raleway 2"/>
              </a:rPr>
              <a:t>       -  Data collected from the Strava API will be thoroughly investigated to ensure compatibility with our open source analysis tools. </a:t>
            </a:r>
            <a:r>
              <a:rPr lang="en-US" sz="2799">
                <a:solidFill>
                  <a:srgbClr val="000000"/>
                </a:solidFill>
                <a:latin typeface="Raleway 2"/>
              </a:rPr>
              <a:t>Which will mostly consist of Google Drive, Visual Studio, and other open source office software programs. </a:t>
            </a:r>
          </a:p>
          <a:p>
            <a:pPr marL="604519" lvl="1" indent="-302260">
              <a:lnSpc>
                <a:spcPts val="3919"/>
              </a:lnSpc>
              <a:buFont typeface="Arial"/>
              <a:buChar char="•"/>
            </a:pPr>
            <a:r>
              <a:rPr lang="en-US" sz="2799" dirty="0">
                <a:solidFill>
                  <a:srgbClr val="000000"/>
                </a:solidFill>
                <a:latin typeface="Raleway 2"/>
              </a:rPr>
              <a:t>Security Support</a:t>
            </a:r>
          </a:p>
          <a:p>
            <a:pPr>
              <a:lnSpc>
                <a:spcPts val="3919"/>
              </a:lnSpc>
            </a:pPr>
            <a:r>
              <a:rPr lang="en-US" sz="2799" dirty="0">
                <a:solidFill>
                  <a:srgbClr val="000000"/>
                </a:solidFill>
                <a:latin typeface="Raleway 2"/>
              </a:rPr>
              <a:t>      - Robust measures such as cloud storage, in transit/at rest encryption, and access controls will be implemented. This allows our data to have sufficient confidentiality, integrity, and security. </a:t>
            </a:r>
          </a:p>
          <a:p>
            <a:pPr algn="l">
              <a:lnSpc>
                <a:spcPts val="3919"/>
              </a:lnSpc>
            </a:pPr>
            <a:endParaRPr lang="en-US" sz="2799" dirty="0">
              <a:solidFill>
                <a:srgbClr val="000000"/>
              </a:solidFill>
              <a:latin typeface="Raleway 2"/>
            </a:endParaRPr>
          </a:p>
          <a:p>
            <a:pPr>
              <a:lnSpc>
                <a:spcPts val="3919"/>
              </a:lnSpc>
            </a:pPr>
            <a:endParaRPr lang="en-US" sz="2799" dirty="0">
              <a:solidFill>
                <a:srgbClr val="000000"/>
              </a:solidFill>
              <a:latin typeface="Raleway 2"/>
            </a:endParaRPr>
          </a:p>
          <a:p>
            <a:pPr>
              <a:lnSpc>
                <a:spcPts val="3919"/>
              </a:lnSpc>
            </a:pPr>
            <a:endParaRPr lang="en-US" sz="2799" dirty="0">
              <a:solidFill>
                <a:srgbClr val="000000"/>
              </a:solidFill>
              <a:latin typeface="Raleway 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TextBox 4"/>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5" name="TextBox 5"/>
          <p:cNvSpPr txBox="1"/>
          <p:nvPr/>
        </p:nvSpPr>
        <p:spPr>
          <a:xfrm>
            <a:off x="1028700" y="3675453"/>
            <a:ext cx="9028781" cy="64630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Raleway 2"/>
              </a:rPr>
              <a:t>Data Ownership</a:t>
            </a:r>
          </a:p>
          <a:p>
            <a:pPr>
              <a:lnSpc>
                <a:spcPts val="3919"/>
              </a:lnSpc>
            </a:pPr>
            <a:r>
              <a:rPr lang="en-US" sz="2799">
                <a:solidFill>
                  <a:srgbClr val="000000"/>
                </a:solidFill>
                <a:latin typeface="Raleway 2"/>
              </a:rPr>
              <a:t>       -  Responsibility for the data will be based upon roles assigned to group members. To ensure a chain of custody going forwards.</a:t>
            </a:r>
          </a:p>
          <a:p>
            <a:pPr marL="604519" lvl="1" indent="-302260">
              <a:lnSpc>
                <a:spcPts val="3919"/>
              </a:lnSpc>
              <a:buFont typeface="Arial"/>
              <a:buChar char="•"/>
            </a:pPr>
            <a:r>
              <a:rPr lang="en-US" sz="2799">
                <a:solidFill>
                  <a:srgbClr val="000000"/>
                </a:solidFill>
                <a:latin typeface="Raleway 2"/>
              </a:rPr>
              <a:t>Metadata Collection, Management, and Access</a:t>
            </a:r>
          </a:p>
          <a:p>
            <a:pPr>
              <a:lnSpc>
                <a:spcPts val="3919"/>
              </a:lnSpc>
            </a:pPr>
            <a:r>
              <a:rPr lang="en-US" sz="2799">
                <a:solidFill>
                  <a:srgbClr val="000000"/>
                </a:solidFill>
                <a:latin typeface="Raleway 2"/>
              </a:rPr>
              <a:t>      - Collected metadata consisting of rider and path information will be stored in the cloud. This will also allow authorized individuals and stakeholders to access data organized according to the Dublin Core for Metadata Standards. </a:t>
            </a:r>
          </a:p>
          <a:p>
            <a:pPr algn="l">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p:txBody>
      </p:sp>
      <p:sp>
        <p:nvSpPr>
          <p:cNvPr id="6" name="TextBox 6"/>
          <p:cNvSpPr txBox="1"/>
          <p:nvPr/>
        </p:nvSpPr>
        <p:spPr>
          <a:xfrm>
            <a:off x="1028700" y="2073348"/>
            <a:ext cx="8514163" cy="1668780"/>
          </a:xfrm>
          <a:prstGeom prst="rect">
            <a:avLst/>
          </a:prstGeom>
        </p:spPr>
        <p:txBody>
          <a:bodyPr lIns="0" tIns="0" rIns="0" bIns="0" rtlCol="0" anchor="t">
            <a:spAutoFit/>
          </a:bodyPr>
          <a:lstStyle/>
          <a:p>
            <a:pPr>
              <a:lnSpc>
                <a:spcPts val="6719"/>
              </a:lnSpc>
            </a:pPr>
            <a:r>
              <a:rPr lang="en-US" sz="4800">
                <a:solidFill>
                  <a:srgbClr val="000000"/>
                </a:solidFill>
                <a:latin typeface="Raleway 1"/>
              </a:rPr>
              <a:t>Overall Data Management Plan 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TextBox 4"/>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5" name="TextBox 5"/>
          <p:cNvSpPr txBox="1"/>
          <p:nvPr/>
        </p:nvSpPr>
        <p:spPr>
          <a:xfrm>
            <a:off x="1028700" y="3675453"/>
            <a:ext cx="9028781" cy="54724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Raleway 2"/>
              </a:rPr>
              <a:t>Persistence</a:t>
            </a:r>
          </a:p>
          <a:p>
            <a:pPr>
              <a:lnSpc>
                <a:spcPts val="3919"/>
              </a:lnSpc>
            </a:pPr>
            <a:r>
              <a:rPr lang="en-US" sz="2799">
                <a:solidFill>
                  <a:srgbClr val="000000"/>
                </a:solidFill>
                <a:latin typeface="Raleway 2"/>
              </a:rPr>
              <a:t>       -  Google Drive allows for high persistence, with our databases existing in several high availability locations at once.</a:t>
            </a:r>
          </a:p>
          <a:p>
            <a:pPr marL="604519" lvl="1" indent="-302260">
              <a:lnSpc>
                <a:spcPts val="3919"/>
              </a:lnSpc>
              <a:buFont typeface="Arial"/>
              <a:buChar char="•"/>
            </a:pPr>
            <a:r>
              <a:rPr lang="en-US" sz="2799">
                <a:solidFill>
                  <a:srgbClr val="000000"/>
                </a:solidFill>
                <a:latin typeface="Raleway 2"/>
              </a:rPr>
              <a:t>Discovery</a:t>
            </a:r>
          </a:p>
          <a:p>
            <a:pPr algn="l">
              <a:lnSpc>
                <a:spcPts val="3919"/>
              </a:lnSpc>
            </a:pPr>
            <a:r>
              <a:rPr lang="en-US" sz="2799">
                <a:solidFill>
                  <a:srgbClr val="000000"/>
                </a:solidFill>
                <a:latin typeface="Raleway 2"/>
              </a:rPr>
              <a:t>      -  As data is ingested, it will be thoroughly integrated into the metadata standards mentioned. Categorization allows for quicker analysis and referencing. </a:t>
            </a:r>
          </a:p>
          <a:p>
            <a:pPr>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p:txBody>
      </p:sp>
      <p:sp>
        <p:nvSpPr>
          <p:cNvPr id="6" name="TextBox 6"/>
          <p:cNvSpPr txBox="1"/>
          <p:nvPr/>
        </p:nvSpPr>
        <p:spPr>
          <a:xfrm>
            <a:off x="1028700" y="2073348"/>
            <a:ext cx="8514163" cy="1668780"/>
          </a:xfrm>
          <a:prstGeom prst="rect">
            <a:avLst/>
          </a:prstGeom>
        </p:spPr>
        <p:txBody>
          <a:bodyPr lIns="0" tIns="0" rIns="0" bIns="0" rtlCol="0" anchor="t">
            <a:spAutoFit/>
          </a:bodyPr>
          <a:lstStyle/>
          <a:p>
            <a:pPr>
              <a:lnSpc>
                <a:spcPts val="6719"/>
              </a:lnSpc>
            </a:pPr>
            <a:r>
              <a:rPr lang="en-US" sz="4800">
                <a:solidFill>
                  <a:srgbClr val="000000"/>
                </a:solidFill>
                <a:latin typeface="Raleway 1"/>
              </a:rPr>
              <a:t>Overall Data Management Plan Cont.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TextBox 4"/>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5" name="TextBox 5"/>
          <p:cNvSpPr txBox="1"/>
          <p:nvPr/>
        </p:nvSpPr>
        <p:spPr>
          <a:xfrm>
            <a:off x="1028700" y="3675453"/>
            <a:ext cx="9028781" cy="34626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Raleway 2"/>
              </a:rPr>
              <a:t>Data Dissemination and Publication</a:t>
            </a:r>
          </a:p>
          <a:p>
            <a:pPr algn="l">
              <a:lnSpc>
                <a:spcPts val="3919"/>
              </a:lnSpc>
            </a:pPr>
            <a:r>
              <a:rPr lang="en-US" sz="2799">
                <a:solidFill>
                  <a:srgbClr val="000000"/>
                </a:solidFill>
                <a:latin typeface="Raleway 2"/>
              </a:rPr>
              <a:t>       -  During the project, distribution of the dataset will only occur within the team and with our supervisors. After which data will be uploaded to an open source research base such as Github. </a:t>
            </a:r>
          </a:p>
          <a:p>
            <a:pPr>
              <a:lnSpc>
                <a:spcPts val="3919"/>
              </a:lnSpc>
            </a:pPr>
            <a:endParaRPr lang="en-US" sz="2799">
              <a:solidFill>
                <a:srgbClr val="000000"/>
              </a:solidFill>
              <a:latin typeface="Raleway 2"/>
            </a:endParaRPr>
          </a:p>
          <a:p>
            <a:pPr>
              <a:lnSpc>
                <a:spcPts val="3919"/>
              </a:lnSpc>
            </a:pPr>
            <a:endParaRPr lang="en-US" sz="2799">
              <a:solidFill>
                <a:srgbClr val="000000"/>
              </a:solidFill>
              <a:latin typeface="Raleway 2"/>
            </a:endParaRPr>
          </a:p>
        </p:txBody>
      </p:sp>
      <p:sp>
        <p:nvSpPr>
          <p:cNvPr id="6" name="TextBox 6"/>
          <p:cNvSpPr txBox="1"/>
          <p:nvPr/>
        </p:nvSpPr>
        <p:spPr>
          <a:xfrm>
            <a:off x="1028700" y="2073348"/>
            <a:ext cx="8514163" cy="1668780"/>
          </a:xfrm>
          <a:prstGeom prst="rect">
            <a:avLst/>
          </a:prstGeom>
        </p:spPr>
        <p:txBody>
          <a:bodyPr lIns="0" tIns="0" rIns="0" bIns="0" rtlCol="0" anchor="t">
            <a:spAutoFit/>
          </a:bodyPr>
          <a:lstStyle/>
          <a:p>
            <a:pPr>
              <a:lnSpc>
                <a:spcPts val="6719"/>
              </a:lnSpc>
            </a:pPr>
            <a:r>
              <a:rPr lang="en-US" sz="4800">
                <a:solidFill>
                  <a:srgbClr val="000000"/>
                </a:solidFill>
                <a:latin typeface="Raleway 1"/>
              </a:rPr>
              <a:t>Overall Data Management Plan Cont.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474839"/>
            <a:ext cx="9894619"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Why We Chose the Strava Dataset</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6" name="TextBox 6"/>
          <p:cNvSpPr txBox="1"/>
          <p:nvPr/>
        </p:nvSpPr>
        <p:spPr>
          <a:xfrm>
            <a:off x="1028700" y="3271129"/>
            <a:ext cx="14664620" cy="5217795"/>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Raleway 2"/>
              </a:rPr>
              <a:t>Goals</a:t>
            </a:r>
          </a:p>
          <a:p>
            <a:pPr marL="1209039" lvl="2" indent="-403013" algn="just">
              <a:lnSpc>
                <a:spcPts val="4199"/>
              </a:lnSpc>
              <a:buFont typeface="Arial"/>
              <a:buChar char="⚬"/>
            </a:pPr>
            <a:r>
              <a:rPr lang="en-US" sz="2799">
                <a:solidFill>
                  <a:srgbClr val="000000"/>
                </a:solidFill>
                <a:latin typeface="Raleway 2"/>
              </a:rPr>
              <a:t>Learn what factors correlate with an athlete's choice of path</a:t>
            </a:r>
          </a:p>
          <a:p>
            <a:pPr marL="1209039" lvl="2" indent="-403013" algn="just">
              <a:lnSpc>
                <a:spcPts val="4199"/>
              </a:lnSpc>
              <a:buFont typeface="Arial"/>
              <a:buChar char="⚬"/>
            </a:pPr>
            <a:r>
              <a:rPr lang="en-US" sz="2799">
                <a:solidFill>
                  <a:srgbClr val="000000"/>
                </a:solidFill>
                <a:latin typeface="Raleway 2"/>
              </a:rPr>
              <a:t>Investigate ride speed among athletes of varying experience/fitness </a:t>
            </a:r>
          </a:p>
          <a:p>
            <a:pPr marL="604519" lvl="1" indent="-302260" algn="just">
              <a:lnSpc>
                <a:spcPts val="4199"/>
              </a:lnSpc>
              <a:buFont typeface="Arial"/>
              <a:buChar char="•"/>
            </a:pPr>
            <a:r>
              <a:rPr lang="en-US" sz="2799">
                <a:solidFill>
                  <a:srgbClr val="000000"/>
                </a:solidFill>
                <a:latin typeface="Raleway 2"/>
              </a:rPr>
              <a:t>Reasons:</a:t>
            </a:r>
          </a:p>
          <a:p>
            <a:pPr marL="1209039" lvl="2" indent="-403013" algn="just">
              <a:lnSpc>
                <a:spcPts val="4199"/>
              </a:lnSpc>
              <a:buFont typeface="Arial"/>
              <a:buChar char="⚬"/>
            </a:pPr>
            <a:r>
              <a:rPr lang="en-US" sz="2799">
                <a:solidFill>
                  <a:srgbClr val="000000"/>
                </a:solidFill>
                <a:latin typeface="Raleway 2"/>
              </a:rPr>
              <a:t>Richness of Data</a:t>
            </a:r>
          </a:p>
          <a:p>
            <a:pPr marL="1209039" lvl="2" indent="-403013" algn="just">
              <a:lnSpc>
                <a:spcPts val="4199"/>
              </a:lnSpc>
              <a:buFont typeface="Arial"/>
              <a:buChar char="⚬"/>
            </a:pPr>
            <a:r>
              <a:rPr lang="en-US" sz="2799">
                <a:solidFill>
                  <a:srgbClr val="000000"/>
                </a:solidFill>
                <a:latin typeface="Raleway 2"/>
              </a:rPr>
              <a:t>Availability and Accessibility </a:t>
            </a:r>
          </a:p>
          <a:p>
            <a:pPr marL="1209039" lvl="2" indent="-403013" algn="just">
              <a:lnSpc>
                <a:spcPts val="4199"/>
              </a:lnSpc>
              <a:buFont typeface="Arial"/>
              <a:buChar char="⚬"/>
            </a:pPr>
            <a:r>
              <a:rPr lang="en-US" sz="2799">
                <a:solidFill>
                  <a:srgbClr val="000000"/>
                </a:solidFill>
                <a:latin typeface="Raleway 2"/>
              </a:rPr>
              <a:t>Diverse Data Source</a:t>
            </a:r>
          </a:p>
          <a:p>
            <a:pPr marL="604519" lvl="1" indent="-302260" algn="just">
              <a:lnSpc>
                <a:spcPts val="4199"/>
              </a:lnSpc>
              <a:buFont typeface="Arial"/>
              <a:buChar char="•"/>
            </a:pPr>
            <a:r>
              <a:rPr lang="en-US" sz="2799">
                <a:solidFill>
                  <a:srgbClr val="000000"/>
                </a:solidFill>
                <a:latin typeface="Raleway 2"/>
              </a:rPr>
              <a:t>How the Data was Found and Managed:</a:t>
            </a:r>
          </a:p>
          <a:p>
            <a:pPr marL="1209039" lvl="2" indent="-403013" algn="just">
              <a:lnSpc>
                <a:spcPts val="4199"/>
              </a:lnSpc>
              <a:buFont typeface="Arial"/>
              <a:buChar char="⚬"/>
            </a:pPr>
            <a:r>
              <a:rPr lang="en-US" sz="2799">
                <a:solidFill>
                  <a:srgbClr val="000000"/>
                </a:solidFill>
                <a:latin typeface="Raleway 2"/>
              </a:rPr>
              <a:t>Pulled via the Strava API</a:t>
            </a:r>
          </a:p>
          <a:p>
            <a:pPr marL="1209039" lvl="2" indent="-403013" algn="just">
              <a:lnSpc>
                <a:spcPts val="4199"/>
              </a:lnSpc>
              <a:buFont typeface="Arial"/>
              <a:buChar char="⚬"/>
            </a:pPr>
            <a:r>
              <a:rPr lang="en-US" sz="2799">
                <a:solidFill>
                  <a:srgbClr val="000000"/>
                </a:solidFill>
                <a:latin typeface="Raleway 2"/>
              </a:rPr>
              <a:t>Relevant data was extracted and organized based on the research goals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6848808"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Methods of Discovery</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5" name="TextBox 5"/>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6" name="TextBox 6"/>
          <p:cNvSpPr txBox="1"/>
          <p:nvPr/>
        </p:nvSpPr>
        <p:spPr>
          <a:xfrm>
            <a:off x="1028700" y="3457644"/>
            <a:ext cx="13328553" cy="6562495"/>
          </a:xfrm>
          <a:prstGeom prst="rect">
            <a:avLst/>
          </a:prstGeom>
        </p:spPr>
        <p:txBody>
          <a:bodyPr lIns="0" tIns="0" rIns="0" bIns="0" rtlCol="0" anchor="t">
            <a:spAutoFit/>
          </a:bodyPr>
          <a:lstStyle/>
          <a:p>
            <a:pPr marL="584056" lvl="1" indent="-292028" algn="just">
              <a:lnSpc>
                <a:spcPts val="4057"/>
              </a:lnSpc>
              <a:buFont typeface="Arial"/>
              <a:buChar char="•"/>
            </a:pPr>
            <a:r>
              <a:rPr lang="en-US" sz="2705">
                <a:solidFill>
                  <a:srgbClr val="000000"/>
                </a:solidFill>
                <a:latin typeface="Raleway 2"/>
              </a:rPr>
              <a:t>Data Formats Used:</a:t>
            </a:r>
          </a:p>
          <a:p>
            <a:pPr marL="1168112" lvl="2" indent="-389371" algn="just">
              <a:lnSpc>
                <a:spcPts val="4057"/>
              </a:lnSpc>
              <a:buFont typeface="Arial"/>
              <a:buChar char="⚬"/>
            </a:pPr>
            <a:r>
              <a:rPr lang="en-US" sz="2705">
                <a:solidFill>
                  <a:srgbClr val="000000"/>
                </a:solidFill>
                <a:latin typeface="Raleway 2"/>
              </a:rPr>
              <a:t>JSON converted to CSV</a:t>
            </a:r>
          </a:p>
          <a:p>
            <a:pPr marL="584056" lvl="1" indent="-292028" algn="just">
              <a:lnSpc>
                <a:spcPts val="4057"/>
              </a:lnSpc>
              <a:buFont typeface="Arial"/>
              <a:buChar char="•"/>
            </a:pPr>
            <a:r>
              <a:rPr lang="en-US" sz="2705">
                <a:solidFill>
                  <a:srgbClr val="000000"/>
                </a:solidFill>
                <a:latin typeface="Raleway 2"/>
              </a:rPr>
              <a:t>Metadata Standards/Conventions Applied:</a:t>
            </a:r>
          </a:p>
          <a:p>
            <a:pPr marL="1168112" lvl="2" indent="-389371" algn="just">
              <a:lnSpc>
                <a:spcPts val="4057"/>
              </a:lnSpc>
              <a:buFont typeface="Arial"/>
              <a:buChar char="⚬"/>
            </a:pPr>
            <a:r>
              <a:rPr lang="en-US" sz="2705">
                <a:solidFill>
                  <a:srgbClr val="000000"/>
                </a:solidFill>
                <a:latin typeface="Raleway 2"/>
              </a:rPr>
              <a:t>Dublin Core Metadata Elements to organize data</a:t>
            </a:r>
          </a:p>
          <a:p>
            <a:pPr marL="1168112" lvl="2" indent="-389371" algn="just">
              <a:lnSpc>
                <a:spcPts val="4057"/>
              </a:lnSpc>
              <a:buFont typeface="Arial"/>
              <a:buChar char="⚬"/>
            </a:pPr>
            <a:r>
              <a:rPr lang="en-US" sz="2705">
                <a:solidFill>
                  <a:srgbClr val="000000"/>
                </a:solidFill>
                <a:latin typeface="Raleway 2"/>
              </a:rPr>
              <a:t>Standardize Metadata enhanced data description</a:t>
            </a:r>
          </a:p>
          <a:p>
            <a:pPr marL="584056" lvl="1" indent="-292028" algn="just">
              <a:lnSpc>
                <a:spcPts val="4057"/>
              </a:lnSpc>
              <a:buFont typeface="Arial"/>
              <a:buChar char="•"/>
            </a:pPr>
            <a:r>
              <a:rPr lang="en-US" sz="2705">
                <a:solidFill>
                  <a:srgbClr val="000000"/>
                </a:solidFill>
                <a:latin typeface="Raleway 2"/>
              </a:rPr>
              <a:t>Method(s) of Discovery and Access:</a:t>
            </a:r>
          </a:p>
          <a:p>
            <a:pPr marL="1168112" lvl="2" indent="-389371" algn="just">
              <a:lnSpc>
                <a:spcPts val="4057"/>
              </a:lnSpc>
              <a:buFont typeface="Arial"/>
              <a:buChar char="⚬"/>
            </a:pPr>
            <a:r>
              <a:rPr lang="en-US" sz="2705">
                <a:solidFill>
                  <a:srgbClr val="000000"/>
                </a:solidFill>
                <a:latin typeface="Raleway 2"/>
              </a:rPr>
              <a:t>Python API used to pull Strava data</a:t>
            </a:r>
          </a:p>
          <a:p>
            <a:pPr marL="1168112" lvl="2" indent="-389371" algn="just">
              <a:lnSpc>
                <a:spcPts val="4057"/>
              </a:lnSpc>
              <a:buFont typeface="Arial"/>
              <a:buChar char="⚬"/>
            </a:pPr>
            <a:r>
              <a:rPr lang="en-US" sz="2705">
                <a:solidFill>
                  <a:srgbClr val="000000"/>
                </a:solidFill>
                <a:latin typeface="Raleway 2"/>
              </a:rPr>
              <a:t>Dublin Core Metadata Elements were created as the metadata standard for this dataset</a:t>
            </a:r>
          </a:p>
          <a:p>
            <a:pPr marL="584056" lvl="1" indent="-292028" algn="just">
              <a:lnSpc>
                <a:spcPts val="4057"/>
              </a:lnSpc>
              <a:buFont typeface="Arial"/>
              <a:buChar char="•"/>
            </a:pPr>
            <a:r>
              <a:rPr lang="en-US" sz="2705">
                <a:solidFill>
                  <a:srgbClr val="000000"/>
                </a:solidFill>
                <a:latin typeface="Raleway 2"/>
              </a:rPr>
              <a:t>Impact on Process:</a:t>
            </a:r>
          </a:p>
          <a:p>
            <a:pPr marL="1168112" lvl="2" indent="-389371" algn="just">
              <a:lnSpc>
                <a:spcPts val="4057"/>
              </a:lnSpc>
              <a:buFont typeface="Arial"/>
              <a:buChar char="⚬"/>
            </a:pPr>
            <a:r>
              <a:rPr lang="en-US" sz="2705">
                <a:solidFill>
                  <a:srgbClr val="000000"/>
                </a:solidFill>
                <a:latin typeface="Raleway 2"/>
              </a:rPr>
              <a:t>Helped in organizing data and metadata</a:t>
            </a:r>
          </a:p>
          <a:p>
            <a:pPr marL="1168112" lvl="2" indent="-389371" algn="just">
              <a:lnSpc>
                <a:spcPts val="4057"/>
              </a:lnSpc>
              <a:buFont typeface="Arial"/>
              <a:buChar char="⚬"/>
            </a:pPr>
            <a:r>
              <a:rPr lang="en-US" sz="2705">
                <a:solidFill>
                  <a:srgbClr val="000000"/>
                </a:solidFill>
                <a:latin typeface="Raleway 2"/>
              </a:rPr>
              <a:t>Hindered by the need to decide which data fields to focus for analysis</a:t>
            </a:r>
          </a:p>
          <a:p>
            <a:pPr marL="1168112" lvl="2" indent="-389371" algn="just">
              <a:lnSpc>
                <a:spcPts val="4057"/>
              </a:lnSpc>
              <a:buFont typeface="Arial"/>
              <a:buChar char="⚬"/>
            </a:pPr>
            <a:r>
              <a:rPr lang="en-US" sz="2705">
                <a:solidFill>
                  <a:srgbClr val="000000"/>
                </a:solidFill>
                <a:latin typeface="Raleway 2"/>
              </a:rPr>
              <a:t>Overall facilitated data comprehension and analysis within the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4036959" y="0"/>
            <a:ext cx="12703825" cy="10287000"/>
          </a:xfrm>
          <a:custGeom>
            <a:avLst/>
            <a:gdLst/>
            <a:ahLst/>
            <a:cxnLst/>
            <a:rect l="l" t="t" r="r" b="b"/>
            <a:pathLst>
              <a:path w="12703825" h="10287000">
                <a:moveTo>
                  <a:pt x="0" y="0"/>
                </a:moveTo>
                <a:lnTo>
                  <a:pt x="12703825" y="0"/>
                </a:lnTo>
                <a:lnTo>
                  <a:pt x="12703825" y="10287000"/>
                </a:lnTo>
                <a:lnTo>
                  <a:pt x="0" y="1028700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0" y="3423285"/>
            <a:ext cx="4036959" cy="3098165"/>
          </a:xfrm>
          <a:prstGeom prst="rect">
            <a:avLst/>
          </a:prstGeom>
        </p:spPr>
        <p:txBody>
          <a:bodyPr lIns="0" tIns="0" rIns="0" bIns="0" rtlCol="0" anchor="t">
            <a:spAutoFit/>
          </a:bodyPr>
          <a:lstStyle/>
          <a:p>
            <a:pPr>
              <a:lnSpc>
                <a:spcPts val="6160"/>
              </a:lnSpc>
            </a:pPr>
            <a:r>
              <a:rPr lang="en-US" sz="4400">
                <a:solidFill>
                  <a:srgbClr val="000000"/>
                </a:solidFill>
                <a:latin typeface="Raleway 1"/>
              </a:rPr>
              <a:t>Mind Map Representation of Data Relatedness</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1028700" y="1754505"/>
            <a:ext cx="8532495" cy="8532495"/>
          </a:xfrm>
          <a:custGeom>
            <a:avLst/>
            <a:gdLst/>
            <a:ahLst/>
            <a:cxnLst/>
            <a:rect l="l" t="t" r="r" b="b"/>
            <a:pathLst>
              <a:path w="8532495" h="8532495">
                <a:moveTo>
                  <a:pt x="0" y="0"/>
                </a:moveTo>
                <a:lnTo>
                  <a:pt x="8532495" y="0"/>
                </a:lnTo>
                <a:lnTo>
                  <a:pt x="8532495" y="8532495"/>
                </a:lnTo>
                <a:lnTo>
                  <a:pt x="0" y="853249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933450"/>
            <a:ext cx="9521934"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Initial Exploratory Visualization (1)</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7" name="TextBox 7"/>
          <p:cNvSpPr txBox="1"/>
          <p:nvPr/>
        </p:nvSpPr>
        <p:spPr>
          <a:xfrm>
            <a:off x="10763433" y="5494337"/>
            <a:ext cx="4775113" cy="1481455"/>
          </a:xfrm>
          <a:prstGeom prst="rect">
            <a:avLst/>
          </a:prstGeom>
        </p:spPr>
        <p:txBody>
          <a:bodyPr lIns="0" tIns="0" rIns="0" bIns="0" rtlCol="0" anchor="t">
            <a:spAutoFit/>
          </a:bodyPr>
          <a:lstStyle/>
          <a:p>
            <a:pPr>
              <a:lnSpc>
                <a:spcPts val="3919"/>
              </a:lnSpc>
            </a:pPr>
            <a:r>
              <a:rPr lang="en-US" sz="2799">
                <a:solidFill>
                  <a:srgbClr val="000000"/>
                </a:solidFill>
                <a:latin typeface="Raleway 2"/>
              </a:rPr>
              <a:t>What trends exist in the data?</a:t>
            </a:r>
          </a:p>
          <a:p>
            <a:pPr>
              <a:lnSpc>
                <a:spcPts val="3919"/>
              </a:lnSpc>
            </a:pPr>
            <a:r>
              <a:rPr lang="en-US" sz="2799">
                <a:solidFill>
                  <a:srgbClr val="000000"/>
                </a:solidFill>
                <a:latin typeface="Raleway 2"/>
              </a:rPr>
              <a:t>What questions can we 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1028700" y="1754505"/>
            <a:ext cx="9134789" cy="8532495"/>
          </a:xfrm>
          <a:custGeom>
            <a:avLst/>
            <a:gdLst/>
            <a:ahLst/>
            <a:cxnLst/>
            <a:rect l="l" t="t" r="r" b="b"/>
            <a:pathLst>
              <a:path w="9134789" h="8532495">
                <a:moveTo>
                  <a:pt x="0" y="0"/>
                </a:moveTo>
                <a:lnTo>
                  <a:pt x="9134789" y="0"/>
                </a:lnTo>
                <a:lnTo>
                  <a:pt x="9134789" y="8532495"/>
                </a:lnTo>
                <a:lnTo>
                  <a:pt x="0" y="853249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933450"/>
            <a:ext cx="9505653"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Initial Exploratory Visualization (2)</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
        <p:nvSpPr>
          <p:cNvPr id="7" name="TextBox 7"/>
          <p:cNvSpPr txBox="1"/>
          <p:nvPr/>
        </p:nvSpPr>
        <p:spPr>
          <a:xfrm>
            <a:off x="10763433" y="5494337"/>
            <a:ext cx="4775113" cy="1481455"/>
          </a:xfrm>
          <a:prstGeom prst="rect">
            <a:avLst/>
          </a:prstGeom>
        </p:spPr>
        <p:txBody>
          <a:bodyPr lIns="0" tIns="0" rIns="0" bIns="0" rtlCol="0" anchor="t">
            <a:spAutoFit/>
          </a:bodyPr>
          <a:lstStyle/>
          <a:p>
            <a:pPr>
              <a:lnSpc>
                <a:spcPts val="3919"/>
              </a:lnSpc>
            </a:pPr>
            <a:r>
              <a:rPr lang="en-US" sz="2799">
                <a:solidFill>
                  <a:srgbClr val="000000"/>
                </a:solidFill>
                <a:latin typeface="Raleway 2"/>
              </a:rPr>
              <a:t>What trends exist in the data?</a:t>
            </a:r>
          </a:p>
          <a:p>
            <a:pPr>
              <a:lnSpc>
                <a:spcPts val="3919"/>
              </a:lnSpc>
            </a:pPr>
            <a:r>
              <a:rPr lang="en-US" sz="2799">
                <a:solidFill>
                  <a:srgbClr val="000000"/>
                </a:solidFill>
                <a:latin typeface="Raleway 2"/>
              </a:rPr>
              <a:t>What questions can we ask?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7622003"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Questions Related to Goal</a:t>
            </a:r>
          </a:p>
        </p:txBody>
      </p:sp>
      <p:sp>
        <p:nvSpPr>
          <p:cNvPr id="3" name="TextBox 3"/>
          <p:cNvSpPr txBox="1"/>
          <p:nvPr/>
        </p:nvSpPr>
        <p:spPr>
          <a:xfrm>
            <a:off x="1028700" y="3458281"/>
            <a:ext cx="15244005" cy="5741670"/>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Raleway 2"/>
              </a:rPr>
              <a:t>Investigation Aim:</a:t>
            </a:r>
          </a:p>
          <a:p>
            <a:pPr marL="1209039" lvl="2" indent="-403013" algn="just">
              <a:lnSpc>
                <a:spcPts val="4199"/>
              </a:lnSpc>
              <a:buFont typeface="Arial"/>
              <a:buChar char="⚬"/>
            </a:pPr>
            <a:r>
              <a:rPr lang="en-US" sz="2799">
                <a:solidFill>
                  <a:srgbClr val="000000"/>
                </a:solidFill>
                <a:latin typeface="Raleway 2"/>
              </a:rPr>
              <a:t>Explore what factors correlate with an athlete's choice of paths </a:t>
            </a:r>
          </a:p>
          <a:p>
            <a:pPr marL="1813558" lvl="3" indent="-453390" algn="just">
              <a:lnSpc>
                <a:spcPts val="4199"/>
              </a:lnSpc>
              <a:buFont typeface="Arial"/>
              <a:buChar char="￭"/>
            </a:pPr>
            <a:r>
              <a:rPr lang="en-US" sz="2799">
                <a:solidFill>
                  <a:srgbClr val="000000"/>
                </a:solidFill>
                <a:latin typeface="Raleway 2"/>
              </a:rPr>
              <a:t>Star count is a the data attribute that indicates how favored a trail is by athletes</a:t>
            </a:r>
          </a:p>
          <a:p>
            <a:pPr marL="1209039" lvl="2" indent="-403013" algn="just">
              <a:lnSpc>
                <a:spcPts val="4199"/>
              </a:lnSpc>
              <a:buFont typeface="Arial"/>
              <a:buChar char="⚬"/>
            </a:pPr>
            <a:r>
              <a:rPr lang="en-US" sz="2799">
                <a:solidFill>
                  <a:srgbClr val="000000"/>
                </a:solidFill>
                <a:latin typeface="Raleway 2"/>
              </a:rPr>
              <a:t>Investigate ride speeds among athletes of varying experiences/fitness levels</a:t>
            </a:r>
          </a:p>
          <a:p>
            <a:pPr marL="604519" lvl="1" indent="-302260" algn="just">
              <a:lnSpc>
                <a:spcPts val="4199"/>
              </a:lnSpc>
              <a:buFont typeface="Arial"/>
              <a:buChar char="•"/>
            </a:pPr>
            <a:r>
              <a:rPr lang="en-US" sz="2799">
                <a:solidFill>
                  <a:srgbClr val="000000"/>
                </a:solidFill>
                <a:latin typeface="Raleway 2"/>
              </a:rPr>
              <a:t>Hypotheses:</a:t>
            </a:r>
          </a:p>
          <a:p>
            <a:pPr marL="1209039" lvl="2" indent="-403013" algn="just">
              <a:lnSpc>
                <a:spcPts val="4199"/>
              </a:lnSpc>
              <a:buFont typeface="Arial"/>
              <a:buChar char="⚬"/>
            </a:pPr>
            <a:r>
              <a:rPr lang="en-US" sz="2799">
                <a:solidFill>
                  <a:srgbClr val="000000"/>
                </a:solidFill>
                <a:latin typeface="Raleway 2"/>
              </a:rPr>
              <a:t>The choice of paths taken by athletes are correlated with factors such as distance, average grade, maximum grade, elevation changes, and effort count</a:t>
            </a:r>
          </a:p>
          <a:p>
            <a:pPr marL="1209039" lvl="2" indent="-403013" algn="just">
              <a:lnSpc>
                <a:spcPts val="4199"/>
              </a:lnSpc>
              <a:buFont typeface="Arial"/>
              <a:buChar char="⚬"/>
            </a:pPr>
            <a:r>
              <a:rPr lang="en-US" sz="2799">
                <a:solidFill>
                  <a:srgbClr val="000000"/>
                </a:solidFill>
                <a:latin typeface="Raleway 2"/>
              </a:rPr>
              <a:t>Path Characteristics (e.g elevation, age) will significantly influence ride speed irrespective of rider characteristics</a:t>
            </a:r>
          </a:p>
          <a:p>
            <a:pPr marL="604519" lvl="1" indent="-302260" algn="just">
              <a:lnSpc>
                <a:spcPts val="4199"/>
              </a:lnSpc>
              <a:buFont typeface="Arial"/>
              <a:buChar char="•"/>
            </a:pPr>
            <a:r>
              <a:rPr lang="en-US" sz="2799">
                <a:solidFill>
                  <a:srgbClr val="000000"/>
                </a:solidFill>
                <a:latin typeface="Raleway 2"/>
              </a:rPr>
              <a:t>Initial Analysis Approach:</a:t>
            </a:r>
          </a:p>
          <a:p>
            <a:pPr marL="1209039" lvl="2" indent="-403013" algn="just">
              <a:lnSpc>
                <a:spcPts val="4199"/>
              </a:lnSpc>
              <a:buFont typeface="Arial"/>
              <a:buChar char="⚬"/>
            </a:pPr>
            <a:r>
              <a:rPr lang="en-US" sz="2799">
                <a:solidFill>
                  <a:srgbClr val="000000"/>
                </a:solidFill>
                <a:latin typeface="Raleway 2"/>
              </a:rPr>
              <a:t>Regression Analysis</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8690750"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Attack Plan of First Hypothesis</a:t>
            </a:r>
          </a:p>
        </p:txBody>
      </p:sp>
      <p:sp>
        <p:nvSpPr>
          <p:cNvPr id="3" name="TextBox 3"/>
          <p:cNvSpPr txBox="1"/>
          <p:nvPr/>
        </p:nvSpPr>
        <p:spPr>
          <a:xfrm>
            <a:off x="1028700" y="3458281"/>
            <a:ext cx="15244005" cy="6265545"/>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Raleway 2"/>
              </a:rPr>
              <a:t>First Hypothesis:</a:t>
            </a:r>
          </a:p>
          <a:p>
            <a:pPr marL="1209039" lvl="2" indent="-403013" algn="just">
              <a:lnSpc>
                <a:spcPts val="4199"/>
              </a:lnSpc>
              <a:buFont typeface="Arial"/>
              <a:buChar char="⚬"/>
            </a:pPr>
            <a:r>
              <a:rPr lang="en-US" sz="2799">
                <a:solidFill>
                  <a:srgbClr val="000000"/>
                </a:solidFill>
                <a:latin typeface="Raleway 2"/>
              </a:rPr>
              <a:t>Whether a trail is starred by athletes is correlated with factors such as distance, average grade, maximum grade, elevation changes, and effort count.</a:t>
            </a:r>
          </a:p>
          <a:p>
            <a:pPr marL="604519" lvl="1" indent="-302260" algn="just">
              <a:lnSpc>
                <a:spcPts val="4199"/>
              </a:lnSpc>
              <a:buFont typeface="Arial"/>
              <a:buChar char="•"/>
            </a:pPr>
            <a:r>
              <a:rPr lang="en-US" sz="2799">
                <a:solidFill>
                  <a:srgbClr val="000000"/>
                </a:solidFill>
                <a:latin typeface="Raleway 2"/>
              </a:rPr>
              <a:t>The API did not have data of whether an individual athlete starred a path</a:t>
            </a:r>
          </a:p>
          <a:p>
            <a:pPr marL="1209039" lvl="2" indent="-403013" algn="just">
              <a:lnSpc>
                <a:spcPts val="4199"/>
              </a:lnSpc>
              <a:buFont typeface="Arial"/>
              <a:buChar char="⚬"/>
            </a:pPr>
            <a:r>
              <a:rPr lang="en-US" sz="2799">
                <a:solidFill>
                  <a:srgbClr val="000000"/>
                </a:solidFill>
                <a:latin typeface="Raleway 2"/>
              </a:rPr>
              <a:t>This means it needs to be derived</a:t>
            </a:r>
          </a:p>
          <a:p>
            <a:pPr marL="1813558" lvl="3" indent="-453390" algn="just">
              <a:lnSpc>
                <a:spcPts val="4199"/>
              </a:lnSpc>
              <a:buFont typeface="Arial"/>
              <a:buChar char="￭"/>
            </a:pPr>
            <a:r>
              <a:rPr lang="en-US" sz="2799">
                <a:solidFill>
                  <a:srgbClr val="000000"/>
                </a:solidFill>
                <a:latin typeface="Raleway 2"/>
              </a:rPr>
              <a:t>We did have a star count and an athlete count</a:t>
            </a:r>
          </a:p>
          <a:p>
            <a:pPr marL="2418078" lvl="4" indent="-483616" algn="just">
              <a:lnSpc>
                <a:spcPts val="4199"/>
              </a:lnSpc>
              <a:buFont typeface="Arial"/>
              <a:buChar char="•"/>
            </a:pPr>
            <a:r>
              <a:rPr lang="en-US" sz="2799">
                <a:solidFill>
                  <a:srgbClr val="000000"/>
                </a:solidFill>
                <a:latin typeface="Raleway 2"/>
              </a:rPr>
              <a:t>So attributes star rate (star count / athlete count) and star present (0 if no stars for trail and 1 if trail has at least 1 star) were derived</a:t>
            </a:r>
          </a:p>
          <a:p>
            <a:pPr marL="604519" lvl="1" indent="-302260" algn="just">
              <a:lnSpc>
                <a:spcPts val="4199"/>
              </a:lnSpc>
              <a:buFont typeface="Arial"/>
              <a:buChar char="•"/>
            </a:pPr>
            <a:r>
              <a:rPr lang="en-US" sz="2799">
                <a:solidFill>
                  <a:srgbClr val="000000"/>
                </a:solidFill>
                <a:latin typeface="Raleway 2"/>
              </a:rPr>
              <a:t>The question could now be explored as a binary classification problem</a:t>
            </a:r>
          </a:p>
          <a:p>
            <a:pPr marL="1209039" lvl="2" indent="-403013" algn="just">
              <a:lnSpc>
                <a:spcPts val="4199"/>
              </a:lnSpc>
              <a:buFont typeface="Arial"/>
              <a:buChar char="⚬"/>
            </a:pPr>
            <a:r>
              <a:rPr lang="en-US" sz="2799">
                <a:solidFill>
                  <a:srgbClr val="000000"/>
                </a:solidFill>
                <a:latin typeface="Raleway 2"/>
              </a:rPr>
              <a:t>This meant we could use logistic regression, KNN, SVM, binary neural network classifiers as our models</a:t>
            </a:r>
          </a:p>
          <a:p>
            <a:pPr algn="just">
              <a:lnSpc>
                <a:spcPts val="4199"/>
              </a:lnSpc>
            </a:pPr>
            <a:r>
              <a:rPr lang="en-US" sz="2799">
                <a:solidFill>
                  <a:srgbClr val="000000"/>
                </a:solidFill>
                <a:latin typeface="Raleway 2"/>
              </a:rPr>
              <a:t> </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737373"/>
            </a:solidFill>
          </p:spPr>
          <p:txBody>
            <a:bodyPr/>
            <a:lstStyle/>
            <a:p>
              <a:endParaRPr lang="en-US"/>
            </a:p>
          </p:txBody>
        </p:sp>
      </p:grpSp>
      <p:sp>
        <p:nvSpPr>
          <p:cNvPr id="4" name="Freeform 4"/>
          <p:cNvSpPr/>
          <p:nvPr/>
        </p:nvSpPr>
        <p:spPr>
          <a:xfrm>
            <a:off x="1028700" y="1754505"/>
            <a:ext cx="10897072" cy="8532495"/>
          </a:xfrm>
          <a:custGeom>
            <a:avLst/>
            <a:gdLst/>
            <a:ahLst/>
            <a:cxnLst/>
            <a:rect l="l" t="t" r="r" b="b"/>
            <a:pathLst>
              <a:path w="10897072" h="8532495">
                <a:moveTo>
                  <a:pt x="0" y="0"/>
                </a:moveTo>
                <a:lnTo>
                  <a:pt x="10897072" y="0"/>
                </a:lnTo>
                <a:lnTo>
                  <a:pt x="10897072" y="8532495"/>
                </a:lnTo>
                <a:lnTo>
                  <a:pt x="0" y="853249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933450"/>
            <a:ext cx="11394812" cy="821055"/>
          </a:xfrm>
          <a:prstGeom prst="rect">
            <a:avLst/>
          </a:prstGeom>
        </p:spPr>
        <p:txBody>
          <a:bodyPr lIns="0" tIns="0" rIns="0" bIns="0" rtlCol="0" anchor="t">
            <a:spAutoFit/>
          </a:bodyPr>
          <a:lstStyle/>
          <a:p>
            <a:pPr>
              <a:lnSpc>
                <a:spcPts val="6719"/>
              </a:lnSpc>
            </a:pPr>
            <a:r>
              <a:rPr lang="en-US" sz="4800">
                <a:solidFill>
                  <a:srgbClr val="000000"/>
                </a:solidFill>
                <a:latin typeface="Raleway 1"/>
              </a:rPr>
              <a:t>First Hypothesis Related Visualization (1)</a:t>
            </a:r>
          </a:p>
        </p:txBody>
      </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000000"/>
                </a:solidFill>
                <a:latin typeface="Prata"/>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1614</Words>
  <Application>Microsoft Office PowerPoint</Application>
  <PresentationFormat>Custom</PresentationFormat>
  <Paragraphs>212</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Raleway 1</vt:lpstr>
      <vt:lpstr>Raleway 2</vt:lpstr>
      <vt:lpstr>Calibri</vt:lpstr>
      <vt:lpstr>Raleway 1 Bold</vt:lpstr>
      <vt:lpstr>Prata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7 Presentation</dc:title>
  <cp:lastModifiedBy>Plum, Andrew (plum0598@vandals.uidaho.edu)</cp:lastModifiedBy>
  <cp:revision>1</cp:revision>
  <dcterms:created xsi:type="dcterms:W3CDTF">2006-08-16T00:00:00Z</dcterms:created>
  <dcterms:modified xsi:type="dcterms:W3CDTF">2024-04-02T06:22:46Z</dcterms:modified>
  <dc:identifier>DAGA0eShhxs</dc:identifier>
</cp:coreProperties>
</file>