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Lor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ora-bold.fntdata"/><Relationship Id="rId12" Type="http://schemas.openxmlformats.org/officeDocument/2006/relationships/slide" Target="slides/slide7.xml"/><Relationship Id="rId34" Type="http://schemas.openxmlformats.org/officeDocument/2006/relationships/font" Target="fonts/Lora-regular.fntdata"/><Relationship Id="rId15" Type="http://schemas.openxmlformats.org/officeDocument/2006/relationships/slide" Target="slides/slide10.xml"/><Relationship Id="rId37" Type="http://schemas.openxmlformats.org/officeDocument/2006/relationships/font" Target="fonts/Lora-boldItalic.fntdata"/><Relationship Id="rId14" Type="http://schemas.openxmlformats.org/officeDocument/2006/relationships/slide" Target="slides/slide9.xml"/><Relationship Id="rId36" Type="http://schemas.openxmlformats.org/officeDocument/2006/relationships/font" Target="fonts/Lor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b9583ad1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b9583ad1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b9583ad1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b9583ad1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b9583ad1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b9583ad1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f0be8f3c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f0be8f3c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be3fa678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be3fa678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b46da510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b46da510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f0be8f3c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f0be8f3c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f0d2efb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f0d2efb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f0d2efbe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f0d2efbe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f0be8f3c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f0be8f3c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b46da51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b46da51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latin typeface="Courier New"/>
                <a:ea typeface="Courier New"/>
                <a:cs typeface="Courier New"/>
                <a:sym typeface="Courier New"/>
              </a:rPr>
              <a:t>1) Measure the difference in the quality of country data from dbpedia and world bank country data where the world bank country data is used as the gold standard data.</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latin typeface="Courier New"/>
                <a:ea typeface="Courier New"/>
                <a:cs typeface="Courier New"/>
                <a:sym typeface="Courier New"/>
              </a:rPr>
              <a:t>2) To discover which country related factors were most impactful in predicting country happiness rates and then also coming up with a predictive model for it.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f0be8f3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f0be8f3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f0be8f3c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f0be8f3c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f0d2efbe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f0d2efbe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f0d2efb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f0d2efb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b46da510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b46da510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be3fa678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be3fa678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b46da510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b46da51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b46da510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1b46da51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b46da510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b46da510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b9583ad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b9583ad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b9583ad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b9583ad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b9583ad1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b9583ad1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f0be8f3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f0be8f3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b46da51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b46da51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ed9851f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ed9851f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ed9851f7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ed9851f7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14658" y="781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 Analysis of Country </a:t>
            </a:r>
            <a:r>
              <a:rPr lang="en"/>
              <a:t>DBpedia Data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Andrew Plum, Palak Pandey, Leo Bomboy, Carrie Nickel, and Sebastian Fedane</a:t>
            </a:r>
            <a:endParaRPr/>
          </a:p>
        </p:txBody>
      </p:sp>
      <p:pic>
        <p:nvPicPr>
          <p:cNvPr descr="University of Idaho" id="56" name="Google Shape;56;p13"/>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Bank Data</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dataset collected from the World Bank had 17 attributes</a:t>
            </a:r>
            <a:endParaRPr/>
          </a:p>
          <a:p>
            <a:pPr indent="-317500" lvl="1" marL="914400" rtl="0" algn="l">
              <a:spcBef>
                <a:spcPts val="0"/>
              </a:spcBef>
              <a:spcAft>
                <a:spcPts val="0"/>
              </a:spcAft>
              <a:buSzPts val="1400"/>
              <a:buChar char="○"/>
            </a:pPr>
            <a:r>
              <a:rPr lang="en">
                <a:highlight>
                  <a:srgbClr val="FFFFFF"/>
                </a:highlight>
              </a:rPr>
              <a:t>['countryName', 'countryCode', 'year', 'inflationRate', 'unemploymentRate', 'debtToGdpRatio', 'foreignDirectInvestment', 'population', 'populationDensityKm', 'yearsExisted', 'homicidesPer100k', 'gdpNominal', 'gdpPppPerCapita', 'gdpNominalPerCapita', 'giniCoefficient', 'humanDevelopmentIndex', 'grossExternalDebt']</a:t>
            </a:r>
            <a:endParaRPr>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317500" lvl="1" marL="914400" rtl="0" algn="l">
              <a:spcBef>
                <a:spcPts val="0"/>
              </a:spcBef>
              <a:spcAft>
                <a:spcPts val="0"/>
              </a:spcAft>
              <a:buSzPts val="1400"/>
              <a:buChar char="○"/>
            </a:pPr>
            <a:r>
              <a:rPr lang="en"/>
              <a:t>Some attributes were dropped because they lacked a column match with the dbpedia data.</a:t>
            </a:r>
            <a:endParaRPr/>
          </a:p>
          <a:p>
            <a:pPr indent="-317500" lvl="2" marL="1371600" rtl="0" algn="l">
              <a:spcBef>
                <a:spcPts val="0"/>
              </a:spcBef>
              <a:spcAft>
                <a:spcPts val="0"/>
              </a:spcAft>
              <a:buSzPts val="1400"/>
              <a:buChar char="■"/>
            </a:pPr>
            <a:r>
              <a:rPr lang="en"/>
              <a:t>Eg. homicides/100k was initially thought to match with conflicts the country had been involved in instead it represents the actual </a:t>
            </a:r>
            <a:r>
              <a:rPr lang="en"/>
              <a:t>homicide</a:t>
            </a:r>
            <a:r>
              <a:rPr lang="en"/>
              <a:t> rate per 100,000 people.</a:t>
            </a:r>
            <a:endParaRPr/>
          </a:p>
          <a:p>
            <a:pPr indent="0" lvl="0" marL="457200" rtl="0" algn="l">
              <a:spcBef>
                <a:spcPts val="1200"/>
              </a:spcBef>
              <a:spcAft>
                <a:spcPts val="0"/>
              </a:spcAft>
              <a:buNone/>
            </a:pPr>
            <a:r>
              <a:t/>
            </a:r>
            <a:endParaRPr/>
          </a:p>
          <a:p>
            <a:pPr indent="-317500" lvl="1" marL="914400" rtl="0" algn="l">
              <a:spcBef>
                <a:spcPts val="1200"/>
              </a:spcBef>
              <a:spcAft>
                <a:spcPts val="0"/>
              </a:spcAft>
              <a:buSzPts val="1400"/>
              <a:buChar char="○"/>
            </a:pPr>
            <a:r>
              <a:rPr lang="en"/>
              <a:t>Due to the high quality of the data, the World Bank dataset was used as a benchmark for quality comparison.</a:t>
            </a:r>
            <a:endParaRPr/>
          </a:p>
        </p:txBody>
      </p:sp>
      <p:pic>
        <p:nvPicPr>
          <p:cNvPr descr="University of Idaho" id="120" name="Google Shape;120;p22"/>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Happiness Report Data</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on country happiness rates by year were </a:t>
            </a:r>
            <a:r>
              <a:rPr lang="en"/>
              <a:t>acquired</a:t>
            </a:r>
            <a:r>
              <a:rPr lang="en"/>
              <a:t> from the World </a:t>
            </a:r>
            <a:r>
              <a:rPr lang="en"/>
              <a:t>Happiness</a:t>
            </a:r>
            <a:r>
              <a:rPr lang="en"/>
              <a:t> Report.</a:t>
            </a:r>
            <a:endParaRPr/>
          </a:p>
          <a:p>
            <a:pPr indent="-317500" lvl="1" marL="914400" rtl="0" algn="l">
              <a:spcBef>
                <a:spcPts val="0"/>
              </a:spcBef>
              <a:spcAft>
                <a:spcPts val="0"/>
              </a:spcAft>
              <a:buSzPts val="1400"/>
              <a:buChar char="○"/>
            </a:pPr>
            <a:r>
              <a:rPr lang="en"/>
              <a:t>“Life Ladder”</a:t>
            </a:r>
            <a:endParaRPr/>
          </a:p>
          <a:p>
            <a:pPr indent="-317500" lvl="2" marL="1371600" rtl="0" algn="l">
              <a:spcBef>
                <a:spcPts val="0"/>
              </a:spcBef>
              <a:spcAft>
                <a:spcPts val="0"/>
              </a:spcAft>
              <a:buSzPts val="1400"/>
              <a:buChar char="■"/>
            </a:pPr>
            <a:r>
              <a:rPr lang="en"/>
              <a:t>Used as the primary attribute because it quantifies well-being/</a:t>
            </a:r>
            <a:r>
              <a:rPr lang="en"/>
              <a:t>happiness rates of a country.</a:t>
            </a:r>
            <a:endParaRPr/>
          </a:p>
          <a:p>
            <a:pPr indent="-342900" lvl="0" marL="457200" rtl="0" algn="l">
              <a:spcBef>
                <a:spcPts val="0"/>
              </a:spcBef>
              <a:spcAft>
                <a:spcPts val="0"/>
              </a:spcAft>
              <a:buSzPts val="1800"/>
              <a:buChar char="●"/>
            </a:pPr>
            <a:r>
              <a:rPr lang="en"/>
              <a:t>The </a:t>
            </a:r>
            <a:r>
              <a:rPr lang="en"/>
              <a:t>original</a:t>
            </a:r>
            <a:r>
              <a:rPr lang="en"/>
              <a:t> dataset contained additional attributes such as: social support, generosity, and perception of corruption.</a:t>
            </a:r>
            <a:endParaRPr/>
          </a:p>
          <a:p>
            <a:pPr indent="-342900" lvl="0" marL="457200" rtl="0" algn="l">
              <a:spcBef>
                <a:spcPts val="0"/>
              </a:spcBef>
              <a:spcAft>
                <a:spcPts val="0"/>
              </a:spcAft>
              <a:buSzPts val="1800"/>
              <a:buChar char="●"/>
            </a:pPr>
            <a:r>
              <a:rPr lang="en"/>
              <a:t>These attributes </a:t>
            </a:r>
            <a:r>
              <a:rPr lang="en"/>
              <a:t>were</a:t>
            </a:r>
            <a:r>
              <a:rPr lang="en"/>
              <a:t> dropped as they do not directly </a:t>
            </a:r>
            <a:r>
              <a:rPr lang="en"/>
              <a:t>relate to the focus of project.</a:t>
            </a:r>
            <a:endParaRPr/>
          </a:p>
          <a:p>
            <a:pPr indent="-342900" lvl="0" marL="457200" rtl="0" algn="l">
              <a:spcBef>
                <a:spcPts val="0"/>
              </a:spcBef>
              <a:spcAft>
                <a:spcPts val="0"/>
              </a:spcAft>
              <a:buSzPts val="1800"/>
              <a:buChar char="●"/>
            </a:pPr>
            <a:r>
              <a:rPr lang="en"/>
              <a:t>We used this dataset to compare the country </a:t>
            </a:r>
            <a:r>
              <a:rPr lang="en"/>
              <a:t>happiness</a:t>
            </a:r>
            <a:r>
              <a:rPr lang="en"/>
              <a:t> score directly to GDP, </a:t>
            </a:r>
            <a:r>
              <a:rPr lang="en"/>
              <a:t>inflation</a:t>
            </a:r>
            <a:r>
              <a:rPr lang="en"/>
              <a:t>, unemployment, and other key metrics.</a:t>
            </a:r>
            <a:endParaRPr/>
          </a:p>
        </p:txBody>
      </p:sp>
      <p:pic>
        <p:nvPicPr>
          <p:cNvPr descr="University of Idaho" id="127" name="Google Shape;127;p23"/>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Combined Datasets</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There were two combined datasets for each of the two analyses:</a:t>
            </a:r>
            <a:endParaRPr/>
          </a:p>
          <a:p>
            <a:pPr indent="-317500" lvl="1" marL="914400" rtl="0" algn="l">
              <a:spcBef>
                <a:spcPts val="0"/>
              </a:spcBef>
              <a:spcAft>
                <a:spcPts val="0"/>
              </a:spcAft>
              <a:buSzPts val="1400"/>
              <a:buChar char="○"/>
            </a:pPr>
            <a:r>
              <a:rPr lang="en"/>
              <a:t>One which combined the comparable columns of the DBpedia dataset and the World Bank dataset</a:t>
            </a:r>
            <a:endParaRPr/>
          </a:p>
          <a:p>
            <a:pPr indent="-317500" lvl="2" marL="1371600" rtl="0" algn="l">
              <a:spcBef>
                <a:spcPts val="0"/>
              </a:spcBef>
              <a:spcAft>
                <a:spcPts val="0"/>
              </a:spcAft>
              <a:buSzPts val="1400"/>
              <a:buChar char="■"/>
            </a:pPr>
            <a:r>
              <a:rPr lang="en"/>
              <a:t>Had 22 attributes</a:t>
            </a:r>
            <a:endParaRPr/>
          </a:p>
          <a:p>
            <a:pPr indent="-317500" lvl="2" marL="1371600" rtl="0" algn="l">
              <a:spcBef>
                <a:spcPts val="0"/>
              </a:spcBef>
              <a:spcAft>
                <a:spcPts val="0"/>
              </a:spcAft>
              <a:buSzPts val="1400"/>
              <a:buChar char="■"/>
            </a:pPr>
            <a:r>
              <a:rPr lang="en"/>
              <a:t>Used in analysis 1</a:t>
            </a:r>
            <a:endParaRPr/>
          </a:p>
          <a:p>
            <a:pPr indent="-317500" lvl="2" marL="1371600" rtl="0" algn="l">
              <a:spcBef>
                <a:spcPts val="0"/>
              </a:spcBef>
              <a:spcAft>
                <a:spcPts val="0"/>
              </a:spcAft>
              <a:buSzPts val="1400"/>
              <a:buChar char="■"/>
            </a:pPr>
            <a:r>
              <a:rPr lang="en"/>
              <a:t>120 Rows</a:t>
            </a:r>
            <a:endParaRPr/>
          </a:p>
          <a:p>
            <a:pPr indent="-317500" lvl="1" marL="914400" rtl="0" algn="l">
              <a:spcBef>
                <a:spcPts val="0"/>
              </a:spcBef>
              <a:spcAft>
                <a:spcPts val="0"/>
              </a:spcAft>
              <a:buSzPts val="1400"/>
              <a:buChar char="○"/>
            </a:pPr>
            <a:r>
              <a:rPr lang="en"/>
              <a:t>One which combined the DBpedia dataset with the happiness rate by its respective year and country from the World Happiness Report</a:t>
            </a:r>
            <a:endParaRPr/>
          </a:p>
          <a:p>
            <a:pPr indent="-317500" lvl="2" marL="1371600" rtl="0" algn="l">
              <a:spcBef>
                <a:spcPts val="0"/>
              </a:spcBef>
              <a:spcAft>
                <a:spcPts val="0"/>
              </a:spcAft>
              <a:buSzPts val="1400"/>
              <a:buChar char="■"/>
            </a:pPr>
            <a:r>
              <a:rPr lang="en"/>
              <a:t>Had 17 attributes</a:t>
            </a:r>
            <a:endParaRPr/>
          </a:p>
          <a:p>
            <a:pPr indent="-317500" lvl="2" marL="1371600" rtl="0" algn="l">
              <a:spcBef>
                <a:spcPts val="0"/>
              </a:spcBef>
              <a:spcAft>
                <a:spcPts val="0"/>
              </a:spcAft>
              <a:buSzPts val="1400"/>
              <a:buChar char="■"/>
            </a:pPr>
            <a:r>
              <a:rPr lang="en"/>
              <a:t>Used in analysis 2</a:t>
            </a:r>
            <a:endParaRPr/>
          </a:p>
          <a:p>
            <a:pPr indent="-317500" lvl="2" marL="1371600" rtl="0" algn="l">
              <a:spcBef>
                <a:spcPts val="0"/>
              </a:spcBef>
              <a:spcAft>
                <a:spcPts val="0"/>
              </a:spcAft>
              <a:buSzPts val="1400"/>
              <a:buChar char="■"/>
            </a:pPr>
            <a:r>
              <a:rPr lang="en"/>
              <a:t>150 Rows</a:t>
            </a:r>
            <a:endParaRPr/>
          </a:p>
          <a:p>
            <a:pPr indent="0" lvl="0" marL="0" rtl="0" algn="l">
              <a:spcBef>
                <a:spcPts val="1200"/>
              </a:spcBef>
              <a:spcAft>
                <a:spcPts val="1200"/>
              </a:spcAft>
              <a:buNone/>
            </a:pPr>
            <a:r>
              <a:rPr lang="en"/>
              <a:t>Key Challenge: Data in the two datasets with no counterparts and missing rows or with name </a:t>
            </a:r>
            <a:r>
              <a:rPr lang="en"/>
              <a:t>mismatches (eg. Russia and Russian Federation) were</a:t>
            </a:r>
            <a:r>
              <a:rPr lang="en"/>
              <a:t> dropped.</a:t>
            </a:r>
            <a:endParaRPr/>
          </a:p>
        </p:txBody>
      </p:sp>
      <p:pic>
        <p:nvPicPr>
          <p:cNvPr descr="University of Idaho" id="134" name="Google Shape;134;p24"/>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40" name="Google Shape;140;p25"/>
          <p:cNvSpPr txBox="1"/>
          <p:nvPr>
            <p:ph idx="1" type="body"/>
          </p:nvPr>
        </p:nvSpPr>
        <p:spPr>
          <a:xfrm>
            <a:off x="311700" y="1152475"/>
            <a:ext cx="3416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 Heatmap</a:t>
            </a:r>
            <a:endParaRPr/>
          </a:p>
          <a:p>
            <a:pPr indent="-342900" lvl="0" marL="457200" rtl="0" algn="l">
              <a:spcBef>
                <a:spcPts val="1200"/>
              </a:spcBef>
              <a:spcAft>
                <a:spcPts val="0"/>
              </a:spcAft>
              <a:buSzPts val="1800"/>
              <a:buChar char="-"/>
            </a:pPr>
            <a:r>
              <a:rPr lang="en"/>
              <a:t>Only examines correlations between the DBpedia data.</a:t>
            </a:r>
            <a:endParaRPr/>
          </a:p>
          <a:p>
            <a:pPr indent="0" lvl="0" marL="0" rtl="0" algn="l">
              <a:spcBef>
                <a:spcPts val="1200"/>
              </a:spcBef>
              <a:spcAft>
                <a:spcPts val="1200"/>
              </a:spcAft>
              <a:buNone/>
            </a:pPr>
            <a:r>
              <a:t/>
            </a:r>
            <a:endParaRPr/>
          </a:p>
        </p:txBody>
      </p:sp>
      <p:pic>
        <p:nvPicPr>
          <p:cNvPr descr="University of Idaho" id="141" name="Google Shape;141;p25"/>
          <p:cNvPicPr preferRelativeResize="0"/>
          <p:nvPr/>
        </p:nvPicPr>
        <p:blipFill>
          <a:blip r:embed="rId3">
            <a:alphaModFix/>
          </a:blip>
          <a:stretch>
            <a:fillRect/>
          </a:stretch>
        </p:blipFill>
        <p:spPr>
          <a:xfrm>
            <a:off x="8250375" y="0"/>
            <a:ext cx="893625" cy="893625"/>
          </a:xfrm>
          <a:prstGeom prst="rect">
            <a:avLst/>
          </a:prstGeom>
          <a:noFill/>
          <a:ln>
            <a:noFill/>
          </a:ln>
        </p:spPr>
      </p:pic>
      <p:pic>
        <p:nvPicPr>
          <p:cNvPr id="142" name="Google Shape;142;p25"/>
          <p:cNvPicPr preferRelativeResize="0"/>
          <p:nvPr/>
        </p:nvPicPr>
        <p:blipFill>
          <a:blip r:embed="rId4">
            <a:alphaModFix/>
          </a:blip>
          <a:stretch>
            <a:fillRect/>
          </a:stretch>
        </p:blipFill>
        <p:spPr>
          <a:xfrm>
            <a:off x="3621850" y="1017725"/>
            <a:ext cx="5148463" cy="3958575"/>
          </a:xfrm>
          <a:prstGeom prst="rect">
            <a:avLst/>
          </a:prstGeom>
          <a:noFill/>
          <a:ln>
            <a:noFill/>
          </a:ln>
        </p:spPr>
      </p:pic>
      <p:sp>
        <p:nvSpPr>
          <p:cNvPr id="143" name="Google Shape;143;p25"/>
          <p:cNvSpPr txBox="1"/>
          <p:nvPr/>
        </p:nvSpPr>
        <p:spPr>
          <a:xfrm>
            <a:off x="8083375" y="893625"/>
            <a:ext cx="8937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Direct Correlation</a:t>
            </a:r>
            <a:endParaRPr sz="600">
              <a:solidFill>
                <a:schemeClr val="dk2"/>
              </a:solidFill>
            </a:endParaRPr>
          </a:p>
        </p:txBody>
      </p:sp>
      <p:sp>
        <p:nvSpPr>
          <p:cNvPr id="144" name="Google Shape;144;p25"/>
          <p:cNvSpPr txBox="1"/>
          <p:nvPr/>
        </p:nvSpPr>
        <p:spPr>
          <a:xfrm>
            <a:off x="8250338" y="4058950"/>
            <a:ext cx="8937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2"/>
                </a:solidFill>
              </a:rPr>
              <a:t>Inverse Correlation</a:t>
            </a:r>
            <a:endParaRPr sz="6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(Cont.)</a:t>
            </a:r>
            <a:endParaRPr/>
          </a:p>
        </p:txBody>
      </p:sp>
      <p:sp>
        <p:nvSpPr>
          <p:cNvPr id="150" name="Google Shape;150;p26"/>
          <p:cNvSpPr txBox="1"/>
          <p:nvPr>
            <p:ph idx="1" type="body"/>
          </p:nvPr>
        </p:nvSpPr>
        <p:spPr>
          <a:xfrm>
            <a:off x="311700" y="1152475"/>
            <a:ext cx="3876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Missing Values Visualized</a:t>
            </a:r>
            <a:endParaRPr/>
          </a:p>
          <a:p>
            <a:pPr indent="-342900" lvl="0" marL="457200" rtl="0" algn="l">
              <a:spcBef>
                <a:spcPts val="1200"/>
              </a:spcBef>
              <a:spcAft>
                <a:spcPts val="0"/>
              </a:spcAft>
              <a:buSzPts val="1800"/>
              <a:buChar char="-"/>
            </a:pPr>
            <a:r>
              <a:rPr lang="en"/>
              <a:t>A heatmap that visualizes the pattern of missing data across variables. It is </a:t>
            </a:r>
            <a:r>
              <a:rPr lang="en"/>
              <a:t>important</a:t>
            </a:r>
            <a:r>
              <a:rPr lang="en"/>
              <a:t> to note large missing attributes, which will cause them to be negated in the final synopsis.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latin typeface="Lora"/>
              <a:ea typeface="Lora"/>
              <a:cs typeface="Lora"/>
              <a:sym typeface="Lora"/>
            </a:endParaRPr>
          </a:p>
        </p:txBody>
      </p:sp>
      <p:pic>
        <p:nvPicPr>
          <p:cNvPr descr="University of Idaho" id="151" name="Google Shape;151;p26"/>
          <p:cNvPicPr preferRelativeResize="0"/>
          <p:nvPr/>
        </p:nvPicPr>
        <p:blipFill>
          <a:blip r:embed="rId3">
            <a:alphaModFix/>
          </a:blip>
          <a:stretch>
            <a:fillRect/>
          </a:stretch>
        </p:blipFill>
        <p:spPr>
          <a:xfrm>
            <a:off x="8250375" y="0"/>
            <a:ext cx="893625" cy="893625"/>
          </a:xfrm>
          <a:prstGeom prst="rect">
            <a:avLst/>
          </a:prstGeom>
          <a:noFill/>
          <a:ln>
            <a:noFill/>
          </a:ln>
        </p:spPr>
      </p:pic>
      <p:pic>
        <p:nvPicPr>
          <p:cNvPr id="152" name="Google Shape;152;p26"/>
          <p:cNvPicPr preferRelativeResize="0"/>
          <p:nvPr/>
        </p:nvPicPr>
        <p:blipFill>
          <a:blip r:embed="rId4">
            <a:alphaModFix/>
          </a:blip>
          <a:stretch>
            <a:fillRect/>
          </a:stretch>
        </p:blipFill>
        <p:spPr>
          <a:xfrm>
            <a:off x="4572000" y="1017725"/>
            <a:ext cx="4090295"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Analysis I: Data Quality and Alignment</a:t>
            </a:r>
            <a:endParaRPr/>
          </a:p>
        </p:txBody>
      </p:sp>
      <p:sp>
        <p:nvSpPr>
          <p:cNvPr id="158" name="Google Shape;15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Standardize the Data</a:t>
            </a:r>
            <a:endParaRPr/>
          </a:p>
          <a:p>
            <a:pPr indent="-334327" lvl="0" marL="457200" rtl="0" algn="l">
              <a:spcBef>
                <a:spcPts val="1200"/>
              </a:spcBef>
              <a:spcAft>
                <a:spcPts val="0"/>
              </a:spcAft>
              <a:buSzPct val="100000"/>
              <a:buChar char="-"/>
            </a:pPr>
            <a:r>
              <a:rPr lang="en"/>
              <a:t>Both the DBpedia and World Bank Data were standardized using “StandardScaler” to ensure </a:t>
            </a:r>
            <a:r>
              <a:rPr lang="en"/>
              <a:t>compatibility</a:t>
            </a:r>
            <a:r>
              <a:rPr lang="en"/>
              <a:t> across metrics and </a:t>
            </a:r>
            <a:r>
              <a:rPr lang="en"/>
              <a:t>different</a:t>
            </a:r>
            <a:r>
              <a:rPr lang="en"/>
              <a:t> ranges and units.</a:t>
            </a:r>
            <a:endParaRPr/>
          </a:p>
          <a:p>
            <a:pPr indent="0" lvl="0" marL="0" rtl="0" algn="l">
              <a:spcBef>
                <a:spcPts val="1200"/>
              </a:spcBef>
              <a:spcAft>
                <a:spcPts val="0"/>
              </a:spcAft>
              <a:buNone/>
            </a:pPr>
            <a:r>
              <a:rPr lang="en"/>
              <a:t>Calculating Average</a:t>
            </a:r>
            <a:r>
              <a:rPr lang="en"/>
              <a:t> Difference</a:t>
            </a:r>
            <a:endParaRPr/>
          </a:p>
          <a:p>
            <a:pPr indent="-334327" lvl="0" marL="457200" rtl="0" algn="l">
              <a:spcBef>
                <a:spcPts val="1200"/>
              </a:spcBef>
              <a:spcAft>
                <a:spcPts val="0"/>
              </a:spcAft>
              <a:buSzPct val="100000"/>
              <a:buChar char="-"/>
            </a:pPr>
            <a:r>
              <a:rPr lang="en"/>
              <a:t>In each row the following was performed.</a:t>
            </a:r>
            <a:endParaRPr/>
          </a:p>
          <a:p>
            <a:pPr indent="0" lvl="0" marL="457200" rtl="0" algn="l">
              <a:spcBef>
                <a:spcPts val="1200"/>
              </a:spcBef>
              <a:spcAft>
                <a:spcPts val="0"/>
              </a:spcAft>
              <a:buNone/>
            </a:pPr>
            <a:r>
              <a:rPr lang="en"/>
              <a:t>- Calculating the element-wise difference between standardized values for each attribute.</a:t>
            </a:r>
            <a:endParaRPr/>
          </a:p>
          <a:p>
            <a:pPr indent="0" lvl="0" marL="457200" rtl="0" algn="l">
              <a:spcBef>
                <a:spcPts val="1200"/>
              </a:spcBef>
              <a:spcAft>
                <a:spcPts val="1200"/>
              </a:spcAft>
              <a:buNone/>
            </a:pPr>
            <a:r>
              <a:rPr lang="en"/>
              <a:t>- Averaged these differences across all attributes within a row to be a row-wise mean difference.</a:t>
            </a:r>
            <a:endParaRPr/>
          </a:p>
        </p:txBody>
      </p:sp>
      <p:pic>
        <p:nvPicPr>
          <p:cNvPr descr="University of Idaho" id="159" name="Google Shape;159;p27"/>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Analysis I (Cont.)</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Averaging Across Rows</a:t>
            </a:r>
            <a:endParaRPr/>
          </a:p>
          <a:p>
            <a:pPr indent="-342900" lvl="0" marL="457200" rtl="0" algn="l">
              <a:spcBef>
                <a:spcPts val="1200"/>
              </a:spcBef>
              <a:spcAft>
                <a:spcPts val="0"/>
              </a:spcAft>
              <a:buSzPts val="1800"/>
              <a:buChar char="-"/>
            </a:pPr>
            <a:r>
              <a:rPr lang="en"/>
              <a:t>Took the average of the row-wise mean differences to calculate an overall metric and represent accuracy and alignment of the datasets.</a:t>
            </a:r>
            <a:endParaRPr/>
          </a:p>
          <a:p>
            <a:pPr indent="0" lvl="0" marL="0" rtl="0" algn="l">
              <a:spcBef>
                <a:spcPts val="1200"/>
              </a:spcBef>
              <a:spcAft>
                <a:spcPts val="0"/>
              </a:spcAft>
              <a:buClr>
                <a:schemeClr val="dk1"/>
              </a:buClr>
              <a:buSzPts val="1100"/>
              <a:buFont typeface="Arial"/>
              <a:buNone/>
            </a:pPr>
            <a:r>
              <a:rPr lang="en"/>
              <a:t>Overarching Purpose</a:t>
            </a:r>
            <a:endParaRPr/>
          </a:p>
          <a:p>
            <a:pPr indent="-342900" lvl="0" marL="457200" rtl="0" algn="l">
              <a:spcBef>
                <a:spcPts val="1200"/>
              </a:spcBef>
              <a:spcAft>
                <a:spcPts val="0"/>
              </a:spcAft>
              <a:buSzPts val="1800"/>
              <a:buChar char="-"/>
            </a:pPr>
            <a:r>
              <a:rPr lang="en"/>
              <a:t>By completing this process in the code, we were able to assess the quality of the DBpedia data compared to the World Bank and create visualizations.</a:t>
            </a:r>
            <a:endParaRPr/>
          </a:p>
        </p:txBody>
      </p:sp>
      <p:pic>
        <p:nvPicPr>
          <p:cNvPr descr="University of Idaho" id="166" name="Google Shape;166;p28"/>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Analysis I (Cont.)</a:t>
            </a:r>
            <a:endParaRPr/>
          </a:p>
        </p:txBody>
      </p:sp>
      <p:sp>
        <p:nvSpPr>
          <p:cNvPr id="172" name="Google Shape;172;p29"/>
          <p:cNvSpPr txBox="1"/>
          <p:nvPr>
            <p:ph idx="1" type="body"/>
          </p:nvPr>
        </p:nvSpPr>
        <p:spPr>
          <a:xfrm>
            <a:off x="311700" y="1152475"/>
            <a:ext cx="3805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Geographic Visualization</a:t>
            </a:r>
            <a:endParaRPr/>
          </a:p>
          <a:p>
            <a:pPr indent="-342900" lvl="0" marL="457200" rtl="0" algn="l">
              <a:spcBef>
                <a:spcPts val="1200"/>
              </a:spcBef>
              <a:spcAft>
                <a:spcPts val="0"/>
              </a:spcAft>
              <a:buSzPts val="1800"/>
              <a:buChar char="-"/>
            </a:pPr>
            <a:r>
              <a:rPr lang="en"/>
              <a:t>The map visualizes the standardized data’s differences across countries by their respective row-wise average. The color gradient from red to blue provides a geographic overview of how metrics vary globally.</a:t>
            </a:r>
            <a:endParaRPr/>
          </a:p>
        </p:txBody>
      </p:sp>
      <p:pic>
        <p:nvPicPr>
          <p:cNvPr id="173" name="Google Shape;173;p29"/>
          <p:cNvPicPr preferRelativeResize="0"/>
          <p:nvPr/>
        </p:nvPicPr>
        <p:blipFill>
          <a:blip r:embed="rId3">
            <a:alphaModFix/>
          </a:blip>
          <a:stretch>
            <a:fillRect/>
          </a:stretch>
        </p:blipFill>
        <p:spPr>
          <a:xfrm>
            <a:off x="4117413" y="1127125"/>
            <a:ext cx="4714875" cy="3467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Analysis I (Cont.)</a:t>
            </a:r>
            <a:endParaRPr/>
          </a:p>
        </p:txBody>
      </p:sp>
      <p:sp>
        <p:nvSpPr>
          <p:cNvPr id="179" name="Google Shape;179;p30"/>
          <p:cNvSpPr txBox="1"/>
          <p:nvPr>
            <p:ph idx="1" type="body"/>
          </p:nvPr>
        </p:nvSpPr>
        <p:spPr>
          <a:xfrm>
            <a:off x="311700" y="1152475"/>
            <a:ext cx="3708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Normal Distribution Overview</a:t>
            </a:r>
            <a:endParaRPr/>
          </a:p>
          <a:p>
            <a:pPr indent="0" lvl="0" marL="0" rtl="0" algn="l">
              <a:spcBef>
                <a:spcPts val="1200"/>
              </a:spcBef>
              <a:spcAft>
                <a:spcPts val="1200"/>
              </a:spcAft>
              <a:buNone/>
            </a:pPr>
            <a:r>
              <a:rPr lang="en"/>
              <a:t>This plot overlays the standardized data's average differences onto a perfect normal distribution. The red vertical line represents the calculated average, indicating how closely the distances align.</a:t>
            </a:r>
            <a:endParaRPr/>
          </a:p>
        </p:txBody>
      </p:sp>
      <p:pic>
        <p:nvPicPr>
          <p:cNvPr id="180" name="Google Shape;180;p30"/>
          <p:cNvPicPr preferRelativeResize="0"/>
          <p:nvPr/>
        </p:nvPicPr>
        <p:blipFill>
          <a:blip r:embed="rId3">
            <a:alphaModFix/>
          </a:blip>
          <a:stretch>
            <a:fillRect/>
          </a:stretch>
        </p:blipFill>
        <p:spPr>
          <a:xfrm>
            <a:off x="4019888" y="768388"/>
            <a:ext cx="4905375" cy="3800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Analysis I (Cont.)</a:t>
            </a:r>
            <a:endParaRPr/>
          </a:p>
        </p:txBody>
      </p:sp>
      <p:sp>
        <p:nvSpPr>
          <p:cNvPr id="186" name="Google Shape;186;p31"/>
          <p:cNvSpPr txBox="1"/>
          <p:nvPr>
            <p:ph idx="1" type="body"/>
          </p:nvPr>
        </p:nvSpPr>
        <p:spPr>
          <a:xfrm>
            <a:off x="134575" y="1145400"/>
            <a:ext cx="4383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By Column Mean Differences of Standardized Values </a:t>
            </a:r>
            <a:endParaRPr/>
          </a:p>
          <a:p>
            <a:pPr indent="-325755" lvl="0" marL="457200" rtl="0" algn="l">
              <a:spcBef>
                <a:spcPts val="1200"/>
              </a:spcBef>
              <a:spcAft>
                <a:spcPts val="0"/>
              </a:spcAft>
              <a:buSzPct val="100000"/>
              <a:buChar char="-"/>
            </a:pPr>
            <a:r>
              <a:rPr lang="en"/>
              <a:t>A visual of standardized differences in various columns across the DBpedia and World Bank datasets.</a:t>
            </a:r>
            <a:endParaRPr/>
          </a:p>
          <a:p>
            <a:pPr indent="-325755" lvl="0" marL="457200" rtl="0" algn="l">
              <a:spcBef>
                <a:spcPts val="0"/>
              </a:spcBef>
              <a:spcAft>
                <a:spcPts val="0"/>
              </a:spcAft>
              <a:buSzPct val="100000"/>
              <a:buChar char="-"/>
            </a:pPr>
            <a:r>
              <a:rPr lang="en"/>
              <a:t>In this case, the differences are calculated as the average difference from the standardized values, allowing for a direct comparison.</a:t>
            </a:r>
            <a:endParaRPr/>
          </a:p>
          <a:p>
            <a:pPr indent="-325755" lvl="0" marL="457200" rtl="0" algn="l">
              <a:spcBef>
                <a:spcPts val="0"/>
              </a:spcBef>
              <a:spcAft>
                <a:spcPts val="0"/>
              </a:spcAft>
              <a:buSzPct val="100000"/>
              <a:buChar char="-"/>
            </a:pPr>
            <a:r>
              <a:rPr lang="en"/>
              <a:t>The largest positive difference being grossExternalDebt and the largest negative being populationDensityKm.</a:t>
            </a:r>
            <a:endParaRPr/>
          </a:p>
          <a:p>
            <a:pPr indent="0" lvl="0" marL="0" rtl="0" algn="l">
              <a:spcBef>
                <a:spcPts val="1200"/>
              </a:spcBef>
              <a:spcAft>
                <a:spcPts val="1200"/>
              </a:spcAft>
              <a:buNone/>
            </a:pPr>
            <a:r>
              <a:t/>
            </a:r>
            <a:endParaRPr/>
          </a:p>
        </p:txBody>
      </p:sp>
      <p:pic>
        <p:nvPicPr>
          <p:cNvPr descr="University of Idaho" id="187" name="Google Shape;187;p31"/>
          <p:cNvPicPr preferRelativeResize="0"/>
          <p:nvPr/>
        </p:nvPicPr>
        <p:blipFill>
          <a:blip r:embed="rId3">
            <a:alphaModFix/>
          </a:blip>
          <a:stretch>
            <a:fillRect/>
          </a:stretch>
        </p:blipFill>
        <p:spPr>
          <a:xfrm>
            <a:off x="8250375" y="0"/>
            <a:ext cx="893625" cy="893625"/>
          </a:xfrm>
          <a:prstGeom prst="rect">
            <a:avLst/>
          </a:prstGeom>
          <a:noFill/>
          <a:ln>
            <a:noFill/>
          </a:ln>
        </p:spPr>
      </p:pic>
      <p:pic>
        <p:nvPicPr>
          <p:cNvPr id="188" name="Google Shape;188;p31"/>
          <p:cNvPicPr preferRelativeResize="0"/>
          <p:nvPr/>
        </p:nvPicPr>
        <p:blipFill>
          <a:blip r:embed="rId4">
            <a:alphaModFix/>
          </a:blip>
          <a:stretch>
            <a:fillRect/>
          </a:stretch>
        </p:blipFill>
        <p:spPr>
          <a:xfrm>
            <a:off x="4429350" y="1315503"/>
            <a:ext cx="4714650" cy="314832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we trying to analyze?</a:t>
            </a:r>
            <a:endParaRPr/>
          </a:p>
        </p:txBody>
      </p:sp>
      <p:sp>
        <p:nvSpPr>
          <p:cNvPr id="62" name="Google Shape;62;p14"/>
          <p:cNvSpPr txBox="1"/>
          <p:nvPr>
            <p:ph idx="1" type="body"/>
          </p:nvPr>
        </p:nvSpPr>
        <p:spPr>
          <a:xfrm>
            <a:off x="311700" y="1152475"/>
            <a:ext cx="4657500" cy="34164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latin typeface="Lora"/>
              <a:ea typeface="Lora"/>
              <a:cs typeface="Lora"/>
              <a:sym typeface="Lora"/>
            </a:endParaRPr>
          </a:p>
          <a:p>
            <a:pPr indent="-342900" lvl="0" marL="457200" rtl="0" algn="l">
              <a:spcBef>
                <a:spcPts val="1200"/>
              </a:spcBef>
              <a:spcAft>
                <a:spcPts val="0"/>
              </a:spcAft>
              <a:buSzPts val="1800"/>
              <a:buChar char="●"/>
            </a:pPr>
            <a:r>
              <a:rPr lang="en"/>
              <a:t>Analyze the quality of country-level data by comparing DBpedia to World Bank data as a benchmark.</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Use said DBpedia data to determine which factors are most impactful to the rate of happiness of a country.</a:t>
            </a:r>
            <a:endParaRPr/>
          </a:p>
          <a:p>
            <a:pPr indent="0" lvl="0" marL="0" rtl="0" algn="l">
              <a:spcBef>
                <a:spcPts val="1200"/>
              </a:spcBef>
              <a:spcAft>
                <a:spcPts val="1200"/>
              </a:spcAft>
              <a:buNone/>
            </a:pPr>
            <a:r>
              <a:t/>
            </a:r>
            <a:endParaRPr>
              <a:latin typeface="Lora"/>
              <a:ea typeface="Lora"/>
              <a:cs typeface="Lora"/>
              <a:sym typeface="Lora"/>
            </a:endParaRPr>
          </a:p>
        </p:txBody>
      </p:sp>
      <p:pic>
        <p:nvPicPr>
          <p:cNvPr descr="University of Idaho" id="63" name="Google Shape;63;p14"/>
          <p:cNvPicPr preferRelativeResize="0"/>
          <p:nvPr/>
        </p:nvPicPr>
        <p:blipFill>
          <a:blip r:embed="rId3">
            <a:alphaModFix/>
          </a:blip>
          <a:stretch>
            <a:fillRect/>
          </a:stretch>
        </p:blipFill>
        <p:spPr>
          <a:xfrm>
            <a:off x="8250375" y="0"/>
            <a:ext cx="893625" cy="893625"/>
          </a:xfrm>
          <a:prstGeom prst="rect">
            <a:avLst/>
          </a:prstGeom>
          <a:noFill/>
          <a:ln>
            <a:noFill/>
          </a:ln>
        </p:spPr>
      </p:pic>
      <p:pic>
        <p:nvPicPr>
          <p:cNvPr id="64" name="Google Shape;64;p14"/>
          <p:cNvPicPr preferRelativeResize="0"/>
          <p:nvPr/>
        </p:nvPicPr>
        <p:blipFill>
          <a:blip r:embed="rId4">
            <a:alphaModFix/>
          </a:blip>
          <a:stretch>
            <a:fillRect/>
          </a:stretch>
        </p:blipFill>
        <p:spPr>
          <a:xfrm>
            <a:off x="4969200" y="1659975"/>
            <a:ext cx="3803450" cy="2531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Analysis II: Predictive Modeling</a:t>
            </a:r>
            <a:endParaRPr/>
          </a:p>
        </p:txBody>
      </p:sp>
      <p:sp>
        <p:nvSpPr>
          <p:cNvPr id="194" name="Google Shape;194;p32"/>
          <p:cNvSpPr txBox="1"/>
          <p:nvPr>
            <p:ph idx="1" type="body"/>
          </p:nvPr>
        </p:nvSpPr>
        <p:spPr>
          <a:xfrm>
            <a:off x="311700" y="1152475"/>
            <a:ext cx="452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Neural Network Loss </a:t>
            </a:r>
            <a:endParaRPr/>
          </a:p>
          <a:p>
            <a:pPr indent="-342900" lvl="0" marL="457200" rtl="0" algn="l">
              <a:spcBef>
                <a:spcPts val="1200"/>
              </a:spcBef>
              <a:spcAft>
                <a:spcPts val="0"/>
              </a:spcAft>
              <a:buSzPts val="1800"/>
              <a:buChar char="-"/>
            </a:pPr>
            <a:r>
              <a:rPr lang="en"/>
              <a:t>Depicted is the training and validation loss across epochs for our neural network model.</a:t>
            </a:r>
            <a:endParaRPr/>
          </a:p>
          <a:p>
            <a:pPr indent="-342900" lvl="0" marL="457200" rtl="0" algn="l">
              <a:spcBef>
                <a:spcPts val="0"/>
              </a:spcBef>
              <a:spcAft>
                <a:spcPts val="0"/>
              </a:spcAft>
              <a:buSzPts val="1800"/>
              <a:buChar char="-"/>
            </a:pPr>
            <a:r>
              <a:rPr lang="en"/>
              <a:t>The size of the descent as well as minimal overfitting indicates optimal training of the model.</a:t>
            </a:r>
            <a:endParaRPr/>
          </a:p>
          <a:p>
            <a:pPr indent="-342900" lvl="0" marL="457200" rtl="0" algn="l">
              <a:lnSpc>
                <a:spcPct val="100000"/>
              </a:lnSpc>
              <a:spcBef>
                <a:spcPts val="0"/>
              </a:spcBef>
              <a:spcAft>
                <a:spcPts val="0"/>
              </a:spcAft>
              <a:buSzPts val="1800"/>
              <a:buChar char="-"/>
            </a:pPr>
            <a:r>
              <a:rPr lang="en"/>
              <a:t>80.05% of the variation in the dependent variable explained by the independent data in the model. </a:t>
            </a:r>
            <a:endParaRPr/>
          </a:p>
        </p:txBody>
      </p:sp>
      <p:pic>
        <p:nvPicPr>
          <p:cNvPr descr="University of Idaho" id="195" name="Google Shape;195;p32"/>
          <p:cNvPicPr preferRelativeResize="0"/>
          <p:nvPr/>
        </p:nvPicPr>
        <p:blipFill>
          <a:blip r:embed="rId3">
            <a:alphaModFix/>
          </a:blip>
          <a:stretch>
            <a:fillRect/>
          </a:stretch>
        </p:blipFill>
        <p:spPr>
          <a:xfrm>
            <a:off x="8250375" y="0"/>
            <a:ext cx="893625" cy="893625"/>
          </a:xfrm>
          <a:prstGeom prst="rect">
            <a:avLst/>
          </a:prstGeom>
          <a:noFill/>
          <a:ln>
            <a:noFill/>
          </a:ln>
        </p:spPr>
      </p:pic>
      <p:pic>
        <p:nvPicPr>
          <p:cNvPr id="196" name="Google Shape;196;p32"/>
          <p:cNvPicPr preferRelativeResize="0"/>
          <p:nvPr/>
        </p:nvPicPr>
        <p:blipFill>
          <a:blip r:embed="rId4">
            <a:alphaModFix/>
          </a:blip>
          <a:stretch>
            <a:fillRect/>
          </a:stretch>
        </p:blipFill>
        <p:spPr>
          <a:xfrm>
            <a:off x="4686175" y="1017725"/>
            <a:ext cx="4321326" cy="2732603"/>
          </a:xfrm>
          <a:prstGeom prst="rect">
            <a:avLst/>
          </a:prstGeom>
          <a:noFill/>
          <a:ln>
            <a:noFill/>
          </a:ln>
        </p:spPr>
      </p:pic>
      <p:pic>
        <p:nvPicPr>
          <p:cNvPr id="197" name="Google Shape;197;p32"/>
          <p:cNvPicPr preferRelativeResize="0"/>
          <p:nvPr/>
        </p:nvPicPr>
        <p:blipFill>
          <a:blip r:embed="rId5">
            <a:alphaModFix/>
          </a:blip>
          <a:stretch>
            <a:fillRect/>
          </a:stretch>
        </p:blipFill>
        <p:spPr>
          <a:xfrm>
            <a:off x="4929700" y="3750328"/>
            <a:ext cx="3457575" cy="67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Analysis II (Cont.)</a:t>
            </a:r>
            <a:endParaRPr/>
          </a:p>
        </p:txBody>
      </p:sp>
      <p:sp>
        <p:nvSpPr>
          <p:cNvPr id="203" name="Google Shape;203;p33"/>
          <p:cNvSpPr txBox="1"/>
          <p:nvPr>
            <p:ph idx="1" type="body"/>
          </p:nvPr>
        </p:nvSpPr>
        <p:spPr>
          <a:xfrm>
            <a:off x="134575" y="1145400"/>
            <a:ext cx="438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Random Forest Performance</a:t>
            </a:r>
            <a:endParaRPr/>
          </a:p>
          <a:p>
            <a:pPr indent="-342900" lvl="0" marL="457200" rtl="0" algn="l">
              <a:lnSpc>
                <a:spcPct val="100000"/>
              </a:lnSpc>
              <a:spcBef>
                <a:spcPts val="1200"/>
              </a:spcBef>
              <a:spcAft>
                <a:spcPts val="0"/>
              </a:spcAft>
              <a:buSzPts val="1800"/>
              <a:buChar char="-"/>
            </a:pPr>
            <a:r>
              <a:rPr lang="en"/>
              <a:t>81.29% of the variation in the dependent variable explained by the independent data in the model.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University of Idaho" id="204" name="Google Shape;204;p33"/>
          <p:cNvPicPr preferRelativeResize="0"/>
          <p:nvPr/>
        </p:nvPicPr>
        <p:blipFill>
          <a:blip r:embed="rId3">
            <a:alphaModFix/>
          </a:blip>
          <a:stretch>
            <a:fillRect/>
          </a:stretch>
        </p:blipFill>
        <p:spPr>
          <a:xfrm>
            <a:off x="8250375" y="0"/>
            <a:ext cx="893625" cy="893625"/>
          </a:xfrm>
          <a:prstGeom prst="rect">
            <a:avLst/>
          </a:prstGeom>
          <a:noFill/>
          <a:ln>
            <a:noFill/>
          </a:ln>
        </p:spPr>
      </p:pic>
      <p:pic>
        <p:nvPicPr>
          <p:cNvPr id="205" name="Google Shape;205;p33"/>
          <p:cNvPicPr preferRelativeResize="0"/>
          <p:nvPr/>
        </p:nvPicPr>
        <p:blipFill>
          <a:blip r:embed="rId4">
            <a:alphaModFix/>
          </a:blip>
          <a:stretch>
            <a:fillRect/>
          </a:stretch>
        </p:blipFill>
        <p:spPr>
          <a:xfrm>
            <a:off x="4657575" y="1099875"/>
            <a:ext cx="4174725" cy="164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Analysis II (Cont.)</a:t>
            </a:r>
            <a:endParaRPr/>
          </a:p>
          <a:p>
            <a:pPr indent="0" lvl="0" marL="0" rtl="0" algn="l">
              <a:spcBef>
                <a:spcPts val="0"/>
              </a:spcBef>
              <a:spcAft>
                <a:spcPts val="0"/>
              </a:spcAft>
              <a:buNone/>
            </a:pPr>
            <a:r>
              <a:t/>
            </a:r>
            <a:endParaRPr/>
          </a:p>
        </p:txBody>
      </p:sp>
      <p:sp>
        <p:nvSpPr>
          <p:cNvPr id="211" name="Google Shape;211;p34"/>
          <p:cNvSpPr txBox="1"/>
          <p:nvPr>
            <p:ph idx="1" type="body"/>
          </p:nvPr>
        </p:nvSpPr>
        <p:spPr>
          <a:xfrm>
            <a:off x="311700" y="1152475"/>
            <a:ext cx="398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 Interpretability Advantage</a:t>
            </a:r>
            <a:endParaRPr/>
          </a:p>
          <a:p>
            <a:pPr indent="-342900" lvl="0" marL="457200" rtl="0" algn="l">
              <a:spcBef>
                <a:spcPts val="1200"/>
              </a:spcBef>
              <a:spcAft>
                <a:spcPts val="0"/>
              </a:spcAft>
              <a:buSzPts val="1800"/>
              <a:buChar char="-"/>
            </a:pPr>
            <a:r>
              <a:rPr lang="en" sz="1800"/>
              <a:t>The model’s tree structure shows exactly how it is making its predictions.</a:t>
            </a:r>
            <a:endParaRPr/>
          </a:p>
          <a:p>
            <a:pPr indent="-342900" lvl="0" marL="457200" rtl="0" algn="l">
              <a:spcBef>
                <a:spcPts val="0"/>
              </a:spcBef>
              <a:spcAft>
                <a:spcPts val="0"/>
              </a:spcAft>
              <a:buSzPts val="1800"/>
              <a:buChar char="-"/>
            </a:pPr>
            <a:r>
              <a:rPr lang="en"/>
              <a:t>I</a:t>
            </a:r>
            <a:r>
              <a:rPr lang="en"/>
              <a:t>mportance of each feature in the model can be gleaned.</a:t>
            </a:r>
            <a:endParaRPr/>
          </a:p>
        </p:txBody>
      </p:sp>
      <p:pic>
        <p:nvPicPr>
          <p:cNvPr id="212" name="Google Shape;212;p34"/>
          <p:cNvPicPr preferRelativeResize="0"/>
          <p:nvPr/>
        </p:nvPicPr>
        <p:blipFill>
          <a:blip r:embed="rId3">
            <a:alphaModFix/>
          </a:blip>
          <a:stretch>
            <a:fillRect/>
          </a:stretch>
        </p:blipFill>
        <p:spPr>
          <a:xfrm>
            <a:off x="4800200" y="0"/>
            <a:ext cx="4343801" cy="5143500"/>
          </a:xfrm>
          <a:prstGeom prst="rect">
            <a:avLst/>
          </a:prstGeom>
          <a:noFill/>
          <a:ln>
            <a:noFill/>
          </a:ln>
        </p:spPr>
      </p:pic>
      <p:pic>
        <p:nvPicPr>
          <p:cNvPr descr="University of Idaho" id="213" name="Google Shape;213;p34"/>
          <p:cNvPicPr preferRelativeResize="0"/>
          <p:nvPr/>
        </p:nvPicPr>
        <p:blipFill>
          <a:blip r:embed="rId4">
            <a:alphaModFix/>
          </a:blip>
          <a:stretch>
            <a:fillRect/>
          </a:stretch>
        </p:blipFill>
        <p:spPr>
          <a:xfrm>
            <a:off x="8250375" y="0"/>
            <a:ext cx="893625" cy="893625"/>
          </a:xfrm>
          <a:prstGeom prst="rect">
            <a:avLst/>
          </a:prstGeom>
          <a:noFill/>
          <a:ln>
            <a:noFill/>
          </a:ln>
        </p:spPr>
      </p:pic>
      <p:sp>
        <p:nvSpPr>
          <p:cNvPr id="214" name="Google Shape;214;p34"/>
          <p:cNvSpPr txBox="1"/>
          <p:nvPr/>
        </p:nvSpPr>
        <p:spPr>
          <a:xfrm>
            <a:off x="2454500" y="4799100"/>
            <a:ext cx="23457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*Structure is truncated to fit on slide</a:t>
            </a:r>
            <a:endParaRPr sz="10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Code Analysis II (Cont.)</a:t>
            </a:r>
            <a:endParaRPr/>
          </a:p>
          <a:p>
            <a:pPr indent="0" lvl="0" marL="0" rtl="0" algn="l">
              <a:spcBef>
                <a:spcPts val="0"/>
              </a:spcBef>
              <a:spcAft>
                <a:spcPts val="0"/>
              </a:spcAft>
              <a:buNone/>
            </a:pPr>
            <a:r>
              <a:t/>
            </a:r>
            <a:endParaRPr/>
          </a:p>
        </p:txBody>
      </p:sp>
      <p:sp>
        <p:nvSpPr>
          <p:cNvPr id="220" name="Google Shape;220;p35"/>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R</a:t>
            </a:r>
            <a:r>
              <a:rPr b="1" lang="en"/>
              <a:t>² </a:t>
            </a:r>
            <a:r>
              <a:rPr lang="en"/>
              <a:t>Score: </a:t>
            </a:r>
            <a:endParaRPr/>
          </a:p>
          <a:p>
            <a:pPr indent="-342900" lvl="0" marL="457200" rtl="0" algn="l">
              <a:lnSpc>
                <a:spcPct val="100000"/>
              </a:lnSpc>
              <a:spcBef>
                <a:spcPts val="1200"/>
              </a:spcBef>
              <a:spcAft>
                <a:spcPts val="0"/>
              </a:spcAft>
              <a:buSzPts val="1800"/>
              <a:buChar char="-"/>
            </a:pPr>
            <a:r>
              <a:rPr lang="en"/>
              <a:t>81.30% of the variation in the dependent variable explained by the independent data in the model. </a:t>
            </a:r>
            <a:endParaRPr/>
          </a:p>
          <a:p>
            <a:pPr indent="0" lvl="0" marL="0" rtl="0" algn="l">
              <a:lnSpc>
                <a:spcPct val="100000"/>
              </a:lnSpc>
              <a:spcBef>
                <a:spcPts val="1200"/>
              </a:spcBef>
              <a:spcAft>
                <a:spcPts val="0"/>
              </a:spcAft>
              <a:buNone/>
            </a:pPr>
            <a:r>
              <a:rPr lang="en"/>
              <a:t>Feature Importance </a:t>
            </a:r>
            <a:endParaRPr/>
          </a:p>
          <a:p>
            <a:pPr indent="-342900" lvl="0" marL="457200" rtl="0" algn="l">
              <a:lnSpc>
                <a:spcPct val="100000"/>
              </a:lnSpc>
              <a:spcBef>
                <a:spcPts val="1200"/>
              </a:spcBef>
              <a:spcAft>
                <a:spcPts val="0"/>
              </a:spcAft>
              <a:buSzPts val="1800"/>
              <a:buChar char="-"/>
            </a:pPr>
            <a:r>
              <a:rPr lang="en"/>
              <a:t>Rating of each model attribute by a combination of its frequency and depth in the model.</a:t>
            </a:r>
            <a:endParaRPr/>
          </a:p>
          <a:p>
            <a:pPr indent="-342900" lvl="0" marL="457200" rtl="0" algn="l">
              <a:lnSpc>
                <a:spcPct val="100000"/>
              </a:lnSpc>
              <a:spcBef>
                <a:spcPts val="0"/>
              </a:spcBef>
              <a:spcAft>
                <a:spcPts val="0"/>
              </a:spcAft>
              <a:buSzPts val="1800"/>
              <a:buChar char="-"/>
            </a:pPr>
            <a:r>
              <a:rPr lang="en"/>
              <a:t>humanDevelopmentIndex is most important in the model’s prediction.</a:t>
            </a:r>
            <a:endParaRPr/>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t/>
            </a:r>
            <a:endParaRPr/>
          </a:p>
        </p:txBody>
      </p:sp>
      <p:pic>
        <p:nvPicPr>
          <p:cNvPr descr="University of Idaho" id="221" name="Google Shape;221;p35"/>
          <p:cNvPicPr preferRelativeResize="0"/>
          <p:nvPr/>
        </p:nvPicPr>
        <p:blipFill>
          <a:blip r:embed="rId3">
            <a:alphaModFix/>
          </a:blip>
          <a:stretch>
            <a:fillRect/>
          </a:stretch>
        </p:blipFill>
        <p:spPr>
          <a:xfrm>
            <a:off x="8250375" y="0"/>
            <a:ext cx="893625" cy="893625"/>
          </a:xfrm>
          <a:prstGeom prst="rect">
            <a:avLst/>
          </a:prstGeom>
          <a:noFill/>
          <a:ln>
            <a:noFill/>
          </a:ln>
        </p:spPr>
      </p:pic>
      <p:pic>
        <p:nvPicPr>
          <p:cNvPr id="222" name="Google Shape;222;p35"/>
          <p:cNvPicPr preferRelativeResize="0"/>
          <p:nvPr/>
        </p:nvPicPr>
        <p:blipFill>
          <a:blip r:embed="rId4">
            <a:alphaModFix/>
          </a:blip>
          <a:stretch>
            <a:fillRect/>
          </a:stretch>
        </p:blipFill>
        <p:spPr>
          <a:xfrm>
            <a:off x="4664525" y="1121001"/>
            <a:ext cx="4167781" cy="299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28" name="Google Shape;22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Analysis Findings</a:t>
            </a:r>
            <a:endParaRPr/>
          </a:p>
          <a:p>
            <a:pPr indent="-342900" lvl="0" marL="457200" rtl="0" algn="l">
              <a:spcBef>
                <a:spcPts val="1200"/>
              </a:spcBef>
              <a:spcAft>
                <a:spcPts val="0"/>
              </a:spcAft>
              <a:buSzPts val="1800"/>
              <a:buChar char="-"/>
            </a:pPr>
            <a:r>
              <a:rPr lang="en"/>
              <a:t>T</a:t>
            </a:r>
            <a:r>
              <a:rPr lang="en"/>
              <a:t>he difference in quality between the DBpedia and World Bank data was minimal and there was no observable trend in the difference in quality by country.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best performing models of the ones tried was a decision tree regressor with an </a:t>
            </a:r>
            <a:r>
              <a:rPr lang="en"/>
              <a:t>R</a:t>
            </a:r>
            <a:r>
              <a:rPr b="1" lang="en"/>
              <a:t>² </a:t>
            </a:r>
            <a:r>
              <a:rPr lang="en"/>
              <a:t> of 0.8130, and the structure of the model indicated that humanDevlopmentIndex was the most important feature in the model’s prediction by quite some margin (feature importance value of about 52%).</a:t>
            </a:r>
            <a:endParaRPr/>
          </a:p>
        </p:txBody>
      </p:sp>
      <p:pic>
        <p:nvPicPr>
          <p:cNvPr descr="University of Idaho" id="229" name="Google Shape;229;p36"/>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235" name="Google Shape;23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Insights:</a:t>
            </a:r>
            <a:endParaRPr/>
          </a:p>
          <a:p>
            <a:pPr indent="-342900" lvl="0" marL="457200" rtl="0" algn="l">
              <a:spcBef>
                <a:spcPts val="1200"/>
              </a:spcBef>
              <a:spcAft>
                <a:spcPts val="0"/>
              </a:spcAft>
              <a:buSzPts val="1800"/>
              <a:buChar char="-"/>
            </a:pPr>
            <a:r>
              <a:rPr lang="en"/>
              <a:t>A low average </a:t>
            </a:r>
            <a:r>
              <a:rPr lang="en"/>
              <a:t>difference</a:t>
            </a:r>
            <a:r>
              <a:rPr lang="en"/>
              <a:t> in quality demonstrates that DBpedia can serve as complimentary data source when validated.</a:t>
            </a:r>
            <a:endParaRPr/>
          </a:p>
          <a:p>
            <a:pPr indent="-317500" lvl="1" marL="914400" rtl="0" algn="l">
              <a:spcBef>
                <a:spcPts val="0"/>
              </a:spcBef>
              <a:spcAft>
                <a:spcPts val="0"/>
              </a:spcAft>
              <a:buSzPts val="1400"/>
              <a:buChar char="-"/>
            </a:pPr>
            <a:r>
              <a:rPr lang="en"/>
              <a:t>However, it may be </a:t>
            </a:r>
            <a:r>
              <a:rPr lang="en"/>
              <a:t>difficult to produce a large dataset with no initial missing values because of DBpedia’s differences in documenting similar values.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Outliers in the data indicated localized issues in data alignment and need to be handled on a case-by-case basis.</a:t>
            </a:r>
            <a:endParaRPr/>
          </a:p>
        </p:txBody>
      </p:sp>
      <p:pic>
        <p:nvPicPr>
          <p:cNvPr descr="University of Idaho" id="236" name="Google Shape;236;p37"/>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t>
            </a:r>
            <a:r>
              <a:rPr lang="en"/>
              <a:t>Improvements</a:t>
            </a:r>
            <a:endParaRPr/>
          </a:p>
        </p:txBody>
      </p:sp>
      <p:sp>
        <p:nvSpPr>
          <p:cNvPr id="242" name="Google Shape;24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Handling Missing Values</a:t>
            </a:r>
            <a:endParaRPr/>
          </a:p>
          <a:p>
            <a:pPr indent="-334327" lvl="0" marL="914400" rtl="0" algn="l">
              <a:lnSpc>
                <a:spcPct val="150000"/>
              </a:lnSpc>
              <a:spcBef>
                <a:spcPts val="0"/>
              </a:spcBef>
              <a:spcAft>
                <a:spcPts val="0"/>
              </a:spcAft>
              <a:buSzPct val="100000"/>
              <a:buChar char="-"/>
            </a:pPr>
            <a:r>
              <a:rPr lang="en"/>
              <a:t>Ensure missing values </a:t>
            </a:r>
            <a:r>
              <a:rPr lang="en"/>
              <a:t>were</a:t>
            </a:r>
            <a:r>
              <a:rPr lang="en"/>
              <a:t> dropped and columns </a:t>
            </a:r>
            <a:r>
              <a:rPr lang="en"/>
              <a:t>with</a:t>
            </a:r>
            <a:r>
              <a:rPr lang="en"/>
              <a:t> outliers dropped.</a:t>
            </a:r>
            <a:endParaRPr/>
          </a:p>
          <a:p>
            <a:pPr indent="-334327" lvl="0" marL="914400" rtl="0" algn="l">
              <a:lnSpc>
                <a:spcPct val="90000"/>
              </a:lnSpc>
              <a:spcBef>
                <a:spcPts val="0"/>
              </a:spcBef>
              <a:spcAft>
                <a:spcPts val="0"/>
              </a:spcAft>
              <a:buSzPct val="100000"/>
              <a:buChar char="-"/>
            </a:pPr>
            <a:r>
              <a:rPr lang="en"/>
              <a:t>Either collect more data for this, make sure less of it is dropped during the joining of the initial datasets, or employ methods like </a:t>
            </a:r>
            <a:r>
              <a:rPr lang="en"/>
              <a:t>missing value imputation.</a:t>
            </a:r>
            <a:endParaRPr/>
          </a:p>
          <a:p>
            <a:pPr indent="-334327" lvl="0" marL="457200" rtl="0" algn="l">
              <a:spcBef>
                <a:spcPts val="0"/>
              </a:spcBef>
              <a:spcAft>
                <a:spcPts val="0"/>
              </a:spcAft>
              <a:buSzPct val="100000"/>
              <a:buChar char="●"/>
            </a:pPr>
            <a:r>
              <a:rPr lang="en"/>
              <a:t>Ensure Unit Consistency</a:t>
            </a:r>
            <a:endParaRPr/>
          </a:p>
          <a:p>
            <a:pPr indent="-334327" lvl="0" marL="914400" rtl="0" algn="l">
              <a:spcBef>
                <a:spcPts val="0"/>
              </a:spcBef>
              <a:spcAft>
                <a:spcPts val="0"/>
              </a:spcAft>
              <a:buSzPct val="100000"/>
              <a:buChar char="-"/>
            </a:pPr>
            <a:r>
              <a:rPr lang="en"/>
              <a:t>Standardize variables such as GDP to use consistent units across datasets or do on-the-fly conversion.</a:t>
            </a:r>
            <a:endParaRPr/>
          </a:p>
          <a:p>
            <a:pPr indent="-334327" lvl="0" marL="457200" rtl="0" algn="l">
              <a:spcBef>
                <a:spcPts val="0"/>
              </a:spcBef>
              <a:spcAft>
                <a:spcPts val="0"/>
              </a:spcAft>
              <a:buSzPct val="100000"/>
              <a:buChar char="●"/>
            </a:pPr>
            <a:r>
              <a:rPr lang="en"/>
              <a:t>Statistical</a:t>
            </a:r>
            <a:r>
              <a:rPr lang="en"/>
              <a:t> Validation</a:t>
            </a:r>
            <a:endParaRPr/>
          </a:p>
          <a:p>
            <a:pPr indent="-334327" lvl="0" marL="914400" rtl="0" algn="l">
              <a:spcBef>
                <a:spcPts val="0"/>
              </a:spcBef>
              <a:spcAft>
                <a:spcPts val="0"/>
              </a:spcAft>
              <a:buSzPct val="100000"/>
              <a:buChar char="-"/>
            </a:pPr>
            <a:r>
              <a:rPr lang="en"/>
              <a:t>Incorporat</a:t>
            </a:r>
            <a:r>
              <a:rPr lang="en"/>
              <a:t>e statistical tests to verify that differences in quality between datasets are significant and not due to random or coincidental relationships.</a:t>
            </a:r>
            <a:endParaRPr/>
          </a:p>
          <a:p>
            <a:pPr indent="0" lvl="0" marL="0" rtl="0" algn="l">
              <a:spcBef>
                <a:spcPts val="1200"/>
              </a:spcBef>
              <a:spcAft>
                <a:spcPts val="1200"/>
              </a:spcAft>
              <a:buNone/>
            </a:pPr>
            <a:r>
              <a:t/>
            </a:r>
            <a:endParaRPr/>
          </a:p>
        </p:txBody>
      </p:sp>
      <p:pic>
        <p:nvPicPr>
          <p:cNvPr descr="University of Idaho" id="243" name="Google Shape;243;p38"/>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249" name="Google Shape;24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Improved Data Matching</a:t>
            </a:r>
            <a:endParaRPr/>
          </a:p>
          <a:p>
            <a:pPr indent="-342900" lvl="0" marL="457200" rtl="0" algn="l">
              <a:spcBef>
                <a:spcPts val="1200"/>
              </a:spcBef>
              <a:spcAft>
                <a:spcPts val="0"/>
              </a:spcAft>
              <a:buSzPts val="1800"/>
              <a:buChar char="-"/>
            </a:pPr>
            <a:r>
              <a:rPr lang="en"/>
              <a:t>Develop a method to identify and reconcile data that refers to the same entities under </a:t>
            </a:r>
            <a:r>
              <a:rPr lang="en"/>
              <a:t>different</a:t>
            </a:r>
            <a:r>
              <a:rPr lang="en"/>
              <a:t> labels.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Avoid </a:t>
            </a:r>
            <a:r>
              <a:rPr lang="en"/>
              <a:t>unnecessary</a:t>
            </a:r>
            <a:r>
              <a:rPr lang="en"/>
              <a:t> data loss due to unmatched country names due to oncincidenties in country names, e.g., “Russia” vs “Russian Federation”.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Reaffirm Conclusions with Further </a:t>
            </a:r>
            <a:r>
              <a:rPr lang="en"/>
              <a:t>Experimentation</a:t>
            </a:r>
            <a:endParaRPr/>
          </a:p>
        </p:txBody>
      </p:sp>
      <p:pic>
        <p:nvPicPr>
          <p:cNvPr descr="University of Idaho" id="250" name="Google Shape;250;p39"/>
          <p:cNvPicPr preferRelativeResize="0"/>
          <p:nvPr/>
        </p:nvPicPr>
        <p:blipFill>
          <a:blip r:embed="rId3">
            <a:alphaModFix/>
          </a:blip>
          <a:stretch>
            <a:fillRect/>
          </a:stretch>
        </p:blipFill>
        <p:spPr>
          <a:xfrm>
            <a:off x="8250375" y="0"/>
            <a:ext cx="893625" cy="893625"/>
          </a:xfrm>
          <a:prstGeom prst="rect">
            <a:avLst/>
          </a:prstGeom>
          <a:noFill/>
          <a:ln>
            <a:noFill/>
          </a:ln>
        </p:spPr>
      </p:pic>
      <p:sp>
        <p:nvSpPr>
          <p:cNvPr id="251" name="Google Shape;251;p39"/>
          <p:cNvSpPr txBox="1"/>
          <p:nvPr/>
        </p:nvSpPr>
        <p:spPr>
          <a:xfrm>
            <a:off x="3508350" y="3424750"/>
            <a:ext cx="408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7" name="Google Shape;25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Successful</a:t>
            </a:r>
            <a:r>
              <a:rPr lang="en"/>
              <a:t> comparison of the quality of data from World Bank and DBpedia allowed us to create predictive models and be confident in their findings.</a:t>
            </a:r>
            <a:endParaRPr/>
          </a:p>
          <a:p>
            <a:pPr indent="-334327" lvl="0" marL="457200" rtl="0" algn="l">
              <a:spcBef>
                <a:spcPts val="1200"/>
              </a:spcBef>
              <a:spcAft>
                <a:spcPts val="0"/>
              </a:spcAft>
              <a:buSzPct val="100000"/>
              <a:buChar char="-"/>
            </a:pPr>
            <a:r>
              <a:rPr lang="en"/>
              <a:t>Gaps and </a:t>
            </a:r>
            <a:r>
              <a:rPr lang="en"/>
              <a:t>discrepancies</a:t>
            </a:r>
            <a:r>
              <a:rPr lang="en"/>
              <a:t> </a:t>
            </a:r>
            <a:r>
              <a:rPr lang="en"/>
              <a:t>were</a:t>
            </a:r>
            <a:r>
              <a:rPr lang="en"/>
              <a:t> closed between the two datasets to allow for a strong predictive model and accuracy.</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Visualization of global demographic and economic trends highlight the utility of the linked data and can be used to address larger scale research questions.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Further focus can be given to expanding possible data sources and using more advanced </a:t>
            </a:r>
            <a:r>
              <a:rPr lang="en"/>
              <a:t>statistical and </a:t>
            </a:r>
            <a:r>
              <a:rPr lang="en"/>
              <a:t>analytical techniques.</a:t>
            </a:r>
            <a:endParaRPr/>
          </a:p>
        </p:txBody>
      </p:sp>
      <p:pic>
        <p:nvPicPr>
          <p:cNvPr descr="University of Idaho" id="258" name="Google Shape;258;p40"/>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this Topic was Chosen</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There is lots of readily available economic and demographic data to query and parse.</a:t>
            </a:r>
            <a:endParaRPr/>
          </a:p>
          <a:p>
            <a:pPr indent="-310832" lvl="1" marL="914400" rtl="0" algn="l">
              <a:spcBef>
                <a:spcPts val="0"/>
              </a:spcBef>
              <a:spcAft>
                <a:spcPts val="0"/>
              </a:spcAft>
              <a:buSzPct val="100000"/>
              <a:buChar char="○"/>
            </a:pPr>
            <a:r>
              <a:rPr lang="en"/>
              <a:t>Initial research and surfing DBpedia &amp; World Bank affirmed this.</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Global development of economies has several </a:t>
            </a:r>
            <a:r>
              <a:rPr lang="en"/>
              <a:t>dependent</a:t>
            </a:r>
            <a:r>
              <a:rPr lang="en"/>
              <a:t> factors.</a:t>
            </a:r>
            <a:endParaRPr/>
          </a:p>
          <a:p>
            <a:pPr indent="-310832" lvl="1" marL="914400" rtl="0" algn="l">
              <a:spcBef>
                <a:spcPts val="0"/>
              </a:spcBef>
              <a:spcAft>
                <a:spcPts val="0"/>
              </a:spcAft>
              <a:buSzPct val="100000"/>
              <a:buChar char="○"/>
            </a:pPr>
            <a:r>
              <a:rPr lang="en"/>
              <a:t>Such as GDP, External Debt, </a:t>
            </a:r>
            <a:r>
              <a:rPr lang="en"/>
              <a:t>Population</a:t>
            </a:r>
            <a:r>
              <a:rPr lang="en"/>
              <a:t>, etc. </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To explore and do further research of why countries fall behind in certain categories.</a:t>
            </a:r>
            <a:endParaRPr/>
          </a:p>
          <a:p>
            <a:pPr indent="-310832" lvl="1" marL="914400" rtl="0" algn="l">
              <a:spcBef>
                <a:spcPts val="0"/>
              </a:spcBef>
              <a:spcAft>
                <a:spcPts val="0"/>
              </a:spcAft>
              <a:buSzPct val="100000"/>
              <a:buChar char="○"/>
            </a:pPr>
            <a:r>
              <a:rPr lang="en"/>
              <a:t>Ex: the country related economic factors for why certain countries have a low rate of happiness while others have a higher rate of happiness. </a:t>
            </a:r>
            <a:endParaRPr/>
          </a:p>
        </p:txBody>
      </p:sp>
      <p:pic>
        <p:nvPicPr>
          <p:cNvPr descr="University of Idaho" id="71" name="Google Shape;71;p15"/>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Investigative Questions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What is the difference in the quality of country data from DBpedia and country data from the World Bank</a:t>
            </a:r>
            <a:r>
              <a:rPr lang="en"/>
              <a:t>?</a:t>
            </a:r>
            <a:endParaRPr/>
          </a:p>
          <a:p>
            <a:pPr indent="-317500" lvl="1" marL="914400" rtl="0" algn="l">
              <a:spcBef>
                <a:spcPts val="0"/>
              </a:spcBef>
              <a:spcAft>
                <a:spcPts val="0"/>
              </a:spcAft>
              <a:buSzPts val="1400"/>
              <a:buAutoNum type="alphaLcPeriod"/>
            </a:pPr>
            <a:r>
              <a:rPr lang="en"/>
              <a:t>Need some standard of country data to benchmark against.</a:t>
            </a:r>
            <a:endParaRPr/>
          </a:p>
          <a:p>
            <a:pPr indent="-317500" lvl="1" marL="914400" rtl="0" algn="l">
              <a:spcBef>
                <a:spcPts val="0"/>
              </a:spcBef>
              <a:spcAft>
                <a:spcPts val="0"/>
              </a:spcAft>
              <a:buSzPts val="1400"/>
              <a:buAutoNum type="alphaLcPeriod"/>
            </a:pPr>
            <a:r>
              <a:rPr lang="en"/>
              <a:t>Can map the difference in quality of the data by country to answer second question.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What economic/demographic factors are most influential in predicting country happiness? How well can we predict country happiness rates with this data.</a:t>
            </a:r>
            <a:endParaRPr/>
          </a:p>
          <a:p>
            <a:pPr indent="-317500" lvl="1" marL="914400" rtl="0" algn="l">
              <a:spcBef>
                <a:spcPts val="0"/>
              </a:spcBef>
              <a:spcAft>
                <a:spcPts val="0"/>
              </a:spcAft>
              <a:buSzPts val="1400"/>
              <a:buAutoNum type="alphaLcPeriod"/>
            </a:pPr>
            <a:r>
              <a:rPr lang="en"/>
              <a:t>Need to collect rates of happiness of countries by year and relevant country factors for each year. </a:t>
            </a:r>
            <a:endParaRPr/>
          </a:p>
          <a:p>
            <a:pPr indent="-317500" lvl="1" marL="914400" rtl="0" algn="l">
              <a:spcBef>
                <a:spcPts val="0"/>
              </a:spcBef>
              <a:spcAft>
                <a:spcPts val="0"/>
              </a:spcAft>
              <a:buSzPts val="1400"/>
              <a:buAutoNum type="alphaLcPeriod"/>
            </a:pPr>
            <a:r>
              <a:rPr lang="en"/>
              <a:t>Can utilize machine learning models.</a:t>
            </a:r>
            <a:endParaRPr/>
          </a:p>
          <a:p>
            <a:pPr indent="-317500" lvl="2" marL="1371600" rtl="0" algn="l">
              <a:spcBef>
                <a:spcPts val="0"/>
              </a:spcBef>
              <a:spcAft>
                <a:spcPts val="0"/>
              </a:spcAft>
              <a:buSzPts val="1400"/>
              <a:buAutoNum type="romanLcPeriod"/>
            </a:pPr>
            <a:r>
              <a:rPr lang="en"/>
              <a:t>Can use more interpretable models to answer the first question.</a:t>
            </a:r>
            <a:endParaRPr/>
          </a:p>
          <a:p>
            <a:pPr indent="-317500" lvl="2" marL="1371600" rtl="0" algn="l">
              <a:spcBef>
                <a:spcPts val="0"/>
              </a:spcBef>
              <a:spcAft>
                <a:spcPts val="0"/>
              </a:spcAft>
              <a:buSzPts val="1400"/>
              <a:buAutoNum type="romanLcPeriod"/>
            </a:pPr>
            <a:r>
              <a:rPr lang="en"/>
              <a:t>We don’t necessarily care about model interpretability for the second question.  </a:t>
            </a:r>
            <a:endParaRPr/>
          </a:p>
        </p:txBody>
      </p:sp>
      <p:pic>
        <p:nvPicPr>
          <p:cNvPr descr="University of Idaho" id="78" name="Google Shape;78;p16"/>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Measure the difference in the country data from DBpedia and World Bank country data where the World Bank country data is used as the ideal standard data and map that difference in quality by country.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2) Discover which country related factors are most impactful in predicting country happiness rates and then also create a model which performs well at predicting country happiness. </a:t>
            </a:r>
            <a:endParaRPr/>
          </a:p>
        </p:txBody>
      </p:sp>
      <p:pic>
        <p:nvPicPr>
          <p:cNvPr descr="University of Idaho" id="85" name="Google Shape;85;p17"/>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SPARQL Query Dataset</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2 SPARQL queries</a:t>
            </a:r>
            <a:endParaRPr/>
          </a:p>
          <a:p>
            <a:pPr indent="-317500" lvl="1" marL="914400" rtl="0" algn="l">
              <a:spcBef>
                <a:spcPts val="0"/>
              </a:spcBef>
              <a:spcAft>
                <a:spcPts val="0"/>
              </a:spcAft>
              <a:buSzPts val="1400"/>
              <a:buChar char="○"/>
            </a:pPr>
            <a:r>
              <a:rPr lang="en"/>
              <a:t>Combining the queries led to timeout errors when running them through the SPARQL endpoint.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Between the two queries, 19 unique attributes were collected. However only 16 were used in the analysis.  </a:t>
            </a:r>
            <a:endParaRPr/>
          </a:p>
          <a:p>
            <a:pPr indent="-317500" lvl="1" marL="914400" rtl="0" algn="l">
              <a:spcBef>
                <a:spcPts val="0"/>
              </a:spcBef>
              <a:spcAft>
                <a:spcPts val="0"/>
              </a:spcAft>
              <a:buSzPts val="1400"/>
              <a:buChar char="○"/>
            </a:pPr>
            <a:r>
              <a:rPr lang="en">
                <a:highlight>
                  <a:srgbClr val="FFFFFF"/>
                </a:highlight>
              </a:rPr>
              <a:t>['countryName', 'population', 'year', 'populationDensityKm', 'yearsExisted', 'conflictCount', 'governmentType', 'gdpNominal', 'gdpPpp', 'gdpNominalPerCapita', 'giniCoefficient', 'humanDevelopmentIndex', 'inflationRate', 'unemploymentRate', 'grossExternalDebt', 'debt']</a:t>
            </a:r>
            <a:endParaRPr>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317500" lvl="1" marL="914400" rtl="0" algn="l">
              <a:spcBef>
                <a:spcPts val="0"/>
              </a:spcBef>
              <a:spcAft>
                <a:spcPts val="0"/>
              </a:spcAft>
              <a:buSzPts val="1400"/>
              <a:buChar char="○"/>
            </a:pPr>
            <a:r>
              <a:rPr lang="en">
                <a:highlight>
                  <a:srgbClr val="FFFFFF"/>
                </a:highlight>
              </a:rPr>
              <a:t>Dropped attributes were either duplicate entries, or </a:t>
            </a:r>
            <a:r>
              <a:rPr lang="en">
                <a:highlight>
                  <a:srgbClr val="FFFFFF"/>
                </a:highlight>
              </a:rPr>
              <a:t>irrelevant</a:t>
            </a:r>
            <a:r>
              <a:rPr lang="en">
                <a:highlight>
                  <a:srgbClr val="FFFFFF"/>
                </a:highlight>
              </a:rPr>
              <a:t> to our investigation</a:t>
            </a:r>
            <a:endParaRPr>
              <a:highlight>
                <a:srgbClr val="FFFFFF"/>
              </a:highlight>
            </a:endParaRPr>
          </a:p>
          <a:p>
            <a:pPr indent="0" lvl="0" marL="0" rtl="0" algn="l">
              <a:spcBef>
                <a:spcPts val="0"/>
              </a:spcBef>
              <a:spcAft>
                <a:spcPts val="1200"/>
              </a:spcAft>
              <a:buNone/>
            </a:pPr>
            <a:r>
              <a:t/>
            </a:r>
            <a:endParaRPr sz="1400">
              <a:solidFill>
                <a:schemeClr val="dk1"/>
              </a:solidFill>
              <a:highlight>
                <a:srgbClr val="FFFFFF"/>
              </a:highlight>
            </a:endParaRPr>
          </a:p>
        </p:txBody>
      </p:sp>
      <p:pic>
        <p:nvPicPr>
          <p:cNvPr descr="University of Idaho" id="92" name="Google Shape;92;p18"/>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SPARQL Query Dataset (Cont.)</a:t>
            </a:r>
            <a:endParaRPr/>
          </a:p>
          <a:p>
            <a:pPr indent="0" lvl="0" marL="0" rtl="0" algn="l">
              <a:spcBef>
                <a:spcPts val="0"/>
              </a:spcBef>
              <a:spcAft>
                <a:spcPts val="0"/>
              </a:spcAft>
              <a:buNone/>
            </a:pPr>
            <a:r>
              <a:t/>
            </a:r>
            <a:endParaRPr>
              <a:latin typeface="Lora"/>
              <a:ea typeface="Lora"/>
              <a:cs typeface="Lora"/>
              <a:sym typeface="Lora"/>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Design Process</a:t>
            </a:r>
            <a:endParaRPr/>
          </a:p>
          <a:p>
            <a:pPr indent="-304165" lvl="1" marL="914400" rtl="0" algn="l">
              <a:spcBef>
                <a:spcPts val="0"/>
              </a:spcBef>
              <a:spcAft>
                <a:spcPts val="0"/>
              </a:spcAft>
              <a:buSzPct val="100000"/>
              <a:buChar char="○"/>
            </a:pPr>
            <a:r>
              <a:rPr lang="en"/>
              <a:t>Query 1: Extract demographics (eg., population , government structure).</a:t>
            </a:r>
            <a:endParaRPr/>
          </a:p>
          <a:p>
            <a:pPr indent="-304165" lvl="1" marL="914400" rtl="0" algn="l">
              <a:spcBef>
                <a:spcPts val="0"/>
              </a:spcBef>
              <a:spcAft>
                <a:spcPts val="0"/>
              </a:spcAft>
              <a:buSzPct val="100000"/>
              <a:buChar char="○"/>
            </a:pPr>
            <a:r>
              <a:rPr lang="en"/>
              <a:t>Query 2: Extract economic metrics (e.g., GDP, debt).</a:t>
            </a:r>
            <a:endParaRPr/>
          </a:p>
          <a:p>
            <a:pPr indent="-325755" lvl="0" marL="457200" rtl="0" algn="l">
              <a:spcBef>
                <a:spcPts val="0"/>
              </a:spcBef>
              <a:spcAft>
                <a:spcPts val="0"/>
              </a:spcAft>
              <a:buSzPct val="100000"/>
              <a:buChar char="●"/>
            </a:pPr>
            <a:r>
              <a:rPr lang="en"/>
              <a:t>Finding relevant properties</a:t>
            </a:r>
            <a:endParaRPr/>
          </a:p>
          <a:p>
            <a:pPr indent="-304165" lvl="1" marL="914400" rtl="0" algn="l">
              <a:spcBef>
                <a:spcPts val="0"/>
              </a:spcBef>
              <a:spcAft>
                <a:spcPts val="0"/>
              </a:spcAft>
              <a:buSzPct val="140000"/>
              <a:buChar char="○"/>
            </a:pPr>
            <a:r>
              <a:rPr lang="en"/>
              <a:t>Finding and </a:t>
            </a:r>
            <a:r>
              <a:rPr lang="en"/>
              <a:t>querying</a:t>
            </a:r>
            <a:r>
              <a:rPr lang="en"/>
              <a:t> attributes that were relevant to the hypothesis.</a:t>
            </a:r>
            <a:endParaRPr sz="1000">
              <a:solidFill>
                <a:schemeClr val="dk1"/>
              </a:solidFill>
              <a:highlight>
                <a:srgbClr val="FFFFFF"/>
              </a:highlight>
            </a:endParaRPr>
          </a:p>
          <a:p>
            <a:pPr indent="-325755" lvl="0" marL="457200" rtl="0" algn="l">
              <a:spcBef>
                <a:spcPts val="0"/>
              </a:spcBef>
              <a:spcAft>
                <a:spcPts val="0"/>
              </a:spcAft>
              <a:buSzPct val="100000"/>
              <a:buChar char="●"/>
            </a:pPr>
            <a:r>
              <a:rPr lang="en"/>
              <a:t>Handling Missing Data</a:t>
            </a:r>
            <a:endParaRPr/>
          </a:p>
          <a:p>
            <a:pPr indent="-304165" lvl="1" marL="914400" rtl="0" algn="l">
              <a:spcBef>
                <a:spcPts val="0"/>
              </a:spcBef>
              <a:spcAft>
                <a:spcPts val="0"/>
              </a:spcAft>
              <a:buSzPct val="100000"/>
              <a:buChar char="○"/>
            </a:pPr>
            <a:r>
              <a:rPr lang="en"/>
              <a:t>The </a:t>
            </a:r>
            <a:r>
              <a:rPr lang="en"/>
              <a:t>Optional </a:t>
            </a:r>
            <a:r>
              <a:rPr lang="en"/>
              <a:t>keyword was used to retrieve partial data for attributes that were not available for every country.</a:t>
            </a:r>
            <a:endParaRPr/>
          </a:p>
          <a:p>
            <a:pPr indent="-325755" lvl="0" marL="457200" rtl="0" algn="l">
              <a:spcBef>
                <a:spcPts val="0"/>
              </a:spcBef>
              <a:spcAft>
                <a:spcPts val="0"/>
              </a:spcAft>
              <a:buSzPct val="100000"/>
              <a:buChar char="●"/>
            </a:pPr>
            <a:r>
              <a:rPr lang="en"/>
              <a:t>Splitting the Queries</a:t>
            </a:r>
            <a:endParaRPr/>
          </a:p>
          <a:p>
            <a:pPr indent="-304165" lvl="1" marL="914400" rtl="0" algn="l">
              <a:spcBef>
                <a:spcPts val="0"/>
              </a:spcBef>
              <a:spcAft>
                <a:spcPts val="0"/>
              </a:spcAft>
              <a:buSzPct val="100000"/>
              <a:buChar char="○"/>
            </a:pPr>
            <a:r>
              <a:rPr lang="en"/>
              <a:t>A single comprehensive query could cause timeouts and </a:t>
            </a:r>
            <a:r>
              <a:rPr lang="en"/>
              <a:t>unneeded</a:t>
            </a:r>
            <a:r>
              <a:rPr lang="en"/>
              <a:t> technical difficulties.</a:t>
            </a:r>
            <a:endParaRPr/>
          </a:p>
          <a:p>
            <a:pPr indent="-304165" lvl="1" marL="914400" rtl="0" algn="l">
              <a:spcBef>
                <a:spcPts val="0"/>
              </a:spcBef>
              <a:spcAft>
                <a:spcPts val="0"/>
              </a:spcAft>
              <a:buSzPct val="100000"/>
              <a:buChar char="○"/>
            </a:pPr>
            <a:r>
              <a:rPr lang="en"/>
              <a:t>Queries were split to prevent these types of issues.</a:t>
            </a:r>
            <a:endParaRPr/>
          </a:p>
          <a:p>
            <a:pPr indent="-325755" lvl="0" marL="457200" rtl="0" algn="l">
              <a:spcBef>
                <a:spcPts val="0"/>
              </a:spcBef>
              <a:spcAft>
                <a:spcPts val="0"/>
              </a:spcAft>
              <a:buSzPct val="100000"/>
              <a:buChar char="●"/>
            </a:pPr>
            <a:r>
              <a:rPr lang="en"/>
              <a:t>Filtering and Preprocessing</a:t>
            </a:r>
            <a:endParaRPr/>
          </a:p>
          <a:p>
            <a:pPr indent="-304165" lvl="1" marL="914400" rtl="0" algn="l">
              <a:spcBef>
                <a:spcPts val="0"/>
              </a:spcBef>
              <a:spcAft>
                <a:spcPts val="0"/>
              </a:spcAft>
              <a:buSzPct val="100000"/>
              <a:buChar char="○"/>
            </a:pPr>
            <a:r>
              <a:rPr lang="en"/>
              <a:t>Filters like Regex were used to target specific records such as country names and GDP unites.</a:t>
            </a:r>
            <a:endParaRPr/>
          </a:p>
          <a:p>
            <a:pPr indent="-304165" lvl="1" marL="914400" rtl="0" algn="l">
              <a:spcBef>
                <a:spcPts val="0"/>
              </a:spcBef>
              <a:spcAft>
                <a:spcPts val="0"/>
              </a:spcAft>
              <a:buSzPct val="100000"/>
              <a:buChar char="○"/>
            </a:pPr>
            <a:r>
              <a:rPr lang="en"/>
              <a:t>Duplicate and irrelevant records were excluded during preprocessing.</a:t>
            </a:r>
            <a:endParaRPr/>
          </a:p>
          <a:p>
            <a:pPr indent="0" lvl="0" marL="457200" rtl="0" algn="l">
              <a:spcBef>
                <a:spcPts val="1200"/>
              </a:spcBef>
              <a:spcAft>
                <a:spcPts val="1200"/>
              </a:spcAft>
              <a:buNone/>
            </a:pPr>
            <a:r>
              <a:t/>
            </a:r>
            <a:endParaRPr/>
          </a:p>
        </p:txBody>
      </p:sp>
      <p:pic>
        <p:nvPicPr>
          <p:cNvPr descr="University of Idaho" id="99" name="Google Shape;99;p19"/>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SPARQL Query Dataset (Cont.)</a:t>
            </a:r>
            <a:endParaRPr/>
          </a:p>
        </p:txBody>
      </p:sp>
      <p:sp>
        <p:nvSpPr>
          <p:cNvPr id="105" name="Google Shape;105;p20"/>
          <p:cNvSpPr txBox="1"/>
          <p:nvPr>
            <p:ph idx="1" type="body"/>
          </p:nvPr>
        </p:nvSpPr>
        <p:spPr>
          <a:xfrm>
            <a:off x="23305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Components</a:t>
            </a:r>
            <a:endParaRPr b="1"/>
          </a:p>
          <a:p>
            <a:pPr indent="-307340" lvl="0" marL="457200" rtl="0" algn="l">
              <a:spcBef>
                <a:spcPts val="1200"/>
              </a:spcBef>
              <a:spcAft>
                <a:spcPts val="0"/>
              </a:spcAft>
              <a:buSzPct val="100000"/>
              <a:buChar char="●"/>
            </a:pPr>
            <a:r>
              <a:rPr lang="en" sz="1600"/>
              <a:t>GDP in various formats (gdpNominal, gdpPpp) and debt data where gathered for example.</a:t>
            </a:r>
            <a:endParaRPr sz="1600"/>
          </a:p>
          <a:p>
            <a:pPr indent="0" lvl="0" marL="0" rtl="0" algn="l">
              <a:spcBef>
                <a:spcPts val="1200"/>
              </a:spcBef>
              <a:spcAft>
                <a:spcPts val="0"/>
              </a:spcAft>
              <a:buNone/>
            </a:pPr>
            <a:r>
              <a:t/>
            </a:r>
            <a:endParaRPr sz="1600"/>
          </a:p>
          <a:p>
            <a:pPr indent="-307340" lvl="0" marL="457200" rtl="0" algn="l">
              <a:spcBef>
                <a:spcPts val="1200"/>
              </a:spcBef>
              <a:spcAft>
                <a:spcPts val="0"/>
              </a:spcAft>
              <a:buSzPct val="100000"/>
              <a:buChar char="●"/>
            </a:pPr>
            <a:r>
              <a:rPr lang="en" sz="1600"/>
              <a:t>Regex was used to link country names to their </a:t>
            </a:r>
            <a:r>
              <a:rPr lang="en" sz="1600"/>
              <a:t>economic</a:t>
            </a:r>
            <a:r>
              <a:rPr lang="en" sz="1600"/>
              <a:t> objects.</a:t>
            </a:r>
            <a:endParaRPr sz="1600"/>
          </a:p>
          <a:p>
            <a:pPr indent="0" lvl="0" marL="0" rtl="0" algn="l">
              <a:spcBef>
                <a:spcPts val="1200"/>
              </a:spcBef>
              <a:spcAft>
                <a:spcPts val="0"/>
              </a:spcAft>
              <a:buNone/>
            </a:pPr>
            <a:r>
              <a:t/>
            </a:r>
            <a:endParaRPr sz="1600"/>
          </a:p>
          <a:p>
            <a:pPr indent="-307340" lvl="0" marL="457200" rtl="0" algn="l">
              <a:spcBef>
                <a:spcPts val="1200"/>
              </a:spcBef>
              <a:spcAft>
                <a:spcPts val="0"/>
              </a:spcAft>
              <a:buSzPct val="100000"/>
              <a:buChar char="●"/>
            </a:pPr>
            <a:r>
              <a:rPr lang="en" sz="1600"/>
              <a:t>Human </a:t>
            </a:r>
            <a:r>
              <a:rPr lang="en" sz="1600"/>
              <a:t>development</a:t>
            </a:r>
            <a:r>
              <a:rPr lang="en" sz="1600"/>
              <a:t> indicators and other </a:t>
            </a:r>
            <a:r>
              <a:rPr lang="en" sz="1600"/>
              <a:t>demographic</a:t>
            </a:r>
            <a:r>
              <a:rPr lang="en" sz="1600"/>
              <a:t> metrics were matched with economic data via country name and year.</a:t>
            </a:r>
            <a:endParaRPr sz="1600"/>
          </a:p>
          <a:p>
            <a:pPr indent="0" lvl="0" marL="0" rtl="0" algn="l">
              <a:spcBef>
                <a:spcPts val="1200"/>
              </a:spcBef>
              <a:spcAft>
                <a:spcPts val="0"/>
              </a:spcAft>
              <a:buNone/>
            </a:pPr>
            <a:r>
              <a:t/>
            </a:r>
            <a:endParaRPr sz="1600"/>
          </a:p>
          <a:p>
            <a:pPr indent="-307340" lvl="0" marL="457200" rtl="0" algn="l">
              <a:spcBef>
                <a:spcPts val="1200"/>
              </a:spcBef>
              <a:spcAft>
                <a:spcPts val="0"/>
              </a:spcAft>
              <a:buSzPct val="100000"/>
              <a:buFont typeface="Lora"/>
              <a:buChar char="●"/>
            </a:pPr>
            <a:r>
              <a:rPr lang="en" sz="1600"/>
              <a:t>Challenges with this approach came in the form of missing data, such as GDP </a:t>
            </a:r>
            <a:r>
              <a:rPr lang="en" sz="1600"/>
              <a:t>discrepancies</a:t>
            </a:r>
            <a:r>
              <a:rPr lang="en" sz="1600"/>
              <a:t> and missing dates, excluding rows of </a:t>
            </a:r>
            <a:r>
              <a:rPr lang="en" sz="1600"/>
              <a:t>data and </a:t>
            </a:r>
            <a:r>
              <a:rPr lang="en" sz="1600"/>
              <a:t> were handled via an OPTIONAL clause </a:t>
            </a:r>
            <a:r>
              <a:rPr lang="en" sz="1600"/>
              <a:t>including </a:t>
            </a:r>
            <a:r>
              <a:rPr lang="en" sz="1600"/>
              <a:t>the otherwise would be </a:t>
            </a:r>
            <a:r>
              <a:rPr lang="en" sz="1600"/>
              <a:t>dropped rows</a:t>
            </a:r>
            <a:r>
              <a:rPr lang="en" sz="1600">
                <a:latin typeface="Lora"/>
                <a:ea typeface="Lora"/>
                <a:cs typeface="Lora"/>
                <a:sym typeface="Lora"/>
              </a:rPr>
              <a:t>.</a:t>
            </a:r>
            <a:endParaRPr sz="1600">
              <a:latin typeface="Lora"/>
              <a:ea typeface="Lora"/>
              <a:cs typeface="Lora"/>
              <a:sym typeface="Lora"/>
            </a:endParaRPr>
          </a:p>
        </p:txBody>
      </p:sp>
      <p:pic>
        <p:nvPicPr>
          <p:cNvPr descr="University of Idaho" id="106" name="Google Shape;106;p20"/>
          <p:cNvPicPr preferRelativeResize="0"/>
          <p:nvPr/>
        </p:nvPicPr>
        <p:blipFill>
          <a:blip r:embed="rId3">
            <a:alphaModFix/>
          </a:blip>
          <a:stretch>
            <a:fillRect/>
          </a:stretch>
        </p:blipFill>
        <p:spPr>
          <a:xfrm>
            <a:off x="8250375" y="0"/>
            <a:ext cx="893625" cy="893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SPARQL </a:t>
            </a:r>
            <a:r>
              <a:rPr lang="en"/>
              <a:t>Query</a:t>
            </a:r>
            <a:r>
              <a:rPr lang="en"/>
              <a:t> Data Joined Using Python</a:t>
            </a:r>
            <a:endParaRPr/>
          </a:p>
        </p:txBody>
      </p:sp>
      <p:pic>
        <p:nvPicPr>
          <p:cNvPr descr="University of Idaho" id="112" name="Google Shape;112;p21"/>
          <p:cNvPicPr preferRelativeResize="0"/>
          <p:nvPr/>
        </p:nvPicPr>
        <p:blipFill>
          <a:blip r:embed="rId3">
            <a:alphaModFix/>
          </a:blip>
          <a:stretch>
            <a:fillRect/>
          </a:stretch>
        </p:blipFill>
        <p:spPr>
          <a:xfrm>
            <a:off x="8250375" y="0"/>
            <a:ext cx="893625" cy="893625"/>
          </a:xfrm>
          <a:prstGeom prst="rect">
            <a:avLst/>
          </a:prstGeom>
          <a:noFill/>
          <a:ln>
            <a:noFill/>
          </a:ln>
        </p:spPr>
      </p:pic>
      <p:pic>
        <p:nvPicPr>
          <p:cNvPr id="113" name="Google Shape;113;p21"/>
          <p:cNvPicPr preferRelativeResize="0"/>
          <p:nvPr/>
        </p:nvPicPr>
        <p:blipFill>
          <a:blip r:embed="rId4">
            <a:alphaModFix/>
          </a:blip>
          <a:stretch>
            <a:fillRect/>
          </a:stretch>
        </p:blipFill>
        <p:spPr>
          <a:xfrm>
            <a:off x="311700" y="1017726"/>
            <a:ext cx="7762700" cy="4072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