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963" r:id="rId3"/>
    <p:sldId id="957" r:id="rId4"/>
    <p:sldId id="965" r:id="rId5"/>
    <p:sldId id="966" r:id="rId6"/>
    <p:sldId id="968" r:id="rId7"/>
    <p:sldId id="969" r:id="rId8"/>
    <p:sldId id="972" r:id="rId9"/>
    <p:sldId id="973" r:id="rId10"/>
    <p:sldId id="970" r:id="rId11"/>
    <p:sldId id="678" r:id="rId12"/>
    <p:sldId id="677" r:id="rId13"/>
    <p:sldId id="971" r:id="rId14"/>
    <p:sldId id="975" r:id="rId15"/>
    <p:sldId id="9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24" autoAdjust="0"/>
    <p:restoredTop sz="94660"/>
  </p:normalViewPr>
  <p:slideViewPr>
    <p:cSldViewPr snapToGrid="0">
      <p:cViewPr varScale="1">
        <p:scale>
          <a:sx n="63" d="100"/>
          <a:sy n="63"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448B07-2C06-4CF2-8E91-F7385E71E2CB}"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b="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489328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1069D4-B020-4602-B87C-B094679675DF}"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08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6C11EA-3D59-4DFE-9385-0A032B3191AF}"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97947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479018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3368451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2800525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1072129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2128087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605412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2019460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4102558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4936D4-0671-4B70-A95D-BFBC9A35DA5B}" type="datetimeFigureOut">
              <a:rPr lang="en-US" dirty="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618283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2238752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42801691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09A753-BF77-4069-9950-2643FF45BDF1}" type="datetimeFigureOut">
              <a:rPr lang="en-US" smtClean="0"/>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0FA07CD-E328-466A-9993-1F7631E00E4A}" type="slidenum">
              <a:rPr lang="en-US" smtClean="0"/>
              <a:t>‹#›</a:t>
            </a:fld>
            <a:endParaRPr lang="en-US" dirty="0"/>
          </a:p>
        </p:txBody>
      </p:sp>
    </p:spTree>
    <p:extLst>
      <p:ext uri="{BB962C8B-B14F-4D97-AF65-F5344CB8AC3E}">
        <p14:creationId xmlns:p14="http://schemas.microsoft.com/office/powerpoint/2010/main" val="1431224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DD67DAC-232D-4042-B5C0-E64770A42A28}" type="datetimeFigureOut">
              <a:rPr lang="en-US" dirty="0"/>
              <a:t>10/10/2023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11288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CECD2C-79BD-4B90-B3FA-E3B19B3FF97B}"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6137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9FDB6-7A26-4DBB-9BB0-088C0534314D}" type="datetimeFigureOut">
              <a:rPr lang="en-US" dirty="0"/>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3869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E7C72F-E0F0-449A-A903-6D7865ED3EFA}" type="datetimeFigureOut">
              <a:rPr lang="en-US" dirty="0"/>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59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41207D-C9F3-42EA-960B-DC9955B358C7}" type="datetimeFigureOut">
              <a:rPr lang="en-US" dirty="0"/>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86793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8827A6-8947-4115-8D9E-E89B1EC0518D}" type="datetimeFigureOut">
              <a:rPr lang="en-US" dirty="0"/>
              <a:t>10/10/2023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4325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460A6F-F31A-4CA3-B222-0B3C224FF998}" type="datetimeFigureOut">
              <a:rPr lang="en-US" dirty="0"/>
              <a:t>10/10/2023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377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8A1663-7765-4EF4-B97F-A02E70C6265E}" type="datetimeFigureOut">
              <a:rPr lang="en-US" dirty="0"/>
              <a:t>10/10/2023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0">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8518572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800"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9A753-BF77-4069-9950-2643FF45BDF1}" type="datetimeFigureOut">
              <a:rPr lang="en-US" smtClean="0"/>
              <a:t>10/10/2023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A07CD-E328-466A-9993-1F7631E00E4A}" type="slidenum">
              <a:rPr lang="en-US" smtClean="0"/>
              <a:t>‹#›</a:t>
            </a:fld>
            <a:endParaRPr lang="en-US" dirty="0"/>
          </a:p>
        </p:txBody>
      </p:sp>
    </p:spTree>
    <p:extLst>
      <p:ext uri="{BB962C8B-B14F-4D97-AF65-F5344CB8AC3E}">
        <p14:creationId xmlns:p14="http://schemas.microsoft.com/office/powerpoint/2010/main" val="30301347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7DD2F8-2EBA-4DFC-8FAD-1AA86C853765}"/>
              </a:ext>
            </a:extLst>
          </p:cNvPr>
          <p:cNvSpPr>
            <a:spLocks noGrp="1"/>
          </p:cNvSpPr>
          <p:nvPr>
            <p:ph type="ctrTitle"/>
          </p:nvPr>
        </p:nvSpPr>
        <p:spPr/>
        <p:txBody>
          <a:bodyPr/>
          <a:lstStyle/>
          <a:p>
            <a:r>
              <a:rPr lang="en-US" dirty="0"/>
              <a:t>Econometrics</a:t>
            </a:r>
          </a:p>
        </p:txBody>
      </p:sp>
      <p:sp>
        <p:nvSpPr>
          <p:cNvPr id="5" name="Subtitle 4">
            <a:extLst>
              <a:ext uri="{FF2B5EF4-FFF2-40B4-BE49-F238E27FC236}">
                <a16:creationId xmlns:a16="http://schemas.microsoft.com/office/drawing/2014/main" id="{DB431A69-A384-4C1F-BF06-3E1F7078E095}"/>
              </a:ext>
            </a:extLst>
          </p:cNvPr>
          <p:cNvSpPr>
            <a:spLocks noGrp="1"/>
          </p:cNvSpPr>
          <p:nvPr>
            <p:ph type="subTitle" idx="1"/>
          </p:nvPr>
        </p:nvSpPr>
        <p:spPr/>
        <p:txBody>
          <a:bodyPr>
            <a:normAutofit/>
          </a:bodyPr>
          <a:lstStyle/>
          <a:p>
            <a:r>
              <a:rPr lang="en-US" sz="4000" dirty="0"/>
              <a:t>October 10</a:t>
            </a:r>
            <a:r>
              <a:rPr lang="en-US" sz="4000" baseline="30000" dirty="0"/>
              <a:t>th</a:t>
            </a:r>
            <a:r>
              <a:rPr lang="en-US" sz="4000" dirty="0"/>
              <a:t> </a:t>
            </a:r>
          </a:p>
        </p:txBody>
      </p:sp>
    </p:spTree>
    <p:extLst>
      <p:ext uri="{BB962C8B-B14F-4D97-AF65-F5344CB8AC3E}">
        <p14:creationId xmlns:p14="http://schemas.microsoft.com/office/powerpoint/2010/main" val="299046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60C7C49-15F1-4DBF-BCC1-B6A1AEE91E82}"/>
              </a:ext>
            </a:extLst>
          </p:cNvPr>
          <p:cNvPicPr>
            <a:picLocks noChangeAspect="1"/>
          </p:cNvPicPr>
          <p:nvPr/>
        </p:nvPicPr>
        <p:blipFill rotWithShape="1">
          <a:blip r:embed="rId2"/>
          <a:srcRect r="50000"/>
          <a:stretch/>
        </p:blipFill>
        <p:spPr>
          <a:xfrm>
            <a:off x="975965" y="1123527"/>
            <a:ext cx="4012752" cy="4604800"/>
          </a:xfrm>
          <a:prstGeom prst="rect">
            <a:avLst/>
          </a:prstGeom>
        </p:spPr>
      </p:pic>
      <p:pic>
        <p:nvPicPr>
          <p:cNvPr id="5" name="Picture 4">
            <a:extLst>
              <a:ext uri="{FF2B5EF4-FFF2-40B4-BE49-F238E27FC236}">
                <a16:creationId xmlns:a16="http://schemas.microsoft.com/office/drawing/2014/main" id="{8BF1D122-06D0-413A-AE16-B5188C0F7502}"/>
              </a:ext>
            </a:extLst>
          </p:cNvPr>
          <p:cNvPicPr>
            <a:picLocks noChangeAspect="1"/>
          </p:cNvPicPr>
          <p:nvPr/>
        </p:nvPicPr>
        <p:blipFill rotWithShape="1">
          <a:blip r:embed="rId3"/>
          <a:srcRect l="52073"/>
          <a:stretch/>
        </p:blipFill>
        <p:spPr>
          <a:xfrm>
            <a:off x="7253846" y="1123527"/>
            <a:ext cx="4244121" cy="4604800"/>
          </a:xfrm>
          <a:prstGeom prst="rect">
            <a:avLst/>
          </a:prstGeom>
        </p:spPr>
      </p:pic>
      <p:sp>
        <p:nvSpPr>
          <p:cNvPr id="2" name="TextBox 1">
            <a:extLst>
              <a:ext uri="{FF2B5EF4-FFF2-40B4-BE49-F238E27FC236}">
                <a16:creationId xmlns:a16="http://schemas.microsoft.com/office/drawing/2014/main" id="{4414F20C-3137-5D80-C736-C466427639C4}"/>
              </a:ext>
            </a:extLst>
          </p:cNvPr>
          <p:cNvSpPr txBox="1"/>
          <p:nvPr/>
        </p:nvSpPr>
        <p:spPr>
          <a:xfrm>
            <a:off x="4988717" y="794483"/>
            <a:ext cx="2214563" cy="3970318"/>
          </a:xfrm>
          <a:prstGeom prst="rect">
            <a:avLst/>
          </a:prstGeom>
          <a:noFill/>
          <a:ln w="57150">
            <a:solidFill>
              <a:srgbClr val="FF000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Remember that when we work with quadratic terms, we generally do not try to interpret the coefficients the same way (if x increases by 1,…). Instead, we focus on what the coefficients on the linear and squared term, as a group, tell us about the nature of the relationship.</a:t>
            </a:r>
          </a:p>
        </p:txBody>
      </p:sp>
    </p:spTree>
    <p:extLst>
      <p:ext uri="{BB962C8B-B14F-4D97-AF65-F5344CB8AC3E}">
        <p14:creationId xmlns:p14="http://schemas.microsoft.com/office/powerpoint/2010/main" val="30024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2F19B711-C590-44D1-9AA8-9F143B0E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C0C79CF2-6A1C-4636-84CE-ABB2BE191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D17DF-AD65-402C-A95C-F13C770C9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CF55FA1-37F9-4233-A815-D0B09DD17781}"/>
              </a:ext>
            </a:extLst>
          </p:cNvPr>
          <p:cNvPicPr>
            <a:picLocks noChangeAspect="1"/>
          </p:cNvPicPr>
          <p:nvPr/>
        </p:nvPicPr>
        <p:blipFill>
          <a:blip r:embed="rId2"/>
          <a:stretch>
            <a:fillRect/>
          </a:stretch>
        </p:blipFill>
        <p:spPr>
          <a:xfrm>
            <a:off x="1524585" y="1099800"/>
            <a:ext cx="4006437" cy="4604800"/>
          </a:xfrm>
          <a:prstGeom prst="rect">
            <a:avLst/>
          </a:prstGeom>
        </p:spPr>
      </p:pic>
      <p:pic>
        <p:nvPicPr>
          <p:cNvPr id="6" name="Picture 5" descr="Diagram&#10;&#10;Description automatically generated">
            <a:extLst>
              <a:ext uri="{FF2B5EF4-FFF2-40B4-BE49-F238E27FC236}">
                <a16:creationId xmlns:a16="http://schemas.microsoft.com/office/drawing/2014/main" id="{864C6852-4BCB-4730-9FE1-EF603AD8C6F1}"/>
              </a:ext>
            </a:extLst>
          </p:cNvPr>
          <p:cNvPicPr>
            <a:picLocks noChangeAspect="1"/>
          </p:cNvPicPr>
          <p:nvPr/>
        </p:nvPicPr>
        <p:blipFill>
          <a:blip r:embed="rId3"/>
          <a:stretch>
            <a:fillRect/>
          </a:stretch>
        </p:blipFill>
        <p:spPr>
          <a:xfrm>
            <a:off x="6538899" y="1123527"/>
            <a:ext cx="4250583" cy="4604800"/>
          </a:xfrm>
          <a:prstGeom prst="rect">
            <a:avLst/>
          </a:prstGeom>
        </p:spPr>
      </p:pic>
    </p:spTree>
    <p:extLst>
      <p:ext uri="{BB962C8B-B14F-4D97-AF65-F5344CB8AC3E}">
        <p14:creationId xmlns:p14="http://schemas.microsoft.com/office/powerpoint/2010/main" val="132442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1CC9-5013-42DB-9F18-2FBE9ADEE579}"/>
              </a:ext>
            </a:extLst>
          </p:cNvPr>
          <p:cNvSpPr>
            <a:spLocks noGrp="1"/>
          </p:cNvSpPr>
          <p:nvPr>
            <p:ph type="title"/>
          </p:nvPr>
        </p:nvSpPr>
        <p:spPr/>
        <p:txBody>
          <a:bodyPr/>
          <a:lstStyle/>
          <a:p>
            <a:r>
              <a:rPr lang="en-US" dirty="0"/>
              <a:t>Review Topics</a:t>
            </a:r>
          </a:p>
        </p:txBody>
      </p:sp>
      <p:sp>
        <p:nvSpPr>
          <p:cNvPr id="3" name="Content Placeholder 2">
            <a:extLst>
              <a:ext uri="{FF2B5EF4-FFF2-40B4-BE49-F238E27FC236}">
                <a16:creationId xmlns:a16="http://schemas.microsoft.com/office/drawing/2014/main" id="{BA1D42B7-74AA-4267-B77A-179953A9A72A}"/>
              </a:ext>
            </a:extLst>
          </p:cNvPr>
          <p:cNvSpPr>
            <a:spLocks noGrp="1"/>
          </p:cNvSpPr>
          <p:nvPr>
            <p:ph idx="1"/>
          </p:nvPr>
        </p:nvSpPr>
        <p:spPr/>
        <p:txBody>
          <a:bodyPr>
            <a:normAutofit/>
          </a:bodyPr>
          <a:lstStyle/>
          <a:p>
            <a:r>
              <a:rPr lang="en-US" sz="2400" b="1" dirty="0"/>
              <a:t>Other Stuff</a:t>
            </a:r>
          </a:p>
          <a:p>
            <a:pPr lvl="1"/>
            <a:r>
              <a:rPr lang="en-US" sz="2400" dirty="0"/>
              <a:t>Testing Coefficients</a:t>
            </a:r>
          </a:p>
          <a:p>
            <a:pPr lvl="1"/>
            <a:endParaRPr lang="en-US" sz="2400" dirty="0"/>
          </a:p>
          <a:p>
            <a:pPr lvl="1"/>
            <a:r>
              <a:rPr lang="en-US" sz="2400" dirty="0"/>
              <a:t>Standardizing Coefficients </a:t>
            </a:r>
          </a:p>
          <a:p>
            <a:pPr lvl="1"/>
            <a:endParaRPr lang="en-US" sz="2400" dirty="0"/>
          </a:p>
          <a:p>
            <a:pPr lvl="1"/>
            <a:r>
              <a:rPr lang="en-US" sz="2400" dirty="0"/>
              <a:t>Model Sensitivity</a:t>
            </a:r>
          </a:p>
        </p:txBody>
      </p:sp>
      <p:pic>
        <p:nvPicPr>
          <p:cNvPr id="5" name="Picture 4">
            <a:extLst>
              <a:ext uri="{FF2B5EF4-FFF2-40B4-BE49-F238E27FC236}">
                <a16:creationId xmlns:a16="http://schemas.microsoft.com/office/drawing/2014/main" id="{E5E55729-85B0-4594-AF60-089238BBB506}"/>
              </a:ext>
            </a:extLst>
          </p:cNvPr>
          <p:cNvPicPr>
            <a:picLocks noChangeAspect="1"/>
          </p:cNvPicPr>
          <p:nvPr/>
        </p:nvPicPr>
        <p:blipFill>
          <a:blip r:embed="rId2"/>
          <a:stretch>
            <a:fillRect/>
          </a:stretch>
        </p:blipFill>
        <p:spPr>
          <a:xfrm>
            <a:off x="6634203" y="571499"/>
            <a:ext cx="4366651" cy="5600701"/>
          </a:xfrm>
          <a:prstGeom prst="rect">
            <a:avLst/>
          </a:prstGeom>
        </p:spPr>
      </p:pic>
      <p:sp>
        <p:nvSpPr>
          <p:cNvPr id="6" name="TextBox 5">
            <a:extLst>
              <a:ext uri="{FF2B5EF4-FFF2-40B4-BE49-F238E27FC236}">
                <a16:creationId xmlns:a16="http://schemas.microsoft.com/office/drawing/2014/main" id="{BEB96660-127E-4A43-9493-88711DDB5AC6}"/>
              </a:ext>
            </a:extLst>
          </p:cNvPr>
          <p:cNvSpPr txBox="1"/>
          <p:nvPr/>
        </p:nvSpPr>
        <p:spPr>
          <a:xfrm>
            <a:off x="6568751" y="2845462"/>
            <a:ext cx="4432103" cy="583488"/>
          </a:xfrm>
          <a:prstGeom prst="rect">
            <a:avLst/>
          </a:prstGeom>
          <a:noFill/>
          <a:ln w="57150">
            <a:solidFill>
              <a:srgbClr val="FF0000"/>
            </a:solidFill>
          </a:ln>
        </p:spPr>
        <p:txBody>
          <a:bodyPr wrap="square" rtlCol="0">
            <a:spAutoFit/>
          </a:bodyPr>
          <a:lstStyle/>
          <a:p>
            <a:endParaRPr lang="en-US" dirty="0"/>
          </a:p>
        </p:txBody>
      </p:sp>
      <p:cxnSp>
        <p:nvCxnSpPr>
          <p:cNvPr id="7" name="Straight Arrow Connector 6">
            <a:extLst>
              <a:ext uri="{FF2B5EF4-FFF2-40B4-BE49-F238E27FC236}">
                <a16:creationId xmlns:a16="http://schemas.microsoft.com/office/drawing/2014/main" id="{885CE11C-7AA9-49F2-8152-667D94201B6C}"/>
              </a:ext>
            </a:extLst>
          </p:cNvPr>
          <p:cNvCxnSpPr/>
          <p:nvPr/>
        </p:nvCxnSpPr>
        <p:spPr>
          <a:xfrm flipH="1">
            <a:off x="10366312" y="4898571"/>
            <a:ext cx="9050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32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9B2CF4-A677-4841-A664-AC641D5B4C13}"/>
              </a:ext>
            </a:extLst>
          </p:cNvPr>
          <p:cNvPicPr>
            <a:picLocks noChangeAspect="1"/>
          </p:cNvPicPr>
          <p:nvPr/>
        </p:nvPicPr>
        <p:blipFill rotWithShape="1">
          <a:blip r:embed="rId2"/>
          <a:srcRect b="2296"/>
          <a:stretch/>
        </p:blipFill>
        <p:spPr>
          <a:xfrm>
            <a:off x="2894991" y="91286"/>
            <a:ext cx="6265829" cy="6513795"/>
          </a:xfrm>
          <a:prstGeom prst="rect">
            <a:avLst/>
          </a:prstGeom>
        </p:spPr>
      </p:pic>
    </p:spTree>
    <p:extLst>
      <p:ext uri="{BB962C8B-B14F-4D97-AF65-F5344CB8AC3E}">
        <p14:creationId xmlns:p14="http://schemas.microsoft.com/office/powerpoint/2010/main" val="82335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B0F7BD-BE31-4D75-A307-DAFDAAB74FAC}"/>
              </a:ext>
            </a:extLst>
          </p:cNvPr>
          <p:cNvPicPr>
            <a:picLocks noChangeAspect="1"/>
          </p:cNvPicPr>
          <p:nvPr/>
        </p:nvPicPr>
        <p:blipFill>
          <a:blip r:embed="rId2"/>
          <a:stretch>
            <a:fillRect/>
          </a:stretch>
        </p:blipFill>
        <p:spPr>
          <a:xfrm>
            <a:off x="1180206" y="643467"/>
            <a:ext cx="9831588" cy="5410199"/>
          </a:xfrm>
          <a:prstGeom prst="rect">
            <a:avLst/>
          </a:prstGeom>
        </p:spPr>
      </p:pic>
      <p:sp>
        <p:nvSpPr>
          <p:cNvPr id="5" name="TextBox 4">
            <a:extLst>
              <a:ext uri="{FF2B5EF4-FFF2-40B4-BE49-F238E27FC236}">
                <a16:creationId xmlns:a16="http://schemas.microsoft.com/office/drawing/2014/main" id="{B1D0CCD8-7EE7-4812-BAFC-167928E11FD2}"/>
              </a:ext>
            </a:extLst>
          </p:cNvPr>
          <p:cNvSpPr txBox="1"/>
          <p:nvPr/>
        </p:nvSpPr>
        <p:spPr>
          <a:xfrm>
            <a:off x="1417560" y="3521411"/>
            <a:ext cx="9594234" cy="311287"/>
          </a:xfrm>
          <a:prstGeom prst="rect">
            <a:avLst/>
          </a:prstGeom>
          <a:noFill/>
          <a:ln w="5715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09598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AA97-6DE3-487A-9F2F-8739C98678E2}"/>
              </a:ext>
            </a:extLst>
          </p:cNvPr>
          <p:cNvSpPr>
            <a:spLocks noGrp="1"/>
          </p:cNvSpPr>
          <p:nvPr>
            <p:ph type="title"/>
          </p:nvPr>
        </p:nvSpPr>
        <p:spPr/>
        <p:txBody>
          <a:bodyPr/>
          <a:lstStyle/>
          <a:p>
            <a:r>
              <a:rPr lang="en-US" dirty="0"/>
              <a:t>Class Notes</a:t>
            </a:r>
          </a:p>
        </p:txBody>
      </p:sp>
      <p:sp>
        <p:nvSpPr>
          <p:cNvPr id="3" name="Content Placeholder 2">
            <a:extLst>
              <a:ext uri="{FF2B5EF4-FFF2-40B4-BE49-F238E27FC236}">
                <a16:creationId xmlns:a16="http://schemas.microsoft.com/office/drawing/2014/main" id="{02DB463E-74F7-488F-BD37-7C09F4E8243B}"/>
              </a:ext>
            </a:extLst>
          </p:cNvPr>
          <p:cNvSpPr>
            <a:spLocks noGrp="1"/>
          </p:cNvSpPr>
          <p:nvPr>
            <p:ph idx="1"/>
          </p:nvPr>
        </p:nvSpPr>
        <p:spPr/>
        <p:txBody>
          <a:bodyPr>
            <a:normAutofit lnSpcReduction="10000"/>
          </a:bodyPr>
          <a:lstStyle/>
          <a:p>
            <a:r>
              <a:rPr lang="en-US" sz="2400" dirty="0"/>
              <a:t>Problem Set 2 – Answer key posted Wednesday</a:t>
            </a:r>
          </a:p>
          <a:p>
            <a:endParaRPr lang="en-US" sz="2400" dirty="0"/>
          </a:p>
          <a:p>
            <a:r>
              <a:rPr lang="en-US" sz="2400" dirty="0"/>
              <a:t>Thursday’s “Class”</a:t>
            </a:r>
          </a:p>
          <a:p>
            <a:endParaRPr lang="en-US" sz="2400" dirty="0"/>
          </a:p>
          <a:p>
            <a:r>
              <a:rPr lang="en-US" sz="2400" dirty="0"/>
              <a:t>Midterm Exam</a:t>
            </a:r>
          </a:p>
          <a:p>
            <a:pPr lvl="1"/>
            <a:r>
              <a:rPr lang="en-US" dirty="0"/>
              <a:t>Through Canvas</a:t>
            </a:r>
          </a:p>
          <a:p>
            <a:pPr lvl="1"/>
            <a:r>
              <a:rPr lang="en-US" dirty="0"/>
              <a:t>Open Thursday, complete by Friday night</a:t>
            </a:r>
          </a:p>
          <a:p>
            <a:pPr lvl="1"/>
            <a:r>
              <a:rPr lang="en-US" dirty="0"/>
              <a:t>3-hour window to complete, once you begin</a:t>
            </a:r>
          </a:p>
          <a:p>
            <a:pPr lvl="1"/>
            <a:r>
              <a:rPr lang="en-US" dirty="0"/>
              <a:t>Complete independently</a:t>
            </a:r>
          </a:p>
          <a:p>
            <a:pPr lvl="1"/>
            <a:r>
              <a:rPr lang="en-US" dirty="0"/>
              <a:t>Some multiple-choice/numeric answer, some open-ended</a:t>
            </a:r>
          </a:p>
          <a:p>
            <a:pPr lvl="1"/>
            <a:r>
              <a:rPr lang="en-US" dirty="0"/>
              <a:t>Not using </a:t>
            </a:r>
            <a:r>
              <a:rPr lang="en-US" dirty="0" err="1"/>
              <a:t>gretl</a:t>
            </a:r>
            <a:r>
              <a:rPr lang="en-US" dirty="0"/>
              <a:t> during exam, will be given output to interpret</a:t>
            </a:r>
          </a:p>
          <a:p>
            <a:pPr lvl="1"/>
            <a:endParaRPr lang="en-US" dirty="0"/>
          </a:p>
        </p:txBody>
      </p:sp>
    </p:spTree>
    <p:extLst>
      <p:ext uri="{BB962C8B-B14F-4D97-AF65-F5344CB8AC3E}">
        <p14:creationId xmlns:p14="http://schemas.microsoft.com/office/powerpoint/2010/main" val="245424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74BB-BB69-4F29-B4C5-9B3FE5E8E2E5}"/>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858AFEFB-50D5-48A3-A24D-19F34D9E42D4}"/>
              </a:ext>
            </a:extLst>
          </p:cNvPr>
          <p:cNvSpPr>
            <a:spLocks noGrp="1"/>
          </p:cNvSpPr>
          <p:nvPr>
            <p:ph idx="1"/>
          </p:nvPr>
        </p:nvSpPr>
        <p:spPr/>
        <p:txBody>
          <a:bodyPr/>
          <a:lstStyle/>
          <a:p>
            <a:r>
              <a:rPr lang="en-US" sz="2800" dirty="0"/>
              <a:t>According to our discussion, standardized coefficients can by useful because:</a:t>
            </a:r>
          </a:p>
          <a:p>
            <a:pPr lvl="1"/>
            <a:r>
              <a:rPr lang="en-US" dirty="0"/>
              <a:t>(A) They eliminate outliers from the sample</a:t>
            </a:r>
          </a:p>
          <a:p>
            <a:pPr lvl="1"/>
            <a:endParaRPr lang="en-US" dirty="0"/>
          </a:p>
          <a:p>
            <a:pPr lvl="1"/>
            <a:r>
              <a:rPr lang="en-US" dirty="0"/>
              <a:t>(B) They allow us to compare the relative impact of variables measured in different units</a:t>
            </a:r>
          </a:p>
          <a:p>
            <a:pPr lvl="1"/>
            <a:endParaRPr lang="en-US" dirty="0"/>
          </a:p>
          <a:p>
            <a:pPr lvl="1"/>
            <a:r>
              <a:rPr lang="en-US" dirty="0"/>
              <a:t>(C) They convert negative coefficients to a positive equivalent</a:t>
            </a:r>
          </a:p>
          <a:p>
            <a:pPr lvl="1"/>
            <a:endParaRPr lang="en-US" dirty="0"/>
          </a:p>
          <a:p>
            <a:pPr lvl="1"/>
            <a:r>
              <a:rPr lang="en-US" dirty="0"/>
              <a:t>(D) They correct for the impact of multicollinearity in our results</a:t>
            </a:r>
          </a:p>
          <a:p>
            <a:pPr lvl="1"/>
            <a:endParaRPr lang="en-US" dirty="0"/>
          </a:p>
          <a:p>
            <a:pPr lvl="1"/>
            <a:r>
              <a:rPr lang="en-US" dirty="0"/>
              <a:t>(E) All of the above are reasons that standardized coefficients are useful</a:t>
            </a:r>
          </a:p>
          <a:p>
            <a:pPr lvl="1"/>
            <a:endParaRPr lang="en-US" dirty="0"/>
          </a:p>
        </p:txBody>
      </p:sp>
      <p:sp>
        <p:nvSpPr>
          <p:cNvPr id="4" name="TextBox 3">
            <a:extLst>
              <a:ext uri="{FF2B5EF4-FFF2-40B4-BE49-F238E27FC236}">
                <a16:creationId xmlns:a16="http://schemas.microsoft.com/office/drawing/2014/main" id="{E58050A7-BEDB-4B07-A617-D5B51322C4C9}"/>
              </a:ext>
            </a:extLst>
          </p:cNvPr>
          <p:cNvSpPr txBox="1"/>
          <p:nvPr/>
        </p:nvSpPr>
        <p:spPr>
          <a:xfrm>
            <a:off x="531845" y="3429000"/>
            <a:ext cx="10916816" cy="685800"/>
          </a:xfrm>
          <a:prstGeom prst="rect">
            <a:avLst/>
          </a:prstGeom>
          <a:noFill/>
          <a:ln w="5715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955010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B25E191-0DB8-446C-9E1D-91C9944202AF}"/>
              </a:ext>
            </a:extLst>
          </p:cNvPr>
          <p:cNvPicPr>
            <a:picLocks noChangeAspect="1"/>
          </p:cNvPicPr>
          <p:nvPr/>
        </p:nvPicPr>
        <p:blipFill>
          <a:blip r:embed="rId2"/>
          <a:stretch>
            <a:fillRect/>
          </a:stretch>
        </p:blipFill>
        <p:spPr>
          <a:xfrm>
            <a:off x="1533447" y="295775"/>
            <a:ext cx="8849186" cy="3999497"/>
          </a:xfrm>
          <a:prstGeom prst="rect">
            <a:avLst/>
          </a:prstGeom>
        </p:spPr>
      </p:pic>
      <p:sp>
        <p:nvSpPr>
          <p:cNvPr id="7" name="TextBox 6">
            <a:extLst>
              <a:ext uri="{FF2B5EF4-FFF2-40B4-BE49-F238E27FC236}">
                <a16:creationId xmlns:a16="http://schemas.microsoft.com/office/drawing/2014/main" id="{8151F28F-14C2-4AAF-B875-214B9D01B6DD}"/>
              </a:ext>
            </a:extLst>
          </p:cNvPr>
          <p:cNvSpPr txBox="1"/>
          <p:nvPr/>
        </p:nvSpPr>
        <p:spPr>
          <a:xfrm>
            <a:off x="643812" y="4898571"/>
            <a:ext cx="10778167" cy="923330"/>
          </a:xfrm>
          <a:prstGeom prst="rect">
            <a:avLst/>
          </a:prstGeom>
          <a:noFill/>
          <a:ln w="57150">
            <a:solidFill>
              <a:srgbClr val="FF0000"/>
            </a:solidFill>
          </a:ln>
        </p:spPr>
        <p:txBody>
          <a:bodyPr wrap="square" rtlCol="0">
            <a:spAutoFit/>
          </a:bodyPr>
          <a:lstStyle/>
          <a:p>
            <a:r>
              <a:rPr lang="en-US" dirty="0"/>
              <a:t>The regression results above utilize information from a 2019 American Community Survey of people living in Idaho. “kids” is a dummy variable equal to 1 if the individual has children living in the household. Interpret the coefficient and discuss whether the findings match your expectations.</a:t>
            </a:r>
          </a:p>
        </p:txBody>
      </p:sp>
      <p:cxnSp>
        <p:nvCxnSpPr>
          <p:cNvPr id="9" name="Straight Arrow Connector 8">
            <a:extLst>
              <a:ext uri="{FF2B5EF4-FFF2-40B4-BE49-F238E27FC236}">
                <a16:creationId xmlns:a16="http://schemas.microsoft.com/office/drawing/2014/main" id="{C7439CD6-0A36-4B3B-9BC5-A3BF61C772B4}"/>
              </a:ext>
            </a:extLst>
          </p:cNvPr>
          <p:cNvCxnSpPr/>
          <p:nvPr/>
        </p:nvCxnSpPr>
        <p:spPr>
          <a:xfrm flipH="1">
            <a:off x="7315201" y="1073020"/>
            <a:ext cx="9050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79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1CC9-5013-42DB-9F18-2FBE9ADEE579}"/>
              </a:ext>
            </a:extLst>
          </p:cNvPr>
          <p:cNvSpPr>
            <a:spLocks noGrp="1"/>
          </p:cNvSpPr>
          <p:nvPr>
            <p:ph type="title"/>
          </p:nvPr>
        </p:nvSpPr>
        <p:spPr/>
        <p:txBody>
          <a:bodyPr/>
          <a:lstStyle/>
          <a:p>
            <a:r>
              <a:rPr lang="en-US" dirty="0"/>
              <a:t>Review Topics</a:t>
            </a:r>
          </a:p>
        </p:txBody>
      </p:sp>
      <p:sp>
        <p:nvSpPr>
          <p:cNvPr id="3" name="Content Placeholder 2">
            <a:extLst>
              <a:ext uri="{FF2B5EF4-FFF2-40B4-BE49-F238E27FC236}">
                <a16:creationId xmlns:a16="http://schemas.microsoft.com/office/drawing/2014/main" id="{BA1D42B7-74AA-4267-B77A-179953A9A72A}"/>
              </a:ext>
            </a:extLst>
          </p:cNvPr>
          <p:cNvSpPr>
            <a:spLocks noGrp="1"/>
          </p:cNvSpPr>
          <p:nvPr>
            <p:ph idx="1"/>
          </p:nvPr>
        </p:nvSpPr>
        <p:spPr/>
        <p:txBody>
          <a:bodyPr>
            <a:normAutofit/>
          </a:bodyPr>
          <a:lstStyle/>
          <a:p>
            <a:r>
              <a:rPr lang="en-US" sz="2400" b="1" dirty="0"/>
              <a:t>Regression Basics</a:t>
            </a:r>
          </a:p>
          <a:p>
            <a:pPr lvl="1"/>
            <a:r>
              <a:rPr lang="en-US" sz="2000" dirty="0"/>
              <a:t>Interpretations</a:t>
            </a:r>
          </a:p>
          <a:p>
            <a:pPr lvl="1"/>
            <a:endParaRPr lang="en-US" sz="2000" dirty="0"/>
          </a:p>
          <a:p>
            <a:pPr lvl="1"/>
            <a:r>
              <a:rPr lang="en-US" sz="2000" dirty="0"/>
              <a:t>Predictions </a:t>
            </a:r>
          </a:p>
          <a:p>
            <a:pPr lvl="1"/>
            <a:endParaRPr lang="en-US" sz="2000" dirty="0"/>
          </a:p>
          <a:p>
            <a:pPr lvl="1"/>
            <a:r>
              <a:rPr lang="en-US" sz="2000" dirty="0"/>
              <a:t>Residuals</a:t>
            </a:r>
          </a:p>
          <a:p>
            <a:pPr lvl="1"/>
            <a:endParaRPr lang="en-US" sz="2000" dirty="0"/>
          </a:p>
          <a:p>
            <a:pPr lvl="1"/>
            <a:r>
              <a:rPr lang="en-US" sz="2000" dirty="0"/>
              <a:t>Significance of coefficients</a:t>
            </a:r>
          </a:p>
          <a:p>
            <a:pPr lvl="1"/>
            <a:endParaRPr lang="en-US" sz="2000" dirty="0"/>
          </a:p>
          <a:p>
            <a:pPr lvl="1"/>
            <a:r>
              <a:rPr lang="en-US" sz="2000" dirty="0"/>
              <a:t>Explanatory power of models</a:t>
            </a:r>
          </a:p>
        </p:txBody>
      </p:sp>
      <p:pic>
        <p:nvPicPr>
          <p:cNvPr id="4" name="Picture 3">
            <a:extLst>
              <a:ext uri="{FF2B5EF4-FFF2-40B4-BE49-F238E27FC236}">
                <a16:creationId xmlns:a16="http://schemas.microsoft.com/office/drawing/2014/main" id="{BF2FF603-F3F9-4E88-AB2F-CE79B79B0C51}"/>
              </a:ext>
            </a:extLst>
          </p:cNvPr>
          <p:cNvPicPr>
            <a:picLocks noChangeAspect="1"/>
          </p:cNvPicPr>
          <p:nvPr/>
        </p:nvPicPr>
        <p:blipFill>
          <a:blip r:embed="rId2"/>
          <a:stretch>
            <a:fillRect/>
          </a:stretch>
        </p:blipFill>
        <p:spPr>
          <a:xfrm>
            <a:off x="6924480" y="114300"/>
            <a:ext cx="4762500" cy="6629400"/>
          </a:xfrm>
          <a:prstGeom prst="rect">
            <a:avLst/>
          </a:prstGeom>
        </p:spPr>
      </p:pic>
    </p:spTree>
    <p:extLst>
      <p:ext uri="{BB962C8B-B14F-4D97-AF65-F5344CB8AC3E}">
        <p14:creationId xmlns:p14="http://schemas.microsoft.com/office/powerpoint/2010/main" val="4076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1CC9-5013-42DB-9F18-2FBE9ADEE579}"/>
              </a:ext>
            </a:extLst>
          </p:cNvPr>
          <p:cNvSpPr>
            <a:spLocks noGrp="1"/>
          </p:cNvSpPr>
          <p:nvPr>
            <p:ph type="title"/>
          </p:nvPr>
        </p:nvSpPr>
        <p:spPr/>
        <p:txBody>
          <a:bodyPr/>
          <a:lstStyle/>
          <a:p>
            <a:r>
              <a:rPr lang="en-US" dirty="0"/>
              <a:t>Review Topics</a:t>
            </a:r>
          </a:p>
        </p:txBody>
      </p:sp>
      <p:sp>
        <p:nvSpPr>
          <p:cNvPr id="3" name="Content Placeholder 2">
            <a:extLst>
              <a:ext uri="{FF2B5EF4-FFF2-40B4-BE49-F238E27FC236}">
                <a16:creationId xmlns:a16="http://schemas.microsoft.com/office/drawing/2014/main" id="{BA1D42B7-74AA-4267-B77A-179953A9A72A}"/>
              </a:ext>
            </a:extLst>
          </p:cNvPr>
          <p:cNvSpPr>
            <a:spLocks noGrp="1"/>
          </p:cNvSpPr>
          <p:nvPr>
            <p:ph idx="1"/>
          </p:nvPr>
        </p:nvSpPr>
        <p:spPr/>
        <p:txBody>
          <a:bodyPr>
            <a:normAutofit lnSpcReduction="10000"/>
          </a:bodyPr>
          <a:lstStyle/>
          <a:p>
            <a:r>
              <a:rPr lang="en-US" sz="2400" b="1" dirty="0"/>
              <a:t>Testing Validity</a:t>
            </a:r>
          </a:p>
          <a:p>
            <a:pPr lvl="1"/>
            <a:r>
              <a:rPr lang="en-US" sz="2400" dirty="0"/>
              <a:t>Assumptions</a:t>
            </a:r>
          </a:p>
          <a:p>
            <a:pPr lvl="1"/>
            <a:endParaRPr lang="en-US" sz="2400" dirty="0"/>
          </a:p>
          <a:p>
            <a:pPr lvl="1"/>
            <a:r>
              <a:rPr lang="en-US" sz="2400" dirty="0"/>
              <a:t>Multicollinearity</a:t>
            </a:r>
          </a:p>
          <a:p>
            <a:pPr lvl="2"/>
            <a:r>
              <a:rPr lang="en-US" sz="2000" dirty="0"/>
              <a:t>Diagnosing</a:t>
            </a:r>
          </a:p>
          <a:p>
            <a:pPr lvl="2"/>
            <a:r>
              <a:rPr lang="en-US" sz="2000" dirty="0"/>
              <a:t>Corrections</a:t>
            </a:r>
          </a:p>
          <a:p>
            <a:pPr lvl="1"/>
            <a:endParaRPr lang="en-US" sz="2400" dirty="0"/>
          </a:p>
          <a:p>
            <a:pPr lvl="1"/>
            <a:r>
              <a:rPr lang="en-US" sz="2400" dirty="0"/>
              <a:t>Heteroskedasticity</a:t>
            </a:r>
          </a:p>
          <a:p>
            <a:pPr lvl="2"/>
            <a:r>
              <a:rPr lang="en-US" sz="2000" dirty="0"/>
              <a:t>Residual Plots</a:t>
            </a:r>
          </a:p>
          <a:p>
            <a:pPr lvl="2"/>
            <a:r>
              <a:rPr lang="en-US" sz="2000" dirty="0"/>
              <a:t>White’s Test</a:t>
            </a:r>
          </a:p>
          <a:p>
            <a:pPr lvl="2"/>
            <a:r>
              <a:rPr lang="en-US" sz="2000" dirty="0"/>
              <a:t>Correction</a:t>
            </a:r>
          </a:p>
        </p:txBody>
      </p:sp>
      <p:pic>
        <p:nvPicPr>
          <p:cNvPr id="5" name="Picture 4">
            <a:extLst>
              <a:ext uri="{FF2B5EF4-FFF2-40B4-BE49-F238E27FC236}">
                <a16:creationId xmlns:a16="http://schemas.microsoft.com/office/drawing/2014/main" id="{F37F704F-083F-49D1-85D7-D080A94468A4}"/>
              </a:ext>
            </a:extLst>
          </p:cNvPr>
          <p:cNvPicPr>
            <a:picLocks noChangeAspect="1"/>
          </p:cNvPicPr>
          <p:nvPr/>
        </p:nvPicPr>
        <p:blipFill>
          <a:blip r:embed="rId2"/>
          <a:stretch>
            <a:fillRect/>
          </a:stretch>
        </p:blipFill>
        <p:spPr>
          <a:xfrm>
            <a:off x="4554856" y="1514350"/>
            <a:ext cx="7015511" cy="3829300"/>
          </a:xfrm>
          <a:prstGeom prst="rect">
            <a:avLst/>
          </a:prstGeom>
        </p:spPr>
      </p:pic>
    </p:spTree>
    <p:extLst>
      <p:ext uri="{BB962C8B-B14F-4D97-AF65-F5344CB8AC3E}">
        <p14:creationId xmlns:p14="http://schemas.microsoft.com/office/powerpoint/2010/main" val="362802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0E0596-D89B-4091-8DCE-C8F5C458B074}"/>
              </a:ext>
            </a:extLst>
          </p:cNvPr>
          <p:cNvPicPr>
            <a:picLocks noChangeAspect="1"/>
          </p:cNvPicPr>
          <p:nvPr/>
        </p:nvPicPr>
        <p:blipFill>
          <a:blip r:embed="rId2"/>
          <a:stretch>
            <a:fillRect/>
          </a:stretch>
        </p:blipFill>
        <p:spPr>
          <a:xfrm>
            <a:off x="235119" y="315132"/>
            <a:ext cx="7789946" cy="6227735"/>
          </a:xfrm>
          <a:prstGeom prst="rect">
            <a:avLst/>
          </a:prstGeom>
        </p:spPr>
      </p:pic>
      <p:pic>
        <p:nvPicPr>
          <p:cNvPr id="5" name="Picture 4">
            <a:extLst>
              <a:ext uri="{FF2B5EF4-FFF2-40B4-BE49-F238E27FC236}">
                <a16:creationId xmlns:a16="http://schemas.microsoft.com/office/drawing/2014/main" id="{BEEF7A20-265B-49FA-97CA-EF5ACA31E3CC}"/>
              </a:ext>
            </a:extLst>
          </p:cNvPr>
          <p:cNvPicPr>
            <a:picLocks noChangeAspect="1"/>
          </p:cNvPicPr>
          <p:nvPr/>
        </p:nvPicPr>
        <p:blipFill>
          <a:blip r:embed="rId3"/>
          <a:stretch>
            <a:fillRect/>
          </a:stretch>
        </p:blipFill>
        <p:spPr>
          <a:xfrm>
            <a:off x="7647206" y="601579"/>
            <a:ext cx="4309675" cy="3235492"/>
          </a:xfrm>
          <a:prstGeom prst="rect">
            <a:avLst/>
          </a:prstGeom>
        </p:spPr>
      </p:pic>
      <p:sp>
        <p:nvSpPr>
          <p:cNvPr id="6" name="TextBox 5">
            <a:extLst>
              <a:ext uri="{FF2B5EF4-FFF2-40B4-BE49-F238E27FC236}">
                <a16:creationId xmlns:a16="http://schemas.microsoft.com/office/drawing/2014/main" id="{5972FA8A-E5D1-462F-9FAA-0A347D86B848}"/>
              </a:ext>
            </a:extLst>
          </p:cNvPr>
          <p:cNvSpPr txBox="1"/>
          <p:nvPr/>
        </p:nvSpPr>
        <p:spPr>
          <a:xfrm>
            <a:off x="235118" y="5822302"/>
            <a:ext cx="6165681" cy="251927"/>
          </a:xfrm>
          <a:prstGeom prst="rect">
            <a:avLst/>
          </a:prstGeom>
          <a:noFill/>
          <a:ln w="57150">
            <a:solidFill>
              <a:srgbClr val="FF0000"/>
            </a:solidFill>
          </a:ln>
        </p:spPr>
        <p:txBody>
          <a:bodyPr wrap="square" rtlCol="0">
            <a:spAutoFit/>
          </a:bodyPr>
          <a:lstStyle/>
          <a:p>
            <a:endParaRPr lang="en-US" dirty="0"/>
          </a:p>
        </p:txBody>
      </p:sp>
      <p:sp>
        <p:nvSpPr>
          <p:cNvPr id="2" name="TextBox 1">
            <a:extLst>
              <a:ext uri="{FF2B5EF4-FFF2-40B4-BE49-F238E27FC236}">
                <a16:creationId xmlns:a16="http://schemas.microsoft.com/office/drawing/2014/main" id="{4414F20C-3137-5D80-C736-C466427639C4}"/>
              </a:ext>
            </a:extLst>
          </p:cNvPr>
          <p:cNvSpPr txBox="1"/>
          <p:nvPr/>
        </p:nvSpPr>
        <p:spPr>
          <a:xfrm>
            <a:off x="8489156" y="3957544"/>
            <a:ext cx="3355182" cy="2308324"/>
          </a:xfrm>
          <a:prstGeom prst="rect">
            <a:avLst/>
          </a:prstGeom>
          <a:noFill/>
          <a:ln w="57150">
            <a:solidFill>
              <a:srgbClr val="FF0000"/>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When we do the test</a:t>
            </a:r>
            <a:r>
              <a:rPr lang="en-US" dirty="0">
                <a:solidFill>
                  <a:prstClr val="black"/>
                </a:solidFill>
                <a:latin typeface="Calibri" panose="020F0502020204030204"/>
              </a:rPr>
              <a:t>s for heteroskedasticity (such as White’s test), we are generally not too concerned with the details. Overall, we just want to know how concerned we should be. In this case, the answer is very concerned.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80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F2279E-F00A-497E-93C7-F0C57603DDA8}"/>
              </a:ext>
            </a:extLst>
          </p:cNvPr>
          <p:cNvPicPr>
            <a:picLocks noChangeAspect="1"/>
          </p:cNvPicPr>
          <p:nvPr/>
        </p:nvPicPr>
        <p:blipFill>
          <a:blip r:embed="rId2"/>
          <a:stretch>
            <a:fillRect/>
          </a:stretch>
        </p:blipFill>
        <p:spPr>
          <a:xfrm>
            <a:off x="1423480" y="196350"/>
            <a:ext cx="9345039" cy="6465300"/>
          </a:xfrm>
          <a:prstGeom prst="rect">
            <a:avLst/>
          </a:prstGeom>
        </p:spPr>
      </p:pic>
      <p:pic>
        <p:nvPicPr>
          <p:cNvPr id="7" name="Picture 6">
            <a:extLst>
              <a:ext uri="{FF2B5EF4-FFF2-40B4-BE49-F238E27FC236}">
                <a16:creationId xmlns:a16="http://schemas.microsoft.com/office/drawing/2014/main" id="{178D823A-C3AB-47BE-9496-79B924F25A0F}"/>
              </a:ext>
            </a:extLst>
          </p:cNvPr>
          <p:cNvPicPr>
            <a:picLocks noChangeAspect="1"/>
          </p:cNvPicPr>
          <p:nvPr/>
        </p:nvPicPr>
        <p:blipFill>
          <a:blip r:embed="rId3"/>
          <a:stretch>
            <a:fillRect/>
          </a:stretch>
        </p:blipFill>
        <p:spPr>
          <a:xfrm>
            <a:off x="5922929" y="196350"/>
            <a:ext cx="5074532" cy="6282271"/>
          </a:xfrm>
          <a:prstGeom prst="rect">
            <a:avLst/>
          </a:prstGeom>
        </p:spPr>
      </p:pic>
    </p:spTree>
    <p:extLst>
      <p:ext uri="{BB962C8B-B14F-4D97-AF65-F5344CB8AC3E}">
        <p14:creationId xmlns:p14="http://schemas.microsoft.com/office/powerpoint/2010/main" val="3204375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E09B06-D793-47F9-83AF-643AE30F5A0C}"/>
              </a:ext>
            </a:extLst>
          </p:cNvPr>
          <p:cNvPicPr>
            <a:picLocks noChangeAspect="1"/>
          </p:cNvPicPr>
          <p:nvPr/>
        </p:nvPicPr>
        <p:blipFill rotWithShape="1">
          <a:blip r:embed="rId2"/>
          <a:srcRect l="13800" r="27153" b="-1"/>
          <a:stretch/>
        </p:blipFill>
        <p:spPr>
          <a:xfrm>
            <a:off x="1" y="10"/>
            <a:ext cx="6066502" cy="6857989"/>
          </a:xfrm>
          <a:prstGeom prst="rect">
            <a:avLst/>
          </a:prstGeom>
        </p:spPr>
      </p:pic>
      <p:sp>
        <p:nvSpPr>
          <p:cNvPr id="10" name="Rectangle 9">
            <a:extLst>
              <a:ext uri="{FF2B5EF4-FFF2-40B4-BE49-F238E27FC236}">
                <a16:creationId xmlns:a16="http://schemas.microsoft.com/office/drawing/2014/main" id="{8C4EA0CB-817F-4705-860A-1632125E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6502" y="0"/>
            <a:ext cx="6125497" cy="6857999"/>
          </a:xfrm>
          <a:prstGeom prst="rect">
            <a:avLst/>
          </a:prstGeom>
          <a:blipFill dpi="0" rotWithShape="1">
            <a:blip r:embed="rId3">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21CC9-5013-42DB-9F18-2FBE9ADEE579}"/>
              </a:ext>
            </a:extLst>
          </p:cNvPr>
          <p:cNvSpPr>
            <a:spLocks noGrp="1"/>
          </p:cNvSpPr>
          <p:nvPr>
            <p:ph type="title"/>
          </p:nvPr>
        </p:nvSpPr>
        <p:spPr>
          <a:xfrm>
            <a:off x="6400800" y="484632"/>
            <a:ext cx="5299586" cy="1609344"/>
          </a:xfrm>
          <a:ln>
            <a:noFill/>
          </a:ln>
        </p:spPr>
        <p:txBody>
          <a:bodyPr>
            <a:normAutofit/>
          </a:bodyPr>
          <a:lstStyle/>
          <a:p>
            <a:r>
              <a:rPr lang="en-US" sz="4000"/>
              <a:t>Review Topics</a:t>
            </a:r>
          </a:p>
        </p:txBody>
      </p:sp>
      <p:sp>
        <p:nvSpPr>
          <p:cNvPr id="3" name="Content Placeholder 2">
            <a:extLst>
              <a:ext uri="{FF2B5EF4-FFF2-40B4-BE49-F238E27FC236}">
                <a16:creationId xmlns:a16="http://schemas.microsoft.com/office/drawing/2014/main" id="{BA1D42B7-74AA-4267-B77A-179953A9A72A}"/>
              </a:ext>
            </a:extLst>
          </p:cNvPr>
          <p:cNvSpPr>
            <a:spLocks noGrp="1"/>
          </p:cNvSpPr>
          <p:nvPr>
            <p:ph idx="1"/>
          </p:nvPr>
        </p:nvSpPr>
        <p:spPr>
          <a:xfrm>
            <a:off x="6232359" y="1973179"/>
            <a:ext cx="5468026" cy="4199021"/>
          </a:xfrm>
        </p:spPr>
        <p:txBody>
          <a:bodyPr>
            <a:normAutofit/>
          </a:bodyPr>
          <a:lstStyle/>
          <a:p>
            <a:r>
              <a:rPr lang="en-US" sz="2400" b="1" dirty="0"/>
              <a:t>Modeling Options</a:t>
            </a:r>
          </a:p>
          <a:p>
            <a:pPr lvl="1"/>
            <a:r>
              <a:rPr lang="en-US" sz="2400" dirty="0"/>
              <a:t>Log Transformations</a:t>
            </a:r>
          </a:p>
          <a:p>
            <a:pPr lvl="1"/>
            <a:endParaRPr lang="en-US" sz="2400" dirty="0"/>
          </a:p>
          <a:p>
            <a:pPr lvl="1"/>
            <a:r>
              <a:rPr lang="en-US" sz="2400" dirty="0"/>
              <a:t>Quadratic Terms</a:t>
            </a:r>
          </a:p>
          <a:p>
            <a:pPr lvl="1"/>
            <a:endParaRPr lang="en-US" sz="2400" dirty="0"/>
          </a:p>
          <a:p>
            <a:pPr lvl="1"/>
            <a:r>
              <a:rPr lang="en-US" sz="2400" dirty="0"/>
              <a:t>Categorical Variables</a:t>
            </a:r>
          </a:p>
          <a:p>
            <a:pPr lvl="2"/>
            <a:r>
              <a:rPr lang="en-US" sz="2400" dirty="0">
                <a:sym typeface="Wingdings" panose="05000000000000000000" pitchFamily="2" charset="2"/>
              </a:rPr>
              <a:t>Reference Category</a:t>
            </a:r>
            <a:endParaRPr lang="en-US" sz="2400" dirty="0"/>
          </a:p>
          <a:p>
            <a:pPr lvl="2"/>
            <a:r>
              <a:rPr lang="en-US" sz="2400" dirty="0"/>
              <a:t>Quantitative </a:t>
            </a:r>
            <a:r>
              <a:rPr lang="en-US" sz="2400" dirty="0">
                <a:sym typeface="Wingdings" panose="05000000000000000000" pitchFamily="2" charset="2"/>
              </a:rPr>
              <a:t> Categorical?</a:t>
            </a:r>
          </a:p>
          <a:p>
            <a:pPr lvl="2"/>
            <a:endParaRPr lang="en-US" sz="2400" dirty="0">
              <a:sym typeface="Wingdings" panose="05000000000000000000" pitchFamily="2" charset="2"/>
            </a:endParaRPr>
          </a:p>
          <a:p>
            <a:pPr lvl="1"/>
            <a:r>
              <a:rPr lang="en-US" sz="2400" dirty="0">
                <a:sym typeface="Wingdings" panose="05000000000000000000" pitchFamily="2" charset="2"/>
              </a:rPr>
              <a:t>Interaction Terms</a:t>
            </a:r>
          </a:p>
        </p:txBody>
      </p:sp>
      <p:grpSp>
        <p:nvGrpSpPr>
          <p:cNvPr id="12" name="Group 11">
            <a:extLst>
              <a:ext uri="{FF2B5EF4-FFF2-40B4-BE49-F238E27FC236}">
                <a16:creationId xmlns:a16="http://schemas.microsoft.com/office/drawing/2014/main" id="{D375E0AD-E718-4EE0-BA3D-496A7C5E36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EAD86D46-DFEB-48BD-AAD3-F56155CB9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8E9AADDA-24F7-40FF-B2DC-649C2D13A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55828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Wood Type">
      <a:majorFont>
        <a:latin typeface="Arial Black" panose="020B0A040201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panose="020B0604020202020204"/>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BE1B6DD8-9976-4550-A6F4-B2DD4EA939D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221</TotalTime>
  <Words>343</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Arial Black</vt:lpstr>
      <vt:lpstr>Calibri</vt:lpstr>
      <vt:lpstr>Calibri Light</vt:lpstr>
      <vt:lpstr>Rockwell Extra Bold</vt:lpstr>
      <vt:lpstr>Wingdings</vt:lpstr>
      <vt:lpstr>Wood Type</vt:lpstr>
      <vt:lpstr>1_Office Theme</vt:lpstr>
      <vt:lpstr>Econometrics</vt:lpstr>
      <vt:lpstr>Class Notes</vt:lpstr>
      <vt:lpstr>Example </vt:lpstr>
      <vt:lpstr>PowerPoint Presentation</vt:lpstr>
      <vt:lpstr>Review Topics</vt:lpstr>
      <vt:lpstr>Review Topics</vt:lpstr>
      <vt:lpstr>PowerPoint Presentation</vt:lpstr>
      <vt:lpstr>PowerPoint Presentation</vt:lpstr>
      <vt:lpstr>Review Topics</vt:lpstr>
      <vt:lpstr>PowerPoint Presentation</vt:lpstr>
      <vt:lpstr>PowerPoint Presentation</vt:lpstr>
      <vt:lpstr>Review Topics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dc:title>
  <dc:creator>Hickman, Dan (dhickman@uidaho.edu)</dc:creator>
  <cp:lastModifiedBy>Hickman, Dan (dhickman@uidaho.edu)</cp:lastModifiedBy>
  <cp:revision>5</cp:revision>
  <dcterms:created xsi:type="dcterms:W3CDTF">2023-10-10T13:29:49Z</dcterms:created>
  <dcterms:modified xsi:type="dcterms:W3CDTF">2023-10-10T23:07:56Z</dcterms:modified>
</cp:coreProperties>
</file>