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58" r:id="rId5"/>
    <p:sldId id="283" r:id="rId6"/>
    <p:sldId id="259" r:id="rId7"/>
    <p:sldId id="285" r:id="rId8"/>
    <p:sldId id="292" r:id="rId9"/>
    <p:sldId id="264" r:id="rId10"/>
    <p:sldId id="265" r:id="rId11"/>
    <p:sldId id="270" r:id="rId12"/>
    <p:sldId id="286" r:id="rId13"/>
    <p:sldId id="287" r:id="rId14"/>
    <p:sldId id="288" r:id="rId15"/>
    <p:sldId id="289" r:id="rId16"/>
    <p:sldId id="290" r:id="rId17"/>
    <p:sldId id="271" r:id="rId18"/>
    <p:sldId id="29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729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9638696-04EB-4DC8-AC59-C03AC37C53B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76764CC-A3C5-415F-A6DA-DF08EAE7102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0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3459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2710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676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9252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5798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F9CB400-5A6A-4A01-99B2-7D29671DAE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F9CB400-5A6A-4A01-99B2-7D29671DAE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1373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614BDD-A850-4BB8-8385-CA64E076601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0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3EF6752-89D7-4752-B411-2321CF9B12F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568D216-7C38-4DC0-B89A-57515CC9908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AFFB65-98B1-46A7-97A7-2D930BE7B4F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FDD5298-2383-44EC-BBD5-B6A9EB5D6CB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5C776DF-4039-485D-B1B5-26D6AD4419B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5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331D2AD-BD99-433A-B8C2-3A4A3C4D444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8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372966B-081A-44CD-8A0E-008CFB75D62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1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39AD052-E8A7-49EE-A465-2ECE0ECAA8C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4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4D6B68F-632D-4078-A2AD-A33FB0B40FD1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3AFFB65-98B1-46A7-97A7-2D930BE7B4F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284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293B72-7F64-49C5-99B7-E09A40F5DA7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293B72-7F64-49C5-99B7-E09A40F5DA7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528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293B72-7F64-49C5-99B7-E09A40F5DA7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281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9761152-2CE0-496D-A367-824E8E212D3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1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2F8DF76-F8A6-403A-954E-3930BA96831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4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fld id="{266D1FB3-5AC5-4B67-BA61-D8EE81B2207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97680"/>
            <a:ext cx="7772040" cy="5110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041CD0A-C256-43CA-A86B-D15622E3A048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D7EAC14-09B6-44F5-9B64-60EF9A30F63C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mailto:jadamiec@future-processing.com" TargetMode="External"/><Relationship Id="rId7" Type="http://schemas.openxmlformats.org/officeDocument/2006/relationships/hyperlink" Target="mailto:pszczesny2@future-processing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kuc@future-processing.com" TargetMode="External"/><Relationship Id="rId5" Type="http://schemas.openxmlformats.org/officeDocument/2006/relationships/hyperlink" Target="mailto:michal.gorski@northmill.se" TargetMode="External"/><Relationship Id="rId4" Type="http://schemas.openxmlformats.org/officeDocument/2006/relationships/hyperlink" Target="mailto:mateusz.bos@northmill.s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sGxVB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371600" y="2914560"/>
            <a:ext cx="6400440" cy="1314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13280" y="3996360"/>
            <a:ext cx="842004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Micha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413280" y="4338000"/>
            <a:ext cx="826920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 każdym programie jest jeszcze jeden błąd…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Shape 92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pic>
        <p:nvPicPr>
          <p:cNvPr id="88" name="Shape 93"/>
          <p:cNvPicPr/>
          <p:nvPr/>
        </p:nvPicPr>
        <p:blipFill>
          <a:blip r:embed="rId3"/>
          <a:stretch/>
        </p:blipFill>
        <p:spPr>
          <a:xfrm>
            <a:off x="0" y="14400"/>
            <a:ext cx="9143640" cy="5114520"/>
          </a:xfrm>
          <a:prstGeom prst="rect">
            <a:avLst/>
          </a:prstGeom>
          <a:ln>
            <a:noFill/>
          </a:ln>
        </p:spPr>
      </p:pic>
      <p:pic>
        <p:nvPicPr>
          <p:cNvPr id="89" name="Shape 94"/>
          <p:cNvPicPr/>
          <p:nvPr/>
        </p:nvPicPr>
        <p:blipFill>
          <a:blip r:embed="rId4"/>
          <a:stretch/>
        </p:blipFill>
        <p:spPr>
          <a:xfrm>
            <a:off x="0" y="14400"/>
            <a:ext cx="9143640" cy="5114520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72699"/>
              </p:ext>
            </p:extLst>
          </p:nvPr>
        </p:nvGraphicFramePr>
        <p:xfrm>
          <a:off x="310320" y="3727020"/>
          <a:ext cx="87384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8430">
                  <a:extLst>
                    <a:ext uri="{9D8B030D-6E8A-4147-A177-3AD203B41FA5}">
                      <a16:colId xmlns:a16="http://schemas.microsoft.com/office/drawing/2014/main" val="3649913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Janina Adamiec, Mateusz</a:t>
                      </a:r>
                      <a:r>
                        <a:rPr lang="pl-PL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Boś, Michał Górski, Jakub Kuc, Piotr Szczęsny</a:t>
                      </a:r>
                      <a:endParaRPr lang="pl-PL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A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81756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739078"/>
              </p:ext>
            </p:extLst>
          </p:nvPr>
        </p:nvGraphicFramePr>
        <p:xfrm>
          <a:off x="304665" y="2704780"/>
          <a:ext cx="86372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7270">
                  <a:extLst>
                    <a:ext uri="{9D8B030D-6E8A-4147-A177-3AD203B41FA5}">
                      <a16:colId xmlns:a16="http://schemas.microsoft.com/office/drawing/2014/main" val="3025670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2400" dirty="0">
                          <a:latin typeface="Cambria Math" panose="02040503050406030204" pitchFamily="18" charset="0"/>
                        </a:rPr>
                        <a:t>TESTY</a:t>
                      </a:r>
                      <a:r>
                        <a:rPr lang="pl-PL" sz="2400" baseline="0" dirty="0">
                          <a:latin typeface="Cambria Math" panose="02040503050406030204" pitchFamily="18" charset="0"/>
                        </a:rPr>
                        <a:t> AUTOMATYCZNE APLIKACJI MOBILNYCH</a:t>
                      </a:r>
                      <a:endParaRPr lang="pl-PL" sz="2400" dirty="0"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5A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4564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9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11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032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12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01353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ViewMatchers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wyszukiwać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podanym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warunku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ViewActions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 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akcje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widokach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9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13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6996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ViewMatchers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wyszukiwać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podanym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warunku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ViewActions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 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akcje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widokach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ViewAssertions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zapisywać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“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wymagania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”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względem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widoków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14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85375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6840" y="1520640"/>
            <a:ext cx="8950320" cy="3394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podstawowy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punkt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wejścia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do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ViewMatchers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wyszukiwać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podanym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warunku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ViewActions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 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akcje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widokach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ViewAssertions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zapisywać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“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wymagania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”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względem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widoków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ViewInteraction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obiekt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pośredni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interakcji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" name="Shape 251"/>
          <p:cNvPicPr/>
          <p:nvPr/>
        </p:nvPicPr>
        <p:blipFill>
          <a:blip r:embed="rId3"/>
          <a:stretch/>
        </p:blipFill>
        <p:spPr>
          <a:xfrm>
            <a:off x="404190" y="739080"/>
            <a:ext cx="8129520" cy="781920"/>
          </a:xfrm>
          <a:prstGeom prst="rect">
            <a:avLst/>
          </a:prstGeom>
          <a:ln>
            <a:noFill/>
          </a:ln>
        </p:spPr>
      </p:pic>
      <p:sp>
        <p:nvSpPr>
          <p:cNvPr id="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15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33822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12120" y="20829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Piszemy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testy!!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B7AA473-EE2C-4AFF-848F-F2A907FDCE61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12120" y="20829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Dodajemy nieco pomysłu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B7AA473-EE2C-4AFF-848F-F2A907FDCE61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416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298440" y="58671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Page</a:t>
            </a: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pl-PL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object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3AA5FD5-748E-4DD8-A8AC-1BCA4967685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298440" y="1248480"/>
            <a:ext cx="8643240" cy="230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publiczne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odpowiadają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akcjom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które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dostępne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ekranie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,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powinno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się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wystawiać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„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zewnątrz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”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struktury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ekranu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(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kontrolek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etc.)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powinno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się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w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asercji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mogą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zwracać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inne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PageObject’y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72520">
              <a:lnSpc>
                <a:spcPct val="150000"/>
              </a:lnSpc>
              <a:buClr>
                <a:srgbClr val="000000"/>
              </a:buClr>
              <a:buFont typeface="Verdana"/>
              <a:buChar char="•"/>
            </a:pP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Nie</a:t>
            </a:r>
            <a:r>
              <a:rPr lang="en-US" sz="17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muszą</a:t>
            </a:r>
            <a:r>
              <a:rPr lang="en-US" sz="17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reprezentować</a:t>
            </a:r>
            <a:r>
              <a:rPr lang="en-US" sz="17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całej</a:t>
            </a:r>
            <a:r>
              <a:rPr lang="en-US" sz="17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u="sng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strony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98440" y="59814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Object </a:t>
            </a:r>
            <a:r>
              <a:rPr lang="pl-PL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factory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58EF036-3A35-4B8E-AD32-763BE908C2D6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298440" y="1248480"/>
            <a:ext cx="8643240" cy="175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Dostarcza obiekty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Zajmuje się ich odpowiednią inicjalizacją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Upraszcza kod testu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Witamy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!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211470" y="3098160"/>
            <a:ext cx="2169720" cy="1207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Janina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Adamiec</a:t>
            </a:r>
            <a:endParaRPr lang="pl-PL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Quality Assurance
Engineer
</a:t>
            </a:r>
            <a:endParaRPr lang="pl-PL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Future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Processing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5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TextShape 6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759198D-3DBF-4980-B018-12A7C31C3921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6" name="CustomShape 7"/>
          <p:cNvSpPr/>
          <p:nvPr/>
        </p:nvSpPr>
        <p:spPr>
          <a:xfrm>
            <a:off x="1959420" y="3093290"/>
            <a:ext cx="1936800" cy="108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Mateusz Boś</a:t>
            </a:r>
            <a:endParaRPr lang="pl-PL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Mobile Software 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Engineer</a:t>
            </a:r>
            <a:endParaRPr lang="pl-PL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Northmill</a:t>
            </a:r>
            <a:r>
              <a:rPr lang="pl-PL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AB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3550130" y="3093290"/>
            <a:ext cx="1936800" cy="15815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Michał</a:t>
            </a: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Górski</a:t>
            </a:r>
            <a:endParaRPr lang="pl-PL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Mobile Software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Engineer</a:t>
            </a:r>
            <a:endParaRPr lang="pl-PL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Northmill</a:t>
            </a:r>
            <a:r>
              <a:rPr lang="pl-PL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AB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
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9" name="Shape 110"/>
          <p:cNvPicPr/>
          <p:nvPr/>
        </p:nvPicPr>
        <p:blipFill>
          <a:blip r:embed="rId3"/>
          <a:stretch/>
        </p:blipFill>
        <p:spPr>
          <a:xfrm>
            <a:off x="2045245" y="1766160"/>
            <a:ext cx="996090" cy="996090"/>
          </a:xfrm>
          <a:prstGeom prst="rect">
            <a:avLst/>
          </a:prstGeom>
          <a:ln>
            <a:noFill/>
          </a:ln>
        </p:spPr>
      </p:pic>
      <p:pic>
        <p:nvPicPr>
          <p:cNvPr id="100" name="Shape 111"/>
          <p:cNvPicPr/>
          <p:nvPr/>
        </p:nvPicPr>
        <p:blipFill>
          <a:blip r:embed="rId4"/>
          <a:stretch/>
        </p:blipFill>
        <p:spPr>
          <a:xfrm>
            <a:off x="6895215" y="1774260"/>
            <a:ext cx="1018440" cy="1018440"/>
          </a:xfrm>
          <a:prstGeom prst="rect">
            <a:avLst/>
          </a:prstGeom>
          <a:ln>
            <a:noFill/>
          </a:ln>
        </p:spPr>
      </p:pic>
      <p:pic>
        <p:nvPicPr>
          <p:cNvPr id="101" name="Shape 112"/>
          <p:cNvPicPr/>
          <p:nvPr/>
        </p:nvPicPr>
        <p:blipFill>
          <a:blip r:embed="rId5"/>
          <a:stretch/>
        </p:blipFill>
        <p:spPr>
          <a:xfrm>
            <a:off x="3620257" y="1766160"/>
            <a:ext cx="996090" cy="996090"/>
          </a:xfrm>
          <a:prstGeom prst="rect">
            <a:avLst/>
          </a:prstGeom>
          <a:ln>
            <a:noFill/>
          </a:ln>
        </p:spPr>
      </p:pic>
      <p:sp>
        <p:nvSpPr>
          <p:cNvPr id="102" name="TextShape 9"/>
          <p:cNvSpPr txBox="1"/>
          <p:nvPr/>
        </p:nvSpPr>
        <p:spPr>
          <a:xfrm>
            <a:off x="6828795" y="3091475"/>
            <a:ext cx="2169720" cy="1207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Piotr </a:t>
            </a:r>
            <a:r>
              <a:rPr lang="en-US" sz="1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Szczęsn</a:t>
            </a:r>
            <a:r>
              <a:rPr lang="pl-PL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y</a:t>
            </a:r>
          </a:p>
          <a:p>
            <a:pPr>
              <a:lnSpc>
                <a:spcPct val="100000"/>
              </a:lnSpc>
            </a:pPr>
            <a:endParaRPr lang="pl-PL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Quality Assurance
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Enginee</a:t>
            </a:r>
            <a:r>
              <a:rPr lang="pl-PL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</a:t>
            </a: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Future</a:t>
            </a:r>
            <a:r>
              <a:rPr lang="pl-PL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Processing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
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6"/>
          <a:stretch/>
        </p:blipFill>
        <p:spPr>
          <a:xfrm>
            <a:off x="300240" y="1766160"/>
            <a:ext cx="996090" cy="996090"/>
          </a:xfrm>
          <a:prstGeom prst="rect">
            <a:avLst/>
          </a:prstGeom>
          <a:ln>
            <a:noFill/>
          </a:ln>
        </p:spPr>
      </p:pic>
      <p:pic>
        <p:nvPicPr>
          <p:cNvPr id="16" name="Shape 110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790" y="1766160"/>
            <a:ext cx="996090" cy="996090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182635" y="3083309"/>
            <a:ext cx="233034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Jakub Kuc</a:t>
            </a:r>
            <a:endParaRPr lang="pl-PL" sz="16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Android Software </a:t>
            </a:r>
          </a:p>
          <a:p>
            <a:pPr>
              <a:lnSpc>
                <a:spcPct val="100000"/>
              </a:lnSpc>
            </a:pP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Engineer</a:t>
            </a: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Future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Processing</a:t>
            </a:r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298440" y="59433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Transporter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A23B22A-402E-473A-BD32-3BC79148FC26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298440" y="1248480"/>
            <a:ext cx="8643240" cy="28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Izoluje kod nawigacji wewnątrz aplikacji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Minimalizuje wpływ zmiany </a:t>
            </a:r>
            <a:r>
              <a:rPr lang="pl-PL" sz="1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flow</a:t>
            </a: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aplikacji na nasze testy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Poprawia czytelność testów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12120" y="20829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!! Czas na </a:t>
            </a:r>
            <a:r>
              <a:rPr lang="pl-PL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refaktor</a:t>
            </a: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!!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EC05D80-2BEE-466E-B7A2-31DBC062F17C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298440" y="598140"/>
            <a:ext cx="82292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Spoon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3EBA21D9-183A-42D5-9865-6759C362567D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250200" y="1347570"/>
            <a:ext cx="8643240" cy="14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testy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równolegle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wielu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urządzeniach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/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emulatorach</a:t>
            </a:r>
            <a:endParaRPr lang="pl-PL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298440" y="590520"/>
            <a:ext cx="82292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Spoon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753EDB6-C467-4369-AFD3-E6B594B3B8AA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" name="CustomShape 6"/>
          <p:cNvSpPr/>
          <p:nvPr/>
        </p:nvSpPr>
        <p:spPr>
          <a:xfrm>
            <a:off x="298440" y="1248480"/>
            <a:ext cx="8643240" cy="14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testy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równolegle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wielu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urządzeniach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/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emulatorach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.
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Udostępnia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wyniki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w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przystępnej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formie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5" name="Shape 346"/>
          <p:cNvPicPr/>
          <p:nvPr/>
        </p:nvPicPr>
        <p:blipFill>
          <a:blip r:embed="rId3"/>
          <a:stretch/>
        </p:blipFill>
        <p:spPr>
          <a:xfrm>
            <a:off x="1894320" y="2627280"/>
            <a:ext cx="3266640" cy="211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298440" y="594330"/>
            <a:ext cx="82292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Spoon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DC4B26F-BA85-4D2A-9ADE-DFDB208A2606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298440" y="1248480"/>
            <a:ext cx="8643240" cy="14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testy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równolegle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wielu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urządzeniach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/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emulatorach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.
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Udostępnia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wyniki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w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przystępnej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formie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.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wygodny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sposób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umożliwia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pobieranie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screenshotów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z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wykonywanych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testów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.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2" name="Shape 359"/>
          <p:cNvPicPr/>
          <p:nvPr/>
        </p:nvPicPr>
        <p:blipFill>
          <a:blip r:embed="rId3"/>
          <a:stretch/>
        </p:blipFill>
        <p:spPr>
          <a:xfrm>
            <a:off x="1894320" y="2627280"/>
            <a:ext cx="3266640" cy="2118960"/>
          </a:xfrm>
          <a:prstGeom prst="rect">
            <a:avLst/>
          </a:prstGeom>
          <a:ln>
            <a:noFill/>
          </a:ln>
        </p:spPr>
      </p:pic>
      <p:pic>
        <p:nvPicPr>
          <p:cNvPr id="223" name="Shape 360"/>
          <p:cNvPicPr/>
          <p:nvPr/>
        </p:nvPicPr>
        <p:blipFill>
          <a:blip r:embed="rId4"/>
          <a:stretch/>
        </p:blipFill>
        <p:spPr>
          <a:xfrm>
            <a:off x="5447160" y="2627280"/>
            <a:ext cx="3363480" cy="22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292320" y="591990"/>
            <a:ext cx="8229240" cy="7819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Napiszcie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 do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nas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!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EC13B6F-0343-40D1-B3C3-098E9F7498E5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5" name="CustomShape 8"/>
          <p:cNvSpPr/>
          <p:nvPr/>
        </p:nvSpPr>
        <p:spPr>
          <a:xfrm>
            <a:off x="0" y="1386360"/>
            <a:ext cx="9010650" cy="33761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indent="358775">
              <a:lnSpc>
                <a:spcPct val="15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Janina</a:t>
            </a: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</a:rPr>
              <a:t>      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Arial"/>
                <a:cs typeface="Calibri" panose="020F0502020204030204" pitchFamily="34" charset="0"/>
                <a:hlinkClick r:id="rId3"/>
              </a:rPr>
              <a:t>jadamiec@future-processing.com</a:t>
            </a:r>
            <a:endParaRPr lang="pl-P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Arial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r>
              <a:rPr lang="pl-PL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Mateusz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mateusz.bos@northmill.se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pl-PL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boosiu</a:t>
            </a:r>
            <a:endParaRPr lang="pl-PL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r>
              <a:rPr lang="pl-PL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Michał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michal.gorski@northmill.se</a:t>
            </a:r>
            <a:endParaRPr lang="pl-PL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r>
              <a:rPr lang="pl-PL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Kuba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jkuc@future-processing.com</a:t>
            </a:r>
            <a:endParaRPr lang="pl-PL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r>
              <a:rPr lang="pl-PL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Piotr</a:t>
            </a: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pl-PL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pszczesny2@future-processing.com</a:t>
            </a:r>
            <a:endParaRPr lang="pl-PL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8775">
              <a:lnSpc>
                <a:spcPct val="15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Shape 380"/>
          <p:cNvPicPr/>
          <p:nvPr/>
        </p:nvPicPr>
        <p:blipFill>
          <a:blip r:embed="rId8"/>
          <a:stretch/>
        </p:blipFill>
        <p:spPr>
          <a:xfrm>
            <a:off x="5330865" y="2195640"/>
            <a:ext cx="293400" cy="29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TextShape 4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1B65059-9387-4418-BB1B-DBC064ED194D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5" name="TextShape 5"/>
          <p:cNvSpPr txBox="1"/>
          <p:nvPr/>
        </p:nvSpPr>
        <p:spPr>
          <a:xfrm>
            <a:off x="405720" y="1280160"/>
            <a:ext cx="8369280" cy="352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15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Kod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aplikacji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,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testów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oraz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materiały</a:t>
            </a:r>
            <a:r>
              <a:rPr lang="pl-PL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: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
</a:t>
            </a: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
</a:t>
            </a:r>
            <a:r>
              <a:rPr lang="pl-PL" sz="7200" dirty="0">
                <a:hlinkClick r:id="rId3"/>
              </a:rPr>
              <a:t>http://bit.ly/2sGxVBI</a:t>
            </a:r>
            <a:endParaRPr lang="pl-PL" sz="7200" dirty="0"/>
          </a:p>
          <a:p>
            <a:pPr algn="ctr">
              <a:lnSpc>
                <a:spcPct val="115000"/>
              </a:lnSpc>
            </a:pPr>
            <a:r>
              <a:rPr lang="pl-PL" sz="7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</a:rPr>
              <a:t>małe i</a:t>
            </a:r>
            <a:endParaRPr lang="en-US" sz="7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8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400"/>
          <p:cNvPicPr/>
          <p:nvPr/>
        </p:nvPicPr>
        <p:blipFill>
          <a:blip r:embed="rId2"/>
          <a:stretch/>
        </p:blipFill>
        <p:spPr>
          <a:xfrm>
            <a:off x="0" y="0"/>
            <a:ext cx="9159120" cy="515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Testy </a:t>
            </a: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automatyczne</a:t>
            </a: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98440" y="58671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Cel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warsztatu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1713E7D-C8CA-401A-8373-A373C6BBA71F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473040" y="2509920"/>
            <a:ext cx="8443800" cy="111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Zapoznanie z </a:t>
            </a:r>
            <a:r>
              <a:rPr lang="pl-PL" sz="1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frameworkiem</a:t>
            </a: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Espresso oraz popularnymi wzorcami projektowymi ułatwiającymi pracę z testami automatycznymi.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98440" y="586710"/>
            <a:ext cx="8229240" cy="781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Warsztat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1713E7D-C8CA-401A-8373-A373C6BBA71F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473040" y="1413510"/>
            <a:ext cx="8443800" cy="2213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Czyli z czym będziemy dziś pracować</a:t>
            </a:r>
          </a:p>
          <a:p>
            <a:pPr>
              <a:lnSpc>
                <a:spcPct val="100000"/>
              </a:lnSpc>
            </a:pPr>
            <a:endParaRPr lang="pl-PL" sz="1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Android</a:t>
            </a:r>
          </a:p>
          <a:p>
            <a:pPr>
              <a:lnSpc>
                <a:spcPct val="100000"/>
              </a:lnSpc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Espresso</a:t>
            </a:r>
          </a:p>
          <a:p>
            <a:pPr>
              <a:lnSpc>
                <a:spcPct val="100000"/>
              </a:lnSpc>
            </a:pPr>
            <a:r>
              <a:rPr lang="pl-PL" sz="17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JUnit</a:t>
            </a:r>
            <a:endParaRPr lang="pl-PL" sz="1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Java</a:t>
            </a:r>
          </a:p>
          <a:p>
            <a:r>
              <a:rPr lang="pl-PL" sz="17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Android Studio</a:t>
            </a:r>
          </a:p>
          <a:p>
            <a:pPr>
              <a:lnSpc>
                <a:spcPct val="100000"/>
              </a:lnSpc>
            </a:pPr>
            <a:endParaRPr lang="pl-PL" sz="17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Verdan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18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Aplikacja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34A91E5-5D13-4E68-AD83-7376D0DD3D32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Aplikacja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34A91E5-5D13-4E68-AD83-7376D0DD3D32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5" name="Shape 13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15" y="447120"/>
            <a:ext cx="2453490" cy="4361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221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Verdana"/>
              </a:rPr>
              <a:t>Aplikacja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E34A91E5-5D13-4E68-AD83-7376D0DD3D32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5" name="Shape 13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15" y="447120"/>
            <a:ext cx="2453490" cy="4361760"/>
          </a:xfrm>
          <a:prstGeom prst="rect">
            <a:avLst/>
          </a:prstGeom>
          <a:ln>
            <a:noFill/>
          </a:ln>
        </p:spPr>
      </p:pic>
      <p:pic>
        <p:nvPicPr>
          <p:cNvPr id="116" name="Shape 13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35" y="447120"/>
            <a:ext cx="2453490" cy="4361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470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z="1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Open Sans"/>
              </a:rPr>
              <a:t>JUnit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417A361-6F97-4699-A866-456C4B009B3D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6" name="TextShape 6"/>
          <p:cNvSpPr txBox="1"/>
          <p:nvPr/>
        </p:nvSpPr>
        <p:spPr>
          <a:xfrm>
            <a:off x="405720" y="1280160"/>
            <a:ext cx="8369280" cy="3314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</a:t>
            </a:r>
            <a:r>
              <a:rPr lang="en-US" sz="17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RunWith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pozwala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ustawić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runner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dla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klasy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testowej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@Before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oznaczenie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wywoływanej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przed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każdym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testem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@After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oznaczenie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wywoływanej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każdym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teście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@Rule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w Espresso jest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odpowiedzialne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obsługę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cyklu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życia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Activity 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480">
              <a:lnSpc>
                <a:spcPct val="150000"/>
              </a:lnSpc>
              <a:buClr>
                <a:srgbClr val="000000"/>
              </a:buClr>
            </a:pPr>
            <a:r>
              <a:rPr lang="en-US" sz="17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@Test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-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oznaczenie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metody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testowej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248880" y="126000"/>
            <a:ext cx="2838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pl-PL" sz="1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Arial"/>
              </a:rPr>
              <a:t>Testy automatyczne aplikacji mobilnych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298440" y="529560"/>
            <a:ext cx="8229240" cy="9392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mbria" panose="02040503050406030204" pitchFamily="18" charset="0"/>
                <a:ea typeface="Open Sans"/>
              </a:rPr>
              <a:t>Espresso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mbria" panose="02040503050406030204" pitchFamily="18" charset="0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9248040" y="6544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248880" y="126000"/>
            <a:ext cx="360" cy="24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TextShape 5"/>
          <p:cNvSpPr txBox="1"/>
          <p:nvPr/>
        </p:nvSpPr>
        <p:spPr>
          <a:xfrm>
            <a:off x="0" y="4808160"/>
            <a:ext cx="914364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9BFC8A-8B24-405B-A062-C8949F22D4B0}" type="slidenum">
              <a:rPr lang="en-US" sz="12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fld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TextShape 6"/>
          <p:cNvSpPr txBox="1"/>
          <p:nvPr/>
        </p:nvSpPr>
        <p:spPr>
          <a:xfrm>
            <a:off x="405720" y="1280160"/>
            <a:ext cx="8369280" cy="3314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Stworzone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po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to by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pisać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zwięzłe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,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piękne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niezawodne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testy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interfejsu</a:t>
            </a:r>
            <a:r>
              <a:rPr lang="en-US" sz="1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 </a:t>
            </a:r>
            <a:r>
              <a:rPr lang="en-US" sz="1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Verdana"/>
                <a:cs typeface="Calibri" panose="020F0502020204030204" pitchFamily="34" charset="0"/>
              </a:rPr>
              <a:t>użytkownika</a:t>
            </a:r>
            <a:endParaRPr lang="en-US" sz="17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3" name="Shape 211"/>
          <p:cNvPicPr/>
          <p:nvPr/>
        </p:nvPicPr>
        <p:blipFill>
          <a:blip r:embed="rId3"/>
          <a:stretch/>
        </p:blipFill>
        <p:spPr>
          <a:xfrm>
            <a:off x="2325240" y="1802520"/>
            <a:ext cx="4880160" cy="271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530</Words>
  <Application>Microsoft Office PowerPoint</Application>
  <PresentationFormat>On-screen Show (16:9)</PresentationFormat>
  <Paragraphs>175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Cambria Math</vt:lpstr>
      <vt:lpstr>DejaVu Sans</vt:lpstr>
      <vt:lpstr>Open Sans</vt:lpstr>
      <vt:lpstr>Symbol</vt:lpstr>
      <vt:lpstr>Times New Roman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Mateusz Boś</cp:lastModifiedBy>
  <cp:revision>18</cp:revision>
  <dcterms:modified xsi:type="dcterms:W3CDTF">2017-06-22T22:02:06Z</dcterms:modified>
  <dc:language>en-US</dc:language>
</cp:coreProperties>
</file>