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8"/>
  </p:notesMasterIdLst>
  <p:sldIdLst>
    <p:sldId id="256" r:id="rId2"/>
    <p:sldId id="296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8" r:id="rId13"/>
    <p:sldId id="307" r:id="rId14"/>
    <p:sldId id="309" r:id="rId15"/>
    <p:sldId id="310" r:id="rId16"/>
    <p:sldId id="311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6667" autoAdjust="0"/>
  </p:normalViewPr>
  <p:slideViewPr>
    <p:cSldViewPr snapToGrid="0">
      <p:cViewPr varScale="1">
        <p:scale>
          <a:sx n="50" d="100"/>
          <a:sy n="50" d="100"/>
        </p:scale>
        <p:origin x="15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37441-2C73-4ADC-8823-7FF3292F376C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5A59A-07FD-4CFE-9ED1-55D60DE89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07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urkmore.to/Shit_happens#Shit_.D0.BA.D0.B0.D0.BA_.D0.BF.D1.80.D0.BE.D1.8F.D0.B2.D0.BB.D0.B5.D0.BD.D0.B8.D0.B5_as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urkmore.to/Shit_happens#Shit_.D0.BA.D0.B0.D0.BA_.D0.BF.D1.80.D0.BE.D1.8F.D0.B2.D0.BB.D0.B5.D0.BD.D0.B8.D0.B5_as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5A59A-07FD-4CFE-9ED1-55D60DE891F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196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5A59A-07FD-4CFE-9ED1-55D60DE891F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497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5A59A-07FD-4CFE-9ED1-55D60DE891F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102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5A59A-07FD-4CFE-9ED1-55D60DE891F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527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5A59A-07FD-4CFE-9ED1-55D60DE891F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002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5A59A-07FD-4CFE-9ED1-55D60DE891F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771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Проблема заключается в том, что когда в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придумывали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 попутно придумали новую кодировку для кириллицы. Трудно сказать зачем, но придумали. А старую кодировку, которая использовалась в MS DOS, оставили. Видимо в целях обратной совместимости. И случилась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жопа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 выходом новых версий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ситуация только ухудшилась. Т.к. консоль, уже как часть операционной системы, унаследовала кодировку кириллицы от MS DOS.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 итоге сейчас для кириллицы имеем две кодировки: cp866 — старая досовская кодировка и cp1251 (она же windows-1251) — новая, от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 настоящее время дело осложняется тем, что окончательно созрел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 дает еще несколько кодировок не совместимых с cp1251 и с cp866, и не совсем совместимых между собой. Но о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как-нибудь в другой раз.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Кстати, буковки «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в названии кодировки означает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codepage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кодовая страница в смысле «страница кодировки символов».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5A59A-07FD-4CFE-9ED1-55D60DE891F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372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Проблема заключается в том, что когда в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придумывали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 попутно придумали новую кодировку для кириллицы. Трудно сказать зачем, но придумали. А старую кодировку, которая использовалась в MS DOS, оставили. Видимо в целях обратной совместимости. И случилась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жопа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 выходом новых версий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ситуация только ухудшилась. Т.к. консоль, уже как часть операционной системы, унаследовала кодировку кириллицы от MS DOS.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 итоге сейчас для кириллицы имеем две кодировки: cp866 — старая досовская кодировка и cp1251 (она же windows-1251) — новая, от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 настоящее время дело осложняется тем, что окончательно созрел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 дает еще несколько кодировок не совместимых с cp1251 и с cp866, и не совсем совместимых между собой. Но о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как-нибудь в другой раз.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Кстати, буковки «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в названии кодировки означает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codepage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кодовая страница в смысле «страница кодировки символов».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5A59A-07FD-4CFE-9ED1-55D60DE891F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21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5A59A-07FD-4CFE-9ED1-55D60DE891F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421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имя файла заключено в угловые скобки (&lt;&gt;), считается, что нам нужен некий стандартный заголовочный файл, и компилятор ищет этот файл в предопределенных местах. (Способ определения этих мест сильно различается для разных платформ и реализаций.) Двойные кавычки означают, что заголовочный файл - пользовательский, и его поиск начинается с того каталога, где находится исходный текст программы.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Заголовочный файл также может содержать директивы #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Поэтому иногда трудно понять, какие же конкретно заголовочные файлы включены в данный исходный текст, и некоторые заголовочные файлы могут оказаться включенными несколько раз.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5A59A-07FD-4CFE-9ED1-55D60DE891F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01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5A59A-07FD-4CFE-9ED1-55D60DE891F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994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5A59A-07FD-4CFE-9ED1-55D60DE891F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398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5A59A-07FD-4CFE-9ED1-55D60DE891F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618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5A59A-07FD-4CFE-9ED1-55D60DE891F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140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5A59A-07FD-4CFE-9ED1-55D60DE891F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271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5A59A-07FD-4CFE-9ED1-55D60DE891F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59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E86C-4D96-4AFB-9933-96A08802F763}" type="datetime1">
              <a:rPr lang="uk-UA" smtClean="0"/>
              <a:t>03.06.2015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462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A602-21E6-4371-B559-7B1F81475F85}" type="datetime1">
              <a:rPr lang="uk-UA" smtClean="0"/>
              <a:t>03.06.2015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870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F7F5-CD09-4320-8BBD-01E97F3B0088}" type="datetime1">
              <a:rPr lang="uk-UA" smtClean="0"/>
              <a:t>03.06.2015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601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CC85-C02B-4DE0-A318-5AC1688F69D6}" type="datetime1">
              <a:rPr lang="uk-UA" smtClean="0"/>
              <a:t>03.06.2015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390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2D9F-0BF7-4C77-88AA-69A4FF329068}" type="datetime1">
              <a:rPr lang="uk-UA" smtClean="0"/>
              <a:t>03.06.2015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959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5C1C-239B-4A89-995D-C3F7F803B8AC}" type="datetime1">
              <a:rPr lang="uk-UA" smtClean="0"/>
              <a:t>03.06.2015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97200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0BF4-262B-4590-B880-371A45A58C58}" type="datetime1">
              <a:rPr lang="uk-UA" smtClean="0"/>
              <a:t>03.06.2015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8889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2973-C2BA-4BFC-B6EA-5A1ACC560A8F}" type="datetime1">
              <a:rPr lang="uk-UA" smtClean="0"/>
              <a:t>03.06.2015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7880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F244-0BED-4761-A128-D0321D69D3B2}" type="datetime1">
              <a:rPr lang="uk-UA" smtClean="0"/>
              <a:t>03.06.2015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252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F3A65-13D8-4A03-8B9A-69CF394C8EC2}" type="datetime1">
              <a:rPr lang="uk-UA" smtClean="0"/>
              <a:t>03.06.2015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258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99E2-CEA2-41EE-80C1-FBB0AB9575E8}" type="datetime1">
              <a:rPr lang="uk-UA" smtClean="0"/>
              <a:t>03.06.2015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62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E40-26A5-4575-B794-B69C9B36A0AF}" type="datetime1">
              <a:rPr lang="uk-UA" smtClean="0"/>
              <a:t>03.06.2015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00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AE44-055B-4D50-AE0F-3919A05631E2}" type="datetime1">
              <a:rPr lang="uk-UA" smtClean="0"/>
              <a:t>03.06.2015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79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4FE6-0E1E-45D3-989F-A820CC188C78}" type="datetime1">
              <a:rPr lang="uk-UA" smtClean="0"/>
              <a:t>03.06.2015</a:t>
            </a:fld>
            <a:endParaRPr lang="uk-U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904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6D82-2E72-4373-8BBF-3E83AE80C7AD}" type="datetime1">
              <a:rPr lang="uk-UA" smtClean="0"/>
              <a:t>03.06.2015</a:t>
            </a:fld>
            <a:endParaRPr lang="uk-U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561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3720-E280-4559-A312-515E3B7699B9}" type="datetime1">
              <a:rPr lang="uk-UA" smtClean="0"/>
              <a:t>03.06.2015</a:t>
            </a:fld>
            <a:endParaRPr lang="uk-U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322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36A3-0924-471A-86DC-2C6E88E764C7}" type="datetime1">
              <a:rPr lang="uk-UA" smtClean="0"/>
              <a:t>03.06.2015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434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0E8B21-B371-4719-8047-D78F1D49B436}" type="datetime1">
              <a:rPr lang="uk-UA" smtClean="0"/>
              <a:t>03.06.2015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4292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3055" y="241300"/>
            <a:ext cx="8825658" cy="113248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</a:t>
            </a:r>
            <a:r>
              <a:rPr lang="en-US" dirty="0" smtClean="0">
                <a:solidFill>
                  <a:srgbClr val="FF0000"/>
                </a:solidFill>
              </a:rPr>
              <a:t>GRAMMING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2255" y="1373781"/>
            <a:ext cx="2337545" cy="86142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Using </a:t>
            </a:r>
            <a:r>
              <a:rPr lang="en-US" sz="3200" dirty="0" smtClean="0">
                <a:solidFill>
                  <a:schemeClr val="tx1"/>
                </a:solidFill>
              </a:rPr>
              <a:t>C/C++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7930" y="4770455"/>
            <a:ext cx="933621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/>
              <a:t>Модуль 1. </a:t>
            </a:r>
          </a:p>
          <a:p>
            <a:pPr algn="ctr"/>
            <a:r>
              <a:rPr lang="ru-RU" sz="4400" dirty="0" smtClean="0"/>
              <a:t>Введение в программирование</a:t>
            </a:r>
            <a:endParaRPr lang="uk-UA" sz="4400" dirty="0"/>
          </a:p>
        </p:txBody>
      </p:sp>
    </p:spTree>
    <p:extLst>
      <p:ext uri="{BB962C8B-B14F-4D97-AF65-F5344CB8AC3E}">
        <p14:creationId xmlns:p14="http://schemas.microsoft.com/office/powerpoint/2010/main" val="33238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10</a:t>
            </a:fld>
            <a:endParaRPr lang="uk-U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03246"/>
          </a:xfrm>
        </p:spPr>
        <p:txBody>
          <a:bodyPr/>
          <a:lstStyle/>
          <a:p>
            <a:r>
              <a:rPr lang="ru-RU" sz="2800" b="1" dirty="0"/>
              <a:t>Лексемы</a:t>
            </a:r>
            <a:endParaRPr lang="uk-UA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7796" y="1276350"/>
            <a:ext cx="10492943" cy="5143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ru-RU" sz="2400" dirty="0" smtClean="0"/>
          </a:p>
          <a:p>
            <a:r>
              <a:rPr lang="ru-RU" sz="2400" dirty="0" smtClean="0"/>
              <a:t>Компилятор </a:t>
            </a:r>
            <a:r>
              <a:rPr lang="ru-RU" sz="2400" dirty="0"/>
              <a:t>переводит текст программы на машинный язык, разбивая его на отдель­ные фрагменты, называемые лексемами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/>
              <a:t>Лексема - это максимальный фрагмент текста программы, который имеет определен­ный смысл для компилятора</a:t>
            </a:r>
            <a:r>
              <a:rPr lang="ru-RU" sz="2400" dirty="0" smtClean="0"/>
              <a:t>. (элементарная конструкция)</a:t>
            </a:r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6898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11</a:t>
            </a:fld>
            <a:endParaRPr lang="uk-U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03246"/>
          </a:xfrm>
        </p:spPr>
        <p:txBody>
          <a:bodyPr/>
          <a:lstStyle/>
          <a:p>
            <a:r>
              <a:rPr lang="ru-RU" sz="2800" b="1" dirty="0"/>
              <a:t>Лексемы</a:t>
            </a:r>
            <a:endParaRPr lang="uk-UA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7796" y="1276350"/>
            <a:ext cx="10492943" cy="5143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Границы </a:t>
            </a:r>
            <a:r>
              <a:rPr lang="ru-RU" sz="2400" dirty="0"/>
              <a:t>лексем определяются пробельными символами или другими лексемами. Чис­ла, идентификаторы, скобки, знаки операций и другие спецсимволы являются лексемами. Между лексемами можно ставить любое количество любых пробельных </a:t>
            </a:r>
            <a:r>
              <a:rPr lang="ru-RU" sz="2400" dirty="0" smtClean="0"/>
              <a:t>символов</a:t>
            </a:r>
          </a:p>
          <a:p>
            <a:endParaRPr lang="ru-RU" sz="2400" dirty="0"/>
          </a:p>
          <a:p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a = 0;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b = 5;</a:t>
            </a:r>
          </a:p>
          <a:p>
            <a:r>
              <a:rPr lang="en-US" sz="2400" dirty="0" smtClean="0"/>
              <a:t>a + b;</a:t>
            </a:r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750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12</a:t>
            </a:fld>
            <a:endParaRPr lang="uk-U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03246"/>
          </a:xfrm>
        </p:spPr>
        <p:txBody>
          <a:bodyPr/>
          <a:lstStyle/>
          <a:p>
            <a:r>
              <a:rPr lang="en-US" sz="2800" b="1" dirty="0"/>
              <a:t>RAW </a:t>
            </a:r>
            <a:r>
              <a:rPr lang="ru-RU" sz="2800" b="1" dirty="0"/>
              <a:t>строки</a:t>
            </a:r>
            <a:endParaRPr lang="uk-UA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7796" y="1276350"/>
            <a:ext cx="10492943" cy="5143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ru-RU" sz="2400" dirty="0"/>
          </a:p>
          <a:p>
            <a:pPr marL="0" indent="0">
              <a:buNone/>
            </a:pPr>
            <a:r>
              <a:rPr lang="ru-RU" sz="2400" dirty="0"/>
              <a:t>Это специальный вид строкового литерала, в котором не происходит экранирования (подмены) </a:t>
            </a:r>
            <a:r>
              <a:rPr lang="ru-RU" sz="2400" dirty="0" err="1"/>
              <a:t>Escape</a:t>
            </a:r>
            <a:r>
              <a:rPr lang="ru-RU" sz="2400" dirty="0"/>
              <a:t>-последовательностей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То </a:t>
            </a:r>
            <a:r>
              <a:rPr lang="ru-RU" sz="2400" dirty="0"/>
              <a:t>есть все символы в </a:t>
            </a:r>
            <a:r>
              <a:rPr lang="ru-RU" sz="2400" dirty="0" err="1"/>
              <a:t>Raw</a:t>
            </a:r>
            <a:r>
              <a:rPr lang="ru-RU" sz="2400" dirty="0"/>
              <a:t>-строке представляются как есть.</a:t>
            </a:r>
          </a:p>
        </p:txBody>
      </p:sp>
    </p:spTree>
    <p:extLst>
      <p:ext uri="{BB962C8B-B14F-4D97-AF65-F5344CB8AC3E}">
        <p14:creationId xmlns:p14="http://schemas.microsoft.com/office/powerpoint/2010/main" val="87326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13</a:t>
            </a:fld>
            <a:endParaRPr lang="uk-U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03246"/>
          </a:xfrm>
        </p:spPr>
        <p:txBody>
          <a:bodyPr/>
          <a:lstStyle/>
          <a:p>
            <a:r>
              <a:rPr lang="ru-RU" sz="2800" b="1" dirty="0" smtClean="0"/>
              <a:t>Синтаксис </a:t>
            </a:r>
            <a:r>
              <a:rPr lang="en-US" sz="2800" b="1" dirty="0" smtClean="0"/>
              <a:t>RAW </a:t>
            </a:r>
            <a:r>
              <a:rPr lang="ru-RU" sz="2800" b="1" dirty="0"/>
              <a:t>строки</a:t>
            </a:r>
            <a:endParaRPr lang="uk-UA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7796" y="1276350"/>
            <a:ext cx="10492943" cy="5143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R “ delimiter ( </a:t>
            </a:r>
            <a:r>
              <a:rPr lang="ru-RU" sz="2400" dirty="0" smtClean="0"/>
              <a:t>Текст </a:t>
            </a:r>
            <a:r>
              <a:rPr lang="ru-RU" sz="2400" dirty="0"/>
              <a:t>в </a:t>
            </a:r>
            <a:r>
              <a:rPr lang="ru-RU" sz="2400" dirty="0" smtClean="0"/>
              <a:t>строке</a:t>
            </a:r>
            <a:r>
              <a:rPr lang="en-US" sz="2400" dirty="0" smtClean="0"/>
              <a:t> </a:t>
            </a:r>
            <a:r>
              <a:rPr lang="ru-RU" sz="2400" dirty="0" smtClean="0"/>
              <a:t>)</a:t>
            </a:r>
            <a:r>
              <a:rPr lang="en-US" sz="2400" dirty="0" smtClean="0"/>
              <a:t> delimiter “</a:t>
            </a:r>
          </a:p>
          <a:p>
            <a:endParaRPr lang="en-US" sz="2400" dirty="0"/>
          </a:p>
          <a:p>
            <a:r>
              <a:rPr lang="en-US" sz="2400" dirty="0" smtClean="0"/>
              <a:t>R – </a:t>
            </a:r>
            <a:r>
              <a:rPr lang="ru-RU" sz="2400" dirty="0" smtClean="0"/>
              <a:t>Указывает что это </a:t>
            </a:r>
            <a:r>
              <a:rPr lang="en-US" sz="2400" dirty="0" smtClean="0"/>
              <a:t>Raw </a:t>
            </a:r>
            <a:r>
              <a:rPr lang="ru-RU" sz="2400" dirty="0" smtClean="0"/>
              <a:t>строка.</a:t>
            </a:r>
          </a:p>
          <a:p>
            <a:r>
              <a:rPr lang="en-US" sz="2400" dirty="0" smtClean="0"/>
              <a:t>Delimiter – </a:t>
            </a:r>
            <a:r>
              <a:rPr lang="ru-RU" sz="2400" dirty="0" smtClean="0"/>
              <a:t>ограничитель строки.</a:t>
            </a:r>
          </a:p>
          <a:p>
            <a:r>
              <a:rPr lang="ru-RU" sz="2400" dirty="0" smtClean="0"/>
              <a:t>( ) – также выступают в роли ограничителя.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408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14</a:t>
            </a:fld>
            <a:endParaRPr lang="uk-U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03246"/>
          </a:xfrm>
        </p:spPr>
        <p:txBody>
          <a:bodyPr/>
          <a:lstStyle/>
          <a:p>
            <a:r>
              <a:rPr lang="ru-RU" sz="2800" b="1" dirty="0" smtClean="0"/>
              <a:t>Пример </a:t>
            </a:r>
            <a:r>
              <a:rPr lang="en-US" sz="2800" b="1" dirty="0" smtClean="0"/>
              <a:t>RAW </a:t>
            </a:r>
            <a:r>
              <a:rPr lang="ru-RU" sz="2800" b="1" dirty="0"/>
              <a:t>строки</a:t>
            </a:r>
            <a:endParaRPr lang="uk-UA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0" y="2019300"/>
            <a:ext cx="8142739" cy="4705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ru-RU" sz="2400" dirty="0" smtClean="0"/>
          </a:p>
          <a:p>
            <a:pPr marL="0" indent="0">
              <a:buNone/>
            </a:pPr>
            <a:r>
              <a:rPr lang="pt-B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cout </a:t>
            </a: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pt-B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		am</a:t>
            </a:r>
          </a:p>
          <a:p>
            <a:pPr marL="0" indent="0">
              <a:buNone/>
            </a:pP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			a raw \n \t \" \\ </a:t>
            </a:r>
          </a:p>
          <a:p>
            <a:pPr marL="0" indent="0">
              <a:buNone/>
            </a:pP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			string!!\n</a:t>
            </a:r>
            <a:r>
              <a:rPr lang="pt-B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XXX ";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44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15</a:t>
            </a:fld>
            <a:endParaRPr lang="uk-U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03246"/>
          </a:xfrm>
        </p:spPr>
        <p:txBody>
          <a:bodyPr/>
          <a:lstStyle/>
          <a:p>
            <a:r>
              <a:rPr lang="ru-RU" sz="2800" b="1" dirty="0"/>
              <a:t>Русский язык в консоли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85850" y="1063416"/>
            <a:ext cx="10668000" cy="2213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ru-RU" sz="2400" dirty="0" smtClean="0"/>
          </a:p>
          <a:p>
            <a:pPr marL="0" indent="0">
              <a:buNone/>
            </a:pPr>
            <a:r>
              <a:rPr lang="ru-RU" sz="2800" dirty="0"/>
              <a:t>Вы наверное не раз пытались вывести в консольное приложение русский текст, но вместо него выводились разные </a:t>
            </a:r>
            <a:r>
              <a:rPr lang="ru-RU" sz="2800" dirty="0" err="1"/>
              <a:t>кракозябры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r="24136"/>
          <a:stretch/>
        </p:blipFill>
        <p:spPr>
          <a:xfrm>
            <a:off x="1375226" y="3384052"/>
            <a:ext cx="9396413" cy="279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16</a:t>
            </a:fld>
            <a:endParaRPr lang="uk-U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03246"/>
          </a:xfrm>
        </p:spPr>
        <p:txBody>
          <a:bodyPr/>
          <a:lstStyle/>
          <a:p>
            <a:r>
              <a:rPr lang="ru-RU" sz="2800" b="1" dirty="0"/>
              <a:t>Вывод на консоль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85850" y="1063416"/>
            <a:ext cx="10668000" cy="5223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ru-RU" sz="2400" dirty="0" smtClean="0"/>
          </a:p>
          <a:p>
            <a:pPr marL="0" indent="0">
              <a:buNone/>
            </a:pP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dirty="0" smtClean="0">
                <a:cs typeface="Consolas" panose="020B0609020204030204" pitchFamily="49" charset="0"/>
              </a:rPr>
              <a:t>Использование функции </a:t>
            </a:r>
            <a:r>
              <a:rPr lang="en-US" sz="2800" dirty="0" err="1">
                <a:cs typeface="Consolas" panose="020B0609020204030204" pitchFamily="49" charset="0"/>
              </a:rPr>
              <a:t>setlocale</a:t>
            </a:r>
            <a:r>
              <a:rPr lang="en-US" sz="2800" dirty="0" smtClean="0">
                <a:cs typeface="Consolas" panose="020B0609020204030204" pitchFamily="49" charset="0"/>
              </a:rPr>
              <a:t>():</a:t>
            </a:r>
            <a:endParaRPr lang="ru-RU" sz="28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main()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setlocale</a:t>
            </a:r>
            <a:r>
              <a:rPr lang="en-US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</a:t>
            </a:r>
            <a:r>
              <a:rPr lang="en-US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sz="2400" b="1" dirty="0">
              <a:solidFill>
                <a:schemeClr val="bg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&lt;&lt; 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!\n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cin.get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800100" lvl="2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800100" lvl="2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1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2</a:t>
            </a:fld>
            <a:endParaRPr lang="uk-U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03246"/>
          </a:xfrm>
        </p:spPr>
        <p:txBody>
          <a:bodyPr/>
          <a:lstStyle/>
          <a:p>
            <a:r>
              <a:rPr lang="ru-RU" sz="2800" dirty="0" smtClean="0"/>
              <a:t>Заголовочные файлы</a:t>
            </a:r>
            <a:r>
              <a:rPr lang="en-US" sz="2800" dirty="0" smtClean="0"/>
              <a:t>. </a:t>
            </a:r>
            <a:r>
              <a:rPr lang="ru-RU" sz="2800" dirty="0" smtClean="0"/>
              <a:t>Директивы</a:t>
            </a:r>
            <a:endParaRPr lang="uk-UA" sz="28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46111" y="1392382"/>
            <a:ext cx="10492943" cy="4856017"/>
          </a:xfrm>
        </p:spPr>
        <p:txBody>
          <a:bodyPr>
            <a:normAutofit/>
          </a:bodyPr>
          <a:lstStyle/>
          <a:p>
            <a:endParaRPr lang="ru-RU" sz="2400" b="1" dirty="0" smtClean="0"/>
          </a:p>
          <a:p>
            <a:endParaRPr lang="ru-RU" sz="2400" b="1" dirty="0" smtClean="0"/>
          </a:p>
          <a:p>
            <a:r>
              <a:rPr lang="ru-RU" sz="2400" dirty="0"/>
              <a:t>Директивы препроцессора начинаются со знака "диез" (#), который должен быть самым первым символом строки. </a:t>
            </a:r>
            <a:endParaRPr lang="ru-RU" sz="2400" b="1" dirty="0" smtClean="0"/>
          </a:p>
          <a:p>
            <a:endParaRPr lang="en-US" sz="2400" b="1" dirty="0"/>
          </a:p>
          <a:p>
            <a:r>
              <a:rPr lang="en-US" sz="2200" b="1" dirty="0" smtClean="0"/>
              <a:t>#include - </a:t>
            </a:r>
            <a:r>
              <a:rPr lang="ru-RU" sz="2200" dirty="0" smtClean="0"/>
              <a:t>директив</a:t>
            </a:r>
          </a:p>
          <a:p>
            <a:endParaRPr lang="ru-RU" sz="2200" dirty="0"/>
          </a:p>
          <a:p>
            <a:r>
              <a:rPr lang="ru-RU" sz="2400" dirty="0"/>
              <a:t>Директива #</a:t>
            </a:r>
            <a:r>
              <a:rPr lang="ru-RU" sz="2400" dirty="0" err="1"/>
              <a:t>include</a:t>
            </a:r>
            <a:r>
              <a:rPr lang="ru-RU" sz="2400" dirty="0"/>
              <a:t> включает в программу содержимое указанного файла. </a:t>
            </a:r>
            <a:endParaRPr lang="ru-RU" sz="2200" dirty="0" smtClean="0"/>
          </a:p>
          <a:p>
            <a:pPr marL="0" indent="0">
              <a:buNone/>
            </a:pPr>
            <a:endParaRPr lang="uk-UA" sz="2200" dirty="0" smtClean="0"/>
          </a:p>
          <a:p>
            <a:pPr marL="0" indent="0">
              <a:buNone/>
            </a:pPr>
            <a:endParaRPr lang="uk-UA" sz="2200" dirty="0"/>
          </a:p>
        </p:txBody>
      </p:sp>
    </p:spTree>
    <p:extLst>
      <p:ext uri="{BB962C8B-B14F-4D97-AF65-F5344CB8AC3E}">
        <p14:creationId xmlns:p14="http://schemas.microsoft.com/office/powerpoint/2010/main" val="226680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3</a:t>
            </a:fld>
            <a:endParaRPr lang="uk-U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03246"/>
          </a:xfrm>
        </p:spPr>
        <p:txBody>
          <a:bodyPr/>
          <a:lstStyle/>
          <a:p>
            <a:r>
              <a:rPr lang="ru-RU" sz="2800" dirty="0" smtClean="0"/>
              <a:t>Заголовочные файлы</a:t>
            </a:r>
            <a:r>
              <a:rPr lang="en-US" sz="2800" dirty="0" smtClean="0"/>
              <a:t>. </a:t>
            </a:r>
            <a:r>
              <a:rPr lang="ru-RU" sz="2800" dirty="0" smtClean="0"/>
              <a:t>Директивы</a:t>
            </a:r>
            <a:endParaRPr lang="uk-UA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93761" y="1830532"/>
            <a:ext cx="10492943" cy="4856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400" dirty="0"/>
              <a:t>Имя файла может быть указано двумя способами:</a:t>
            </a:r>
          </a:p>
          <a:p>
            <a:pPr lvl="3"/>
            <a:endParaRPr lang="ru-RU" sz="2400" dirty="0"/>
          </a:p>
          <a:p>
            <a:pPr lvl="3"/>
            <a:r>
              <a:rPr lang="en-US" sz="2400" b="1" dirty="0" smtClean="0"/>
              <a:t>#</a:t>
            </a:r>
            <a:r>
              <a:rPr lang="en-US" sz="2400" b="1" dirty="0"/>
              <a:t>include &lt;</a:t>
            </a:r>
            <a:r>
              <a:rPr lang="en-US" sz="2400" b="1" dirty="0" err="1"/>
              <a:t>some_file.h</a:t>
            </a:r>
            <a:r>
              <a:rPr lang="en-US" sz="2400" b="1" dirty="0"/>
              <a:t>&gt;</a:t>
            </a:r>
            <a:endParaRPr lang="ru-RU" sz="2400" b="1" dirty="0"/>
          </a:p>
          <a:p>
            <a:pPr lvl="3"/>
            <a:endParaRPr lang="ru-RU" sz="2400" b="1" dirty="0"/>
          </a:p>
          <a:p>
            <a:pPr lvl="3"/>
            <a:r>
              <a:rPr lang="en-US" sz="2400" b="1" dirty="0" smtClean="0"/>
              <a:t>#</a:t>
            </a:r>
            <a:r>
              <a:rPr lang="en-US" sz="2400" b="1" dirty="0"/>
              <a:t>include "</a:t>
            </a:r>
            <a:r>
              <a:rPr lang="en-US" sz="2400" b="1" dirty="0" err="1" smtClean="0"/>
              <a:t>my_file.h</a:t>
            </a:r>
            <a:r>
              <a:rPr lang="en-US" sz="2400" b="1" dirty="0" smtClean="0"/>
              <a:t>”</a:t>
            </a:r>
            <a:endParaRPr lang="ru-RU" sz="2400" b="1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Заголовочный файл также может содержать директивы #</a:t>
            </a:r>
            <a:r>
              <a:rPr lang="ru-RU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include</a:t>
            </a:r>
            <a:r>
              <a:rPr lang="ru-RU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  <a:endParaRPr lang="uk-UA" sz="22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Wingdings 3" charset="2"/>
              <a:buNone/>
            </a:pPr>
            <a:endParaRPr lang="uk-UA" sz="2200" dirty="0"/>
          </a:p>
        </p:txBody>
      </p:sp>
    </p:spTree>
    <p:extLst>
      <p:ext uri="{BB962C8B-B14F-4D97-AF65-F5344CB8AC3E}">
        <p14:creationId xmlns:p14="http://schemas.microsoft.com/office/powerpoint/2010/main" val="173701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4</a:t>
            </a:fld>
            <a:endParaRPr lang="uk-U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03246"/>
          </a:xfrm>
        </p:spPr>
        <p:txBody>
          <a:bodyPr/>
          <a:lstStyle/>
          <a:p>
            <a:r>
              <a:rPr lang="ru-RU" sz="2800" dirty="0" smtClean="0"/>
              <a:t>Алфавит языка</a:t>
            </a:r>
            <a:endParaRPr lang="uk-UA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7796" y="1335232"/>
            <a:ext cx="10492943" cy="4856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sz="2400" dirty="0"/>
              <a:t>При написании текста программы можно использовать только определенный набор символов, в состав которого входят:</a:t>
            </a:r>
          </a:p>
          <a:p>
            <a:pPr marL="0" indent="0">
              <a:buNone/>
            </a:pPr>
            <a:r>
              <a:rPr lang="en-US" sz="2200" dirty="0" smtClean="0"/>
              <a:t>		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  <a:r>
              <a:rPr lang="en-US" sz="2400" dirty="0" smtClean="0"/>
              <a:t>A B C D E F G H I J K L M N O P Q R S T U V W X Y Z 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smtClean="0"/>
              <a:t>a b c d e f g h I j k l m n o p q r s t u v w x y z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0 1 2 3 4 5 6 7 8 9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ru-RU" sz="2400" dirty="0"/>
              <a:t>! ” # %	&amp; ’ ( ) * + - . / : ; &lt; = &gt; ? [ \ ] л _	{ </a:t>
            </a:r>
            <a:r>
              <a:rPr lang="en-US" sz="2400" dirty="0"/>
              <a:t>I } ~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0503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5</a:t>
            </a:fld>
            <a:endParaRPr lang="uk-U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03246"/>
          </a:xfrm>
        </p:spPr>
        <p:txBody>
          <a:bodyPr/>
          <a:lstStyle/>
          <a:p>
            <a:r>
              <a:rPr lang="ru-RU" sz="2800" dirty="0" smtClean="0"/>
              <a:t>Алфавит языка</a:t>
            </a:r>
            <a:endParaRPr lang="uk-UA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78796" y="2706832"/>
            <a:ext cx="10492943" cy="3693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sz="2400" dirty="0"/>
              <a:t>Компилятор языка Си различает большие и малые латинские буквы </a:t>
            </a:r>
            <a:r>
              <a:rPr lang="ru-RU" sz="2400" u="sng" dirty="0"/>
              <a:t>в </a:t>
            </a:r>
            <a:r>
              <a:rPr lang="ru-RU" sz="2400" u="sng" dirty="0" smtClean="0"/>
              <a:t>словах</a:t>
            </a:r>
            <a:r>
              <a:rPr lang="en-US" sz="2400" u="sng" dirty="0" smtClean="0"/>
              <a:t> </a:t>
            </a:r>
            <a:r>
              <a:rPr lang="ru-RU" sz="2400" dirty="0" smtClean="0"/>
              <a:t>поэтому </a:t>
            </a:r>
            <a:r>
              <a:rPr lang="ru-RU" sz="2400" dirty="0"/>
              <a:t>слова </a:t>
            </a:r>
            <a:r>
              <a:rPr lang="en-US" sz="2400" b="1" dirty="0"/>
              <a:t>add</a:t>
            </a:r>
            <a:r>
              <a:rPr lang="ru-RU" sz="2400" dirty="0"/>
              <a:t>, </a:t>
            </a:r>
            <a:r>
              <a:rPr lang="en-US" sz="2400" b="1" dirty="0"/>
              <a:t>Add </a:t>
            </a:r>
            <a:r>
              <a:rPr lang="ru-RU" sz="2400" dirty="0"/>
              <a:t>и </a:t>
            </a:r>
            <a:r>
              <a:rPr lang="en-US" sz="2400" b="1" dirty="0"/>
              <a:t>ADD </a:t>
            </a:r>
            <a:r>
              <a:rPr lang="ru-RU" sz="2400" dirty="0"/>
              <a:t>в тексте программе будут иметь разное назначение</a:t>
            </a:r>
          </a:p>
          <a:p>
            <a:pPr marL="0" indent="0">
              <a:buNone/>
            </a:pPr>
            <a:r>
              <a:rPr lang="en-US" sz="2200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7321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6</a:t>
            </a:fld>
            <a:endParaRPr lang="uk-U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03246"/>
          </a:xfrm>
        </p:spPr>
        <p:txBody>
          <a:bodyPr/>
          <a:lstStyle/>
          <a:p>
            <a:r>
              <a:rPr lang="ru-RU" sz="2800" b="1" dirty="0"/>
              <a:t>Группы символов</a:t>
            </a:r>
            <a:endParaRPr lang="uk-UA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7796" y="1697182"/>
            <a:ext cx="10492943" cy="3693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sz="2400" dirty="0"/>
              <a:t>Английские буквы, цифры и символ подчеркивания используется для составления слов в тексте программы, называемых идентификаторами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Все </a:t>
            </a:r>
            <a:r>
              <a:rPr lang="ru-RU" sz="2400" dirty="0"/>
              <a:t>идентификаторы можно разделить на три группы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pPr lvl="1"/>
            <a:r>
              <a:rPr lang="en-US" sz="2200" dirty="0" smtClean="0"/>
              <a:t> </a:t>
            </a:r>
            <a:r>
              <a:rPr lang="ru-RU" sz="2200" dirty="0" smtClean="0"/>
              <a:t>Ключевые </a:t>
            </a:r>
            <a:r>
              <a:rPr lang="ru-RU" sz="2200" dirty="0"/>
              <a:t>слова </a:t>
            </a:r>
            <a:endParaRPr lang="en-US" sz="2200" dirty="0" smtClean="0"/>
          </a:p>
          <a:p>
            <a:pPr lvl="1"/>
            <a:r>
              <a:rPr lang="en-US" sz="2200" dirty="0"/>
              <a:t> </a:t>
            </a:r>
            <a:r>
              <a:rPr lang="ru-RU" sz="2200" dirty="0" smtClean="0"/>
              <a:t>Зарезервированные </a:t>
            </a:r>
            <a:r>
              <a:rPr lang="ru-RU" sz="2200" dirty="0"/>
              <a:t>слова </a:t>
            </a:r>
            <a:endParaRPr lang="en-US" sz="2200" dirty="0" smtClean="0"/>
          </a:p>
          <a:p>
            <a:pPr lvl="1"/>
            <a:r>
              <a:rPr lang="en-US" sz="2200" dirty="0" smtClean="0"/>
              <a:t> </a:t>
            </a:r>
            <a:r>
              <a:rPr lang="ru-RU" sz="2200" dirty="0" smtClean="0"/>
              <a:t>Собственные </a:t>
            </a:r>
            <a:r>
              <a:rPr lang="ru-RU" sz="2200" dirty="0"/>
              <a:t>идентификаторы </a:t>
            </a:r>
          </a:p>
          <a:p>
            <a:pPr marL="0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22522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7</a:t>
            </a:fld>
            <a:endParaRPr lang="uk-U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03246"/>
          </a:xfrm>
        </p:spPr>
        <p:txBody>
          <a:bodyPr/>
          <a:lstStyle/>
          <a:p>
            <a:r>
              <a:rPr lang="ru-RU" sz="2800" b="1" dirty="0" smtClean="0"/>
              <a:t>Ключевые слова</a:t>
            </a:r>
            <a:endParaRPr lang="uk-UA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7796" y="1697182"/>
            <a:ext cx="10492943" cy="44750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lvl="0" indent="0">
              <a:buNone/>
            </a:pPr>
            <a:r>
              <a:rPr lang="ru-RU" sz="2400" dirty="0" smtClean="0"/>
              <a:t>Это </a:t>
            </a:r>
            <a:r>
              <a:rPr lang="ru-RU" sz="2400" dirty="0"/>
              <a:t>идентификаторы, которые имеют определенный смысл в языке и должны использоваться строго по своему </a:t>
            </a:r>
            <a:r>
              <a:rPr lang="ru-RU" sz="2400" dirty="0" smtClean="0"/>
              <a:t>назначению.</a:t>
            </a:r>
          </a:p>
          <a:p>
            <a:pPr marL="0" lvl="0" indent="0">
              <a:buNone/>
            </a:pPr>
            <a:r>
              <a:rPr lang="ru-RU" sz="2400" dirty="0" smtClean="0"/>
              <a:t> </a:t>
            </a:r>
            <a:endParaRPr lang="ru-RU" sz="2400" b="1" dirty="0" smtClean="0"/>
          </a:p>
          <a:p>
            <a:pPr lvl="1"/>
            <a:r>
              <a:rPr lang="en-US" sz="2200" b="1" dirty="0" smtClean="0"/>
              <a:t>void</a:t>
            </a:r>
            <a:endParaRPr lang="ru-RU" sz="2200" b="1" dirty="0" smtClean="0"/>
          </a:p>
          <a:p>
            <a:pPr lvl="1"/>
            <a:r>
              <a:rPr lang="de-DE" sz="2200" b="1" dirty="0" err="1" smtClean="0"/>
              <a:t>Int</a:t>
            </a:r>
            <a:r>
              <a:rPr lang="ru-RU" sz="2200" b="1" dirty="0" smtClean="0"/>
              <a:t> </a:t>
            </a:r>
          </a:p>
          <a:p>
            <a:pPr lvl="1"/>
            <a:r>
              <a:rPr lang="en-US" sz="2200" b="1" dirty="0" err="1" smtClean="0"/>
              <a:t>sizeof</a:t>
            </a:r>
            <a:r>
              <a:rPr lang="en-US" sz="2200" b="1" dirty="0" smtClean="0"/>
              <a:t> </a:t>
            </a:r>
            <a:endParaRPr lang="ru-RU" sz="2200" b="1" dirty="0" smtClean="0"/>
          </a:p>
          <a:p>
            <a:pPr lvl="1"/>
            <a:r>
              <a:rPr lang="en-US" sz="2200" b="1" dirty="0" smtClean="0"/>
              <a:t>If</a:t>
            </a:r>
            <a:endParaRPr lang="ru-RU" sz="2200" b="1" dirty="0" smtClean="0"/>
          </a:p>
          <a:p>
            <a:pPr lvl="1"/>
            <a:r>
              <a:rPr lang="en-US" sz="2200" b="1" dirty="0" smtClean="0"/>
              <a:t>for</a:t>
            </a:r>
            <a:endParaRPr lang="ru-RU" sz="2200" b="1" dirty="0" smtClean="0"/>
          </a:p>
          <a:p>
            <a:pPr lvl="1"/>
            <a:r>
              <a:rPr lang="en-US" sz="2200" b="1" dirty="0" smtClean="0"/>
              <a:t>Static</a:t>
            </a:r>
            <a:endParaRPr lang="ru-RU" sz="2200" b="1" dirty="0" smtClean="0"/>
          </a:p>
          <a:p>
            <a:pPr lvl="1"/>
            <a:r>
              <a:rPr lang="ru-RU" sz="2200" b="1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316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8</a:t>
            </a:fld>
            <a:endParaRPr lang="uk-U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03246"/>
          </a:xfrm>
        </p:spPr>
        <p:txBody>
          <a:bodyPr/>
          <a:lstStyle/>
          <a:p>
            <a:r>
              <a:rPr lang="ru-RU" sz="2800" dirty="0"/>
              <a:t>Зарезервированные слова</a:t>
            </a:r>
            <a:endParaRPr lang="uk-UA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7796" y="1697182"/>
            <a:ext cx="10492943" cy="4265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lvl="0" indent="0">
              <a:buNone/>
            </a:pPr>
            <a:r>
              <a:rPr lang="ru-RU" sz="2400" dirty="0"/>
              <a:t>Э</a:t>
            </a:r>
            <a:r>
              <a:rPr lang="ru-RU" sz="2400" dirty="0" smtClean="0"/>
              <a:t>то </a:t>
            </a:r>
            <a:r>
              <a:rPr lang="ru-RU" sz="2400" dirty="0"/>
              <a:t>идентификаторы, которые имеют определенный смысл в языке, назначение которых можно </a:t>
            </a:r>
            <a:r>
              <a:rPr lang="ru-RU" sz="2400" dirty="0" smtClean="0"/>
              <a:t>изменить</a:t>
            </a:r>
            <a:endParaRPr lang="en-US" sz="2400" dirty="0" smtClean="0"/>
          </a:p>
          <a:p>
            <a:pPr marL="0" lvl="0" indent="0">
              <a:buNone/>
            </a:pPr>
            <a:r>
              <a:rPr lang="ru-RU" sz="2400" dirty="0" smtClean="0"/>
              <a:t> </a:t>
            </a:r>
            <a:endParaRPr lang="ru-RU" sz="2400" b="1" dirty="0" smtClean="0"/>
          </a:p>
          <a:p>
            <a:pPr lvl="1"/>
            <a:r>
              <a:rPr lang="de-DE" sz="2400" b="1" dirty="0" err="1"/>
              <a:t>printf</a:t>
            </a:r>
            <a:endParaRPr lang="ru-RU" sz="2200" b="1" dirty="0" smtClean="0"/>
          </a:p>
          <a:p>
            <a:pPr lvl="1"/>
            <a:r>
              <a:rPr lang="de-DE" sz="2400" b="1" dirty="0" err="1"/>
              <a:t>scanf</a:t>
            </a:r>
            <a:endParaRPr lang="ru-RU" sz="2200" b="1" dirty="0" smtClean="0"/>
          </a:p>
          <a:p>
            <a:pPr lvl="1"/>
            <a:r>
              <a:rPr lang="de-DE" sz="2400" b="1" dirty="0"/>
              <a:t>EOF</a:t>
            </a:r>
            <a:endParaRPr lang="ru-RU" sz="2200" b="1" dirty="0" smtClean="0"/>
          </a:p>
          <a:p>
            <a:pPr lvl="1"/>
            <a:r>
              <a:rPr lang="de-DE" sz="2400" b="1" dirty="0"/>
              <a:t>RAND</a:t>
            </a:r>
            <a:endParaRPr lang="ru-RU" sz="2200" b="1" dirty="0" smtClean="0"/>
          </a:p>
          <a:p>
            <a:pPr lvl="1"/>
            <a:r>
              <a:rPr lang="de-DE" sz="2400" b="1" dirty="0"/>
              <a:t>MAX</a:t>
            </a:r>
            <a:endParaRPr lang="ru-RU" sz="2200" b="1" dirty="0" smtClean="0"/>
          </a:p>
          <a:p>
            <a:pPr lvl="1"/>
            <a:r>
              <a:rPr lang="ru-RU" sz="2200" b="1" dirty="0" smtClean="0"/>
              <a:t>…</a:t>
            </a:r>
            <a:r>
              <a:rPr lang="en-US" sz="2200" b="1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62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9</a:t>
            </a:fld>
            <a:endParaRPr lang="uk-U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03246"/>
          </a:xfrm>
        </p:spPr>
        <p:txBody>
          <a:bodyPr/>
          <a:lstStyle/>
          <a:p>
            <a:r>
              <a:rPr lang="ru-RU" sz="2800" dirty="0"/>
              <a:t>Собственные идентификаторы</a:t>
            </a:r>
            <a:endParaRPr lang="uk-UA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7796" y="1276350"/>
            <a:ext cx="10492943" cy="5143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lvl="0" indent="0">
              <a:buNone/>
            </a:pPr>
            <a:r>
              <a:rPr lang="ru-RU" sz="2400" dirty="0"/>
              <a:t>Э</a:t>
            </a:r>
            <a:r>
              <a:rPr lang="ru-RU" sz="2400" dirty="0" smtClean="0"/>
              <a:t>то </a:t>
            </a:r>
            <a:r>
              <a:rPr lang="ru-RU" sz="2400" dirty="0"/>
              <a:t>идентификаторы, которые программист вводит в программу для своих целей, руководствуясь следующим простым пра­вилом: идентификатор может иметь любую длину и начинаться с буквы или символа подчеркивания, при этом он не должен совпадать с другими идентифи­каторами и ключевыми словами.</a:t>
            </a:r>
            <a:r>
              <a:rPr lang="ru-RU" sz="2400" dirty="0" smtClean="0"/>
              <a:t> </a:t>
            </a:r>
            <a:endParaRPr lang="ru-RU" sz="2400" b="1" dirty="0" smtClean="0"/>
          </a:p>
          <a:p>
            <a:pPr lvl="1"/>
            <a:r>
              <a:rPr lang="en-US" sz="2400" b="1" dirty="0" smtClean="0"/>
              <a:t>a</a:t>
            </a:r>
            <a:endParaRPr lang="ru-RU" sz="2200" b="1" dirty="0" smtClean="0"/>
          </a:p>
          <a:p>
            <a:pPr lvl="1"/>
            <a:r>
              <a:rPr lang="de-DE" sz="2400" b="1" dirty="0" smtClean="0"/>
              <a:t>txt10</a:t>
            </a:r>
            <a:endParaRPr lang="ru-RU" sz="2200" b="1" dirty="0" smtClean="0"/>
          </a:p>
          <a:p>
            <a:pPr lvl="1"/>
            <a:r>
              <a:rPr lang="de-DE" sz="2400" b="1" dirty="0" err="1" smtClean="0"/>
              <a:t>str</a:t>
            </a:r>
            <a:endParaRPr lang="ru-RU" sz="2200" b="1" dirty="0" smtClean="0"/>
          </a:p>
          <a:p>
            <a:pPr lvl="1"/>
            <a:r>
              <a:rPr lang="de-DE" sz="2400" b="1" dirty="0" err="1" smtClean="0"/>
              <a:t>line</a:t>
            </a:r>
            <a:endParaRPr lang="ru-RU" sz="2200" b="1" dirty="0" smtClean="0"/>
          </a:p>
          <a:p>
            <a:pPr lvl="1"/>
            <a:r>
              <a:rPr lang="de-DE" sz="2400" b="1" dirty="0" err="1" smtClean="0"/>
              <a:t>cout_elem</a:t>
            </a:r>
            <a:endParaRPr lang="ru-RU" sz="2200" b="1" dirty="0" smtClean="0"/>
          </a:p>
          <a:p>
            <a:pPr lvl="1"/>
            <a:r>
              <a:rPr lang="ru-RU" sz="2200" b="1" dirty="0" smtClean="0"/>
              <a:t>…</a:t>
            </a:r>
            <a:r>
              <a:rPr lang="en-US" sz="2200" b="1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901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2244</TotalTime>
  <Words>572</Words>
  <Application>Microsoft Office PowerPoint</Application>
  <PresentationFormat>Широкоэкранный</PresentationFormat>
  <Paragraphs>150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Consolas</vt:lpstr>
      <vt:lpstr>Wingdings 3</vt:lpstr>
      <vt:lpstr>Ion</vt:lpstr>
      <vt:lpstr>PROGRAMMING</vt:lpstr>
      <vt:lpstr>Заголовочные файлы. Директивы</vt:lpstr>
      <vt:lpstr>Заголовочные файлы. Директивы</vt:lpstr>
      <vt:lpstr>Алфавит языка</vt:lpstr>
      <vt:lpstr>Алфавит языка</vt:lpstr>
      <vt:lpstr>Группы символов</vt:lpstr>
      <vt:lpstr>Ключевые слова</vt:lpstr>
      <vt:lpstr>Зарезервированные слова</vt:lpstr>
      <vt:lpstr>Собственные идентификаторы</vt:lpstr>
      <vt:lpstr>Лексемы</vt:lpstr>
      <vt:lpstr>Лексемы</vt:lpstr>
      <vt:lpstr>RAW строки</vt:lpstr>
      <vt:lpstr>Синтаксис RAW строки</vt:lpstr>
      <vt:lpstr>Пример RAW строки</vt:lpstr>
      <vt:lpstr>Русский язык в консоли</vt:lpstr>
      <vt:lpstr>Вывод на консоль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</dc:title>
  <dc:creator>Максим Ющенко</dc:creator>
  <cp:lastModifiedBy>Kirill Andrushko</cp:lastModifiedBy>
  <cp:revision>69</cp:revision>
  <dcterms:created xsi:type="dcterms:W3CDTF">2014-11-28T12:12:35Z</dcterms:created>
  <dcterms:modified xsi:type="dcterms:W3CDTF">2015-06-03T20:12:02Z</dcterms:modified>
</cp:coreProperties>
</file>