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71" r:id="rId13"/>
    <p:sldId id="264" r:id="rId14"/>
    <p:sldId id="269" r:id="rId15"/>
    <p:sldId id="268" r:id="rId16"/>
    <p:sldId id="270" r:id="rId17"/>
    <p:sldId id="272" r:id="rId18"/>
    <p:sldId id="273" r:id="rId19"/>
    <p:sldId id="274" r:id="rId20"/>
    <p:sldId id="276" r:id="rId21"/>
    <p:sldId id="277" r:id="rId22"/>
    <p:sldId id="278" r:id="rId23"/>
    <p:sldId id="275" r:id="rId24"/>
    <p:sldId id="279" r:id="rId25"/>
    <p:sldId id="280" r:id="rId26"/>
    <p:sldId id="284" r:id="rId27"/>
    <p:sldId id="281" r:id="rId28"/>
    <p:sldId id="282" r:id="rId29"/>
    <p:sldId id="283" r:id="rId30"/>
    <p:sldId id="285" r:id="rId31"/>
    <p:sldId id="286" r:id="rId32"/>
    <p:sldId id="287" r:id="rId33"/>
    <p:sldId id="288" r:id="rId34"/>
    <p:sldId id="289" r:id="rId35"/>
    <p:sldId id="294" r:id="rId36"/>
    <p:sldId id="290" r:id="rId37"/>
    <p:sldId id="291" r:id="rId38"/>
    <p:sldId id="292" r:id="rId39"/>
    <p:sldId id="295" r:id="rId40"/>
    <p:sldId id="296" r:id="rId41"/>
    <p:sldId id="293" r:id="rId42"/>
    <p:sldId id="297" r:id="rId43"/>
    <p:sldId id="298" r:id="rId44"/>
    <p:sldId id="299" r:id="rId45"/>
    <p:sldId id="300" r:id="rId46"/>
    <p:sldId id="301" r:id="rId47"/>
    <p:sldId id="303" r:id="rId48"/>
    <p:sldId id="302" r:id="rId49"/>
    <p:sldId id="304" r:id="rId50"/>
    <p:sldId id="305" r:id="rId51"/>
    <p:sldId id="306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система контроля версий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682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распределенности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почти все операции выполняются локально (в отличии от известной системы </a:t>
            </a:r>
            <a:r>
              <a:rPr lang="en-US" dirty="0" smtClean="0"/>
              <a:t>SVN</a:t>
            </a:r>
            <a:r>
              <a:rPr lang="ru-RU" dirty="0" smtClean="0"/>
              <a:t>, где во многих случаях нужен удаленный репозиторий)</a:t>
            </a:r>
          </a:p>
          <a:p>
            <a:r>
              <a:rPr lang="ru-RU" dirty="0" smtClean="0"/>
              <a:t>хранит всю историю на вашем локальном компьютере, таким образом все операции происходят мгновенно</a:t>
            </a:r>
          </a:p>
          <a:p>
            <a:r>
              <a:rPr lang="ru-RU" dirty="0" smtClean="0"/>
              <a:t>позволяет сохранять изменения даже если у вас нет доступа к сети</a:t>
            </a:r>
          </a:p>
          <a:p>
            <a:r>
              <a:rPr lang="ru-RU" dirty="0" smtClean="0"/>
              <a:t>может быстро показать разницу между двумя изменениями в истории коммитов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879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Представление файлов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каждый объект в базе данных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ru-RU" dirty="0" smtClean="0"/>
              <a:t>содержит контрольную сумму (нельзя изменить файл, чтобы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ru-RU" dirty="0" smtClean="0"/>
              <a:t>не узнал об этом)</a:t>
            </a:r>
          </a:p>
          <a:p>
            <a:r>
              <a:rPr lang="ru-RU" dirty="0" smtClean="0"/>
              <a:t>для расчёта контрольной суммы используется </a:t>
            </a:r>
            <a:r>
              <a:rPr lang="en-US" dirty="0" smtClean="0"/>
              <a:t>SHA-1</a:t>
            </a:r>
            <a:r>
              <a:rPr lang="ru-RU" dirty="0" smtClean="0"/>
              <a:t> (результат выглядит как 40-символьная 16ная строка,</a:t>
            </a:r>
            <a:br>
              <a:rPr lang="ru-RU" dirty="0" smtClean="0"/>
            </a:br>
            <a:r>
              <a:rPr lang="ru-RU" dirty="0" smtClean="0"/>
              <a:t>например: </a:t>
            </a:r>
            <a:r>
              <a:rPr lang="en-US" dirty="0" smtClean="0"/>
              <a:t>2fd4e1c67a2d28fced849ee1bb76e7391b93eb12</a:t>
            </a:r>
            <a:endParaRPr lang="ru-RU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ru-RU" dirty="0" smtClean="0"/>
              <a:t>сохраняет данные не по именам файлов, а по хэш значению его содержимого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327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Программы для использования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существует набор визуальных программ для работы с </a:t>
            </a:r>
            <a:r>
              <a:rPr lang="en-US" dirty="0" err="1" smtClean="0"/>
              <a:t>Git</a:t>
            </a:r>
            <a:r>
              <a:rPr lang="ru-RU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 err="1" smtClean="0"/>
              <a:t>GitExtensions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IDE extensions (IDEA, Eclipse, Visual Studio)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 err="1" smtClean="0"/>
              <a:t>SmartGit</a:t>
            </a:r>
            <a:endParaRPr lang="ru-RU" dirty="0" smtClean="0"/>
          </a:p>
          <a:p>
            <a:r>
              <a:rPr lang="ru-RU" dirty="0" smtClean="0"/>
              <a:t>командная строка (для </a:t>
            </a:r>
            <a:r>
              <a:rPr lang="en-US" dirty="0" smtClean="0"/>
              <a:t>Windows – </a:t>
            </a:r>
            <a:r>
              <a:rPr lang="ru-RU" dirty="0" smtClean="0"/>
              <a:t>правая кнопка мыши – меню </a:t>
            </a:r>
            <a:r>
              <a:rPr lang="en-US" dirty="0" smtClean="0"/>
              <a:t>“</a:t>
            </a:r>
            <a:r>
              <a:rPr lang="en-US" dirty="0" err="1" smtClean="0"/>
              <a:t>Git</a:t>
            </a:r>
            <a:r>
              <a:rPr lang="en-US" dirty="0" smtClean="0"/>
              <a:t> Bush”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113" y="3813701"/>
            <a:ext cx="7491109" cy="252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104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Командная строка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846" y="1529542"/>
            <a:ext cx="7669644" cy="4322618"/>
          </a:xfrm>
        </p:spPr>
      </p:pic>
    </p:spTree>
    <p:extLst>
      <p:ext uri="{BB962C8B-B14F-4D97-AF65-F5344CB8AC3E}">
        <p14:creationId xmlns:p14="http://schemas.microsoft.com/office/powerpoint/2010/main" val="3602066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команд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служебные (низкоуровневые команды – «</a:t>
            </a:r>
            <a:r>
              <a:rPr lang="en-US" dirty="0" smtClean="0"/>
              <a:t>plumbing commands</a:t>
            </a:r>
            <a:r>
              <a:rPr lang="ru-RU" dirty="0" smtClean="0"/>
              <a:t>»)</a:t>
            </a:r>
          </a:p>
          <a:p>
            <a:r>
              <a:rPr lang="ru-RU" dirty="0" smtClean="0"/>
              <a:t>пользовательские («</a:t>
            </a:r>
            <a:r>
              <a:rPr lang="en-US" dirty="0" smtClean="0"/>
              <a:t>porcelain commands</a:t>
            </a:r>
            <a:r>
              <a:rPr lang="ru-RU" dirty="0" smtClean="0"/>
              <a:t>»)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752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Расчёт хэш значения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981" y="1930400"/>
            <a:ext cx="4845374" cy="3899935"/>
          </a:xfrm>
        </p:spPr>
      </p:pic>
    </p:spTree>
    <p:extLst>
      <p:ext uri="{BB962C8B-B14F-4D97-AF65-F5344CB8AC3E}">
        <p14:creationId xmlns:p14="http://schemas.microsoft.com/office/powerpoint/2010/main" val="1581139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 </a:t>
            </a:r>
            <a:r>
              <a:rPr lang="en-US" dirty="0" smtClean="0"/>
              <a:t>hash-object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позволяет получить хэш значение для хранения в базе данных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err="1" smtClean="0">
                <a:solidFill>
                  <a:srgbClr val="0070C0"/>
                </a:solidFill>
              </a:rPr>
              <a:t>git</a:t>
            </a:r>
            <a:r>
              <a:rPr lang="en-US" dirty="0" smtClean="0">
                <a:solidFill>
                  <a:srgbClr val="0070C0"/>
                </a:solidFill>
              </a:rPr>
              <a:t> hash-object [file name]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114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Инициализация репозитория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</a:t>
            </a:r>
            <a:r>
              <a:rPr lang="ru-RU" dirty="0" smtClean="0"/>
              <a:t>ля создание базы данных </a:t>
            </a:r>
            <a:r>
              <a:rPr lang="en-US" dirty="0" err="1" smtClean="0"/>
              <a:t>Git</a:t>
            </a:r>
            <a:r>
              <a:rPr lang="ru-RU" dirty="0" smtClean="0"/>
              <a:t> используется команда:</a:t>
            </a:r>
            <a:br>
              <a:rPr lang="ru-RU" dirty="0" smtClean="0"/>
            </a:br>
            <a:r>
              <a:rPr lang="en-US" dirty="0" err="1" smtClean="0">
                <a:solidFill>
                  <a:srgbClr val="0070C0"/>
                </a:solidFill>
              </a:rPr>
              <a:t>git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init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ru-RU" dirty="0" smtClean="0"/>
              <a:t>команда создаст папку </a:t>
            </a:r>
            <a:r>
              <a:rPr lang="en-US" dirty="0" smtClean="0"/>
              <a:t>.</a:t>
            </a:r>
            <a:r>
              <a:rPr lang="en-US" dirty="0" err="1" smtClean="0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627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Сохранение данных в базе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ru-RU" dirty="0" smtClean="0"/>
              <a:t>хранит все данные, которые мы меняем в папке </a:t>
            </a:r>
            <a:r>
              <a:rPr lang="en-US" dirty="0" smtClean="0"/>
              <a:t>objects</a:t>
            </a:r>
          </a:p>
          <a:p>
            <a:r>
              <a:rPr lang="ru-RU" dirty="0" smtClean="0"/>
              <a:t>испольуйте команду</a:t>
            </a:r>
            <a:br>
              <a:rPr lang="ru-RU" dirty="0" smtClean="0"/>
            </a:br>
            <a:r>
              <a:rPr lang="en-US" dirty="0" err="1" smtClean="0"/>
              <a:t>git</a:t>
            </a:r>
            <a:r>
              <a:rPr lang="en-US" dirty="0" smtClean="0"/>
              <a:t> hash-object [file name] –w</a:t>
            </a:r>
          </a:p>
          <a:p>
            <a:r>
              <a:rPr lang="ru-RU" dirty="0" smtClean="0"/>
              <a:t>после этого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ru-RU" dirty="0" smtClean="0"/>
              <a:t>создаст папку с именем соответствующем первым символам в сгенерированном хэш значении, а изменения запишет в файл с именем, соответствующем оставшейся части этого значения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ru-RU" dirty="0" smtClean="0"/>
              <a:t>мог бы не создавать папку, но тогда все файлы бы находились внутри общей папки </a:t>
            </a:r>
            <a:r>
              <a:rPr lang="en-US" dirty="0" smtClean="0"/>
              <a:t>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254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Просмотр содержимого объекта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просмотра содержимого объекта можно использовать команду:</a:t>
            </a:r>
            <a:br>
              <a:rPr lang="ru-RU" dirty="0" smtClean="0"/>
            </a:br>
            <a:r>
              <a:rPr lang="en-US" dirty="0" err="1" smtClean="0">
                <a:solidFill>
                  <a:srgbClr val="0070C0"/>
                </a:solidFill>
              </a:rPr>
              <a:t>git</a:t>
            </a:r>
            <a:r>
              <a:rPr lang="en-US" dirty="0" smtClean="0">
                <a:solidFill>
                  <a:srgbClr val="0070C0"/>
                </a:solidFill>
              </a:rPr>
              <a:t> cat-file [hash </a:t>
            </a:r>
            <a:r>
              <a:rPr lang="ru-RU" dirty="0" smtClean="0">
                <a:solidFill>
                  <a:srgbClr val="0070C0"/>
                </a:solidFill>
              </a:rPr>
              <a:t>значение</a:t>
            </a:r>
            <a:r>
              <a:rPr lang="en-US" dirty="0" smtClean="0">
                <a:solidFill>
                  <a:srgbClr val="0070C0"/>
                </a:solidFill>
              </a:rPr>
              <a:t>]</a:t>
            </a:r>
            <a:r>
              <a:rPr lang="en-US" dirty="0" smtClean="0"/>
              <a:t> (</a:t>
            </a:r>
            <a:r>
              <a:rPr lang="ru-RU" dirty="0" smtClean="0"/>
              <a:t>опции </a:t>
            </a:r>
            <a:r>
              <a:rPr lang="en-US" dirty="0" smtClean="0"/>
              <a:t>–t</a:t>
            </a:r>
            <a:r>
              <a:rPr lang="ru-RU" dirty="0" smtClean="0"/>
              <a:t> тип данных, </a:t>
            </a:r>
            <a:r>
              <a:rPr lang="uk-UA" dirty="0" smtClean="0"/>
              <a:t>-</a:t>
            </a:r>
            <a:r>
              <a:rPr lang="en-US" dirty="0" smtClean="0"/>
              <a:t>s </a:t>
            </a:r>
            <a:r>
              <a:rPr lang="ru-RU" dirty="0" smtClean="0"/>
              <a:t>размер, </a:t>
            </a:r>
            <a:r>
              <a:rPr lang="en-US" dirty="0" smtClean="0"/>
              <a:t>-p </a:t>
            </a:r>
            <a:r>
              <a:rPr lang="ru-RU" dirty="0" smtClean="0"/>
              <a:t>содержимое)</a:t>
            </a:r>
          </a:p>
        </p:txBody>
      </p:sp>
    </p:spTree>
    <p:extLst>
      <p:ext uri="{BB962C8B-B14F-4D97-AF65-F5344CB8AC3E}">
        <p14:creationId xmlns:p14="http://schemas.microsoft.com/office/powerpoint/2010/main" val="3696361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 версий. Зачем это нужно?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19" y="1504604"/>
            <a:ext cx="8008524" cy="5005328"/>
          </a:xfrm>
        </p:spPr>
      </p:pic>
    </p:spTree>
    <p:extLst>
      <p:ext uri="{BB962C8B-B14F-4D97-AF65-F5344CB8AC3E}">
        <p14:creationId xmlns:p14="http://schemas.microsoft.com/office/powerpoint/2010/main" val="2097925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Начальные настройки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Настройки для всей системы (</a:t>
            </a:r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gitconfig</a:t>
            </a:r>
            <a:r>
              <a:rPr lang="ru-RU" dirty="0" smtClean="0"/>
              <a:t>):</a:t>
            </a:r>
            <a:br>
              <a:rPr lang="ru-RU" dirty="0" smtClean="0"/>
            </a:br>
            <a:r>
              <a:rPr lang="en-US" dirty="0" err="1" smtClean="0">
                <a:solidFill>
                  <a:srgbClr val="0070C0"/>
                </a:solidFill>
              </a:rPr>
              <a:t>git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config</a:t>
            </a:r>
            <a:r>
              <a:rPr lang="en-US" dirty="0" smtClean="0">
                <a:solidFill>
                  <a:srgbClr val="0070C0"/>
                </a:solidFill>
              </a:rPr>
              <a:t> --system user.name “John Smith”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err="1" smtClean="0">
                <a:solidFill>
                  <a:srgbClr val="0070C0"/>
                </a:solidFill>
              </a:rPr>
              <a:t>git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config</a:t>
            </a:r>
            <a:r>
              <a:rPr lang="en-US" dirty="0" smtClean="0">
                <a:solidFill>
                  <a:srgbClr val="0070C0"/>
                </a:solidFill>
              </a:rPr>
              <a:t> --system </a:t>
            </a:r>
            <a:r>
              <a:rPr lang="en-US" dirty="0" err="1" smtClean="0">
                <a:solidFill>
                  <a:srgbClr val="0070C0"/>
                </a:solidFill>
              </a:rPr>
              <a:t>user.email</a:t>
            </a:r>
            <a:r>
              <a:rPr lang="en-US" dirty="0" smtClean="0">
                <a:solidFill>
                  <a:srgbClr val="0070C0"/>
                </a:solidFill>
              </a:rPr>
              <a:t> “johnsmith@google.com”</a:t>
            </a:r>
          </a:p>
          <a:p>
            <a:r>
              <a:rPr lang="ru-RU" dirty="0" smtClean="0"/>
              <a:t>Настройки для конкретного пользователя (</a:t>
            </a:r>
            <a:r>
              <a:rPr lang="en-US" dirty="0" smtClean="0"/>
              <a:t>~/.</a:t>
            </a:r>
            <a:r>
              <a:rPr lang="en-US" dirty="0" err="1" smtClean="0"/>
              <a:t>gitconfig</a:t>
            </a:r>
            <a:r>
              <a:rPr lang="en-US" dirty="0" smtClean="0"/>
              <a:t>, ~/.</a:t>
            </a:r>
            <a:r>
              <a:rPr lang="en-US" dirty="0" err="1" smtClean="0"/>
              <a:t>config</a:t>
            </a:r>
            <a:r>
              <a:rPr lang="en-US" dirty="0" smtClean="0"/>
              <a:t>/</a:t>
            </a:r>
            <a:r>
              <a:rPr lang="en-US" dirty="0" err="1" smtClean="0"/>
              <a:t>git</a:t>
            </a:r>
            <a:r>
              <a:rPr lang="en-US" dirty="0" smtClean="0"/>
              <a:t>/</a:t>
            </a:r>
            <a:r>
              <a:rPr lang="en-US" dirty="0" err="1" smtClean="0"/>
              <a:t>config</a:t>
            </a:r>
            <a:r>
              <a:rPr lang="ru-RU" dirty="0" smtClean="0"/>
              <a:t>)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err="1" smtClean="0">
                <a:solidFill>
                  <a:srgbClr val="0070C0"/>
                </a:solidFill>
              </a:rPr>
              <a:t>git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config</a:t>
            </a:r>
            <a:r>
              <a:rPr lang="en-US" dirty="0" smtClean="0">
                <a:solidFill>
                  <a:srgbClr val="0070C0"/>
                </a:solidFill>
              </a:rPr>
              <a:t> --global user.name “John Smith”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err="1" smtClean="0">
                <a:solidFill>
                  <a:srgbClr val="0070C0"/>
                </a:solidFill>
              </a:rPr>
              <a:t>git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config</a:t>
            </a:r>
            <a:r>
              <a:rPr lang="en-US" dirty="0" smtClean="0">
                <a:solidFill>
                  <a:srgbClr val="0070C0"/>
                </a:solidFill>
              </a:rPr>
              <a:t> --global </a:t>
            </a:r>
            <a:r>
              <a:rPr lang="en-US" dirty="0" err="1" smtClean="0">
                <a:solidFill>
                  <a:srgbClr val="0070C0"/>
                </a:solidFill>
              </a:rPr>
              <a:t>user.email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“johnsmith@google.com”</a:t>
            </a:r>
          </a:p>
          <a:p>
            <a:r>
              <a:rPr lang="ru-RU" dirty="0" smtClean="0"/>
              <a:t>Настройки для текущего проекта (</a:t>
            </a:r>
            <a:r>
              <a:rPr lang="en-US" dirty="0" smtClean="0"/>
              <a:t>.</a:t>
            </a:r>
            <a:r>
              <a:rPr lang="en-US" dirty="0" err="1" smtClean="0"/>
              <a:t>git</a:t>
            </a:r>
            <a:r>
              <a:rPr lang="en-US" dirty="0" smtClean="0"/>
              <a:t>/</a:t>
            </a:r>
            <a:r>
              <a:rPr lang="en-US" dirty="0" err="1" smtClean="0"/>
              <a:t>config</a:t>
            </a:r>
            <a:r>
              <a:rPr lang="ru-RU" dirty="0" smtClean="0"/>
              <a:t>):</a:t>
            </a:r>
            <a:br>
              <a:rPr lang="ru-RU" dirty="0" smtClean="0"/>
            </a:br>
            <a:r>
              <a:rPr lang="en-US" dirty="0" err="1" smtClean="0">
                <a:solidFill>
                  <a:srgbClr val="0070C0"/>
                </a:solidFill>
              </a:rPr>
              <a:t>git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config</a:t>
            </a:r>
            <a:r>
              <a:rPr lang="en-US" dirty="0" smtClean="0">
                <a:solidFill>
                  <a:srgbClr val="0070C0"/>
                </a:solidFill>
              </a:rPr>
              <a:t> user.name “John Smith”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err="1" smtClean="0">
                <a:solidFill>
                  <a:srgbClr val="0070C0"/>
                </a:solidFill>
              </a:rPr>
              <a:t>git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config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user.email</a:t>
            </a:r>
            <a:r>
              <a:rPr lang="en-US" dirty="0" smtClean="0">
                <a:solidFill>
                  <a:srgbClr val="0070C0"/>
                </a:solidFill>
              </a:rPr>
              <a:t> “johnsmith@google.com”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917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Получение настроек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Получение всех настроек:</a:t>
            </a: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err="1" smtClean="0">
                <a:solidFill>
                  <a:srgbClr val="0070C0"/>
                </a:solidFill>
              </a:rPr>
              <a:t>git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config</a:t>
            </a:r>
            <a:r>
              <a:rPr lang="en-US" dirty="0" smtClean="0">
                <a:solidFill>
                  <a:srgbClr val="0070C0"/>
                </a:solidFill>
              </a:rPr>
              <a:t> --list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Получение специфической настройки по ее имени:</a:t>
            </a:r>
            <a:r>
              <a:rPr lang="ru-RU" dirty="0" smtClean="0">
                <a:solidFill>
                  <a:srgbClr val="0070C0"/>
                </a:solidFill>
              </a:rPr>
              <a:t/>
            </a:r>
            <a:br>
              <a:rPr lang="ru-RU" dirty="0" smtClean="0">
                <a:solidFill>
                  <a:srgbClr val="0070C0"/>
                </a:solidFill>
              </a:rPr>
            </a:br>
            <a:r>
              <a:rPr lang="en-US" dirty="0" err="1" smtClean="0">
                <a:solidFill>
                  <a:srgbClr val="0070C0"/>
                </a:solidFill>
              </a:rPr>
              <a:t>git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config</a:t>
            </a:r>
            <a:r>
              <a:rPr lang="en-US" dirty="0" smtClean="0">
                <a:solidFill>
                  <a:srgbClr val="0070C0"/>
                </a:solidFill>
              </a:rPr>
              <a:t> user.name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879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Справка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Получение информации о специфической команде в </a:t>
            </a:r>
            <a:r>
              <a:rPr lang="en-US" dirty="0" err="1" smtClean="0"/>
              <a:t>Git</a:t>
            </a:r>
            <a:r>
              <a:rPr lang="ru-RU" dirty="0" smtClean="0"/>
              <a:t>:</a:t>
            </a:r>
            <a:br>
              <a:rPr lang="ru-RU" dirty="0" smtClean="0"/>
            </a:br>
            <a:r>
              <a:rPr lang="en-US" dirty="0" err="1" smtClean="0">
                <a:solidFill>
                  <a:srgbClr val="0070C0"/>
                </a:solidFill>
              </a:rPr>
              <a:t>git</a:t>
            </a:r>
            <a:r>
              <a:rPr lang="en-US" dirty="0" smtClean="0">
                <a:solidFill>
                  <a:srgbClr val="0070C0"/>
                </a:solidFill>
              </a:rPr>
              <a:t> help [</a:t>
            </a:r>
            <a:r>
              <a:rPr lang="ru-RU" dirty="0" smtClean="0">
                <a:solidFill>
                  <a:srgbClr val="0070C0"/>
                </a:solidFill>
              </a:rPr>
              <a:t>команда</a:t>
            </a:r>
            <a:r>
              <a:rPr lang="en-US" dirty="0" smtClean="0">
                <a:solidFill>
                  <a:srgbClr val="0070C0"/>
                </a:solidFill>
              </a:rPr>
              <a:t>]</a:t>
            </a:r>
            <a:r>
              <a:rPr lang="ru-RU" dirty="0" smtClean="0">
                <a:solidFill>
                  <a:srgbClr val="0070C0"/>
                </a:solidFill>
              </a:rPr>
              <a:t/>
            </a:r>
            <a:br>
              <a:rPr lang="ru-RU" dirty="0" smtClean="0">
                <a:solidFill>
                  <a:srgbClr val="0070C0"/>
                </a:solidFill>
              </a:rPr>
            </a:br>
            <a:r>
              <a:rPr lang="en-US" dirty="0" err="1" smtClean="0">
                <a:solidFill>
                  <a:srgbClr val="0070C0"/>
                </a:solidFill>
              </a:rPr>
              <a:t>git</a:t>
            </a:r>
            <a:r>
              <a:rPr lang="en-US" dirty="0" smtClean="0">
                <a:solidFill>
                  <a:srgbClr val="0070C0"/>
                </a:solidFill>
              </a:rPr>
              <a:t> [</a:t>
            </a:r>
            <a:r>
              <a:rPr lang="ru-RU" dirty="0" smtClean="0">
                <a:solidFill>
                  <a:srgbClr val="0070C0"/>
                </a:solidFill>
              </a:rPr>
              <a:t>команда</a:t>
            </a:r>
            <a:r>
              <a:rPr lang="en-US" dirty="0" smtClean="0">
                <a:solidFill>
                  <a:srgbClr val="0070C0"/>
                </a:solidFill>
              </a:rPr>
              <a:t>] --help</a:t>
            </a:r>
          </a:p>
          <a:p>
            <a:r>
              <a:rPr lang="ru-RU" dirty="0" smtClean="0"/>
              <a:t>Например:</a:t>
            </a:r>
            <a:br>
              <a:rPr lang="ru-RU" dirty="0" smtClean="0"/>
            </a:br>
            <a:r>
              <a:rPr lang="en-US" dirty="0" err="1" smtClean="0">
                <a:solidFill>
                  <a:srgbClr val="0070C0"/>
                </a:solidFill>
              </a:rPr>
              <a:t>git</a:t>
            </a:r>
            <a:r>
              <a:rPr lang="en-US" dirty="0" smtClean="0">
                <a:solidFill>
                  <a:srgbClr val="0070C0"/>
                </a:solidFill>
              </a:rPr>
              <a:t> help </a:t>
            </a:r>
            <a:r>
              <a:rPr lang="en-US" dirty="0" err="1" smtClean="0">
                <a:solidFill>
                  <a:srgbClr val="0070C0"/>
                </a:solidFill>
              </a:rPr>
              <a:t>config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271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3 состояния файлов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modified</a:t>
            </a:r>
            <a:r>
              <a:rPr lang="ru-RU" dirty="0" smtClean="0"/>
              <a:t> (вы изменили файл, в рабочем каталоге, но не сохранили в базе данных </a:t>
            </a:r>
            <a:r>
              <a:rPr lang="en-US" dirty="0" err="1" smtClean="0"/>
              <a:t>Git</a:t>
            </a:r>
            <a:r>
              <a:rPr lang="ru-RU" dirty="0" smtClean="0"/>
              <a:t>)</a:t>
            </a:r>
          </a:p>
          <a:p>
            <a:r>
              <a:rPr lang="en-US" dirty="0" smtClean="0"/>
              <a:t>staged (</a:t>
            </a:r>
            <a:r>
              <a:rPr lang="ru-RU" dirty="0" smtClean="0"/>
              <a:t>вы отметили файлы, которые будут добавлены в базу данных </a:t>
            </a:r>
            <a:r>
              <a:rPr lang="en-US" dirty="0" err="1" smtClean="0"/>
              <a:t>Git</a:t>
            </a:r>
            <a:r>
              <a:rPr lang="ru-RU" dirty="0" smtClean="0"/>
              <a:t> при следующем коммите)</a:t>
            </a:r>
          </a:p>
          <a:p>
            <a:r>
              <a:rPr lang="en-US" dirty="0" smtClean="0"/>
              <a:t>committed (</a:t>
            </a:r>
            <a:r>
              <a:rPr lang="ru-RU" dirty="0" smtClean="0"/>
              <a:t>файлы сохранены в вашей локальной базе данных </a:t>
            </a:r>
            <a:r>
              <a:rPr lang="en-US" dirty="0" err="1" smtClean="0"/>
              <a:t>Git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202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Проверка текущего статуса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Проверить текущий статус каталога:</a:t>
            </a:r>
            <a:br>
              <a:rPr lang="ru-RU" dirty="0" smtClean="0"/>
            </a:br>
            <a:r>
              <a:rPr lang="en-US" dirty="0" err="1" smtClean="0">
                <a:solidFill>
                  <a:srgbClr val="0070C0"/>
                </a:solidFill>
              </a:rPr>
              <a:t>git</a:t>
            </a:r>
            <a:r>
              <a:rPr lang="en-US" dirty="0" smtClean="0">
                <a:solidFill>
                  <a:srgbClr val="0070C0"/>
                </a:solidFill>
              </a:rPr>
              <a:t> status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err="1" smtClean="0">
                <a:solidFill>
                  <a:srgbClr val="0070C0"/>
                </a:solidFill>
              </a:rPr>
              <a:t>git</a:t>
            </a:r>
            <a:r>
              <a:rPr lang="en-US" dirty="0" smtClean="0">
                <a:solidFill>
                  <a:srgbClr val="0070C0"/>
                </a:solidFill>
              </a:rPr>
              <a:t> status -s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err="1" smtClean="0">
                <a:solidFill>
                  <a:srgbClr val="0070C0"/>
                </a:solidFill>
              </a:rPr>
              <a:t>git</a:t>
            </a:r>
            <a:r>
              <a:rPr lang="en-US" dirty="0" smtClean="0">
                <a:solidFill>
                  <a:srgbClr val="0070C0"/>
                </a:solidFill>
              </a:rPr>
              <a:t> status -u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6941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Добавление файлов в </a:t>
            </a:r>
            <a:r>
              <a:rPr lang="en-US" dirty="0" smtClean="0"/>
              <a:t>staging </a:t>
            </a:r>
            <a:r>
              <a:rPr lang="ru-RU" dirty="0" smtClean="0"/>
              <a:t>область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переноса файлов в </a:t>
            </a:r>
            <a:r>
              <a:rPr lang="en-US" dirty="0" smtClean="0"/>
              <a:t>staging </a:t>
            </a:r>
            <a:r>
              <a:rPr lang="ru-RU" dirty="0" smtClean="0"/>
              <a:t>область используется команда:</a:t>
            </a:r>
            <a:br>
              <a:rPr lang="ru-RU" dirty="0" smtClean="0"/>
            </a:br>
            <a:r>
              <a:rPr lang="en-US" dirty="0" err="1" smtClean="0">
                <a:solidFill>
                  <a:srgbClr val="0070C0"/>
                </a:solidFill>
              </a:rPr>
              <a:t>git</a:t>
            </a:r>
            <a:r>
              <a:rPr lang="en-US" dirty="0" smtClean="0">
                <a:solidFill>
                  <a:srgbClr val="0070C0"/>
                </a:solidFill>
              </a:rPr>
              <a:t> add [</a:t>
            </a:r>
            <a:r>
              <a:rPr lang="ru-RU" dirty="0" smtClean="0">
                <a:solidFill>
                  <a:srgbClr val="0070C0"/>
                </a:solidFill>
              </a:rPr>
              <a:t>имя файла</a:t>
            </a:r>
            <a:r>
              <a:rPr lang="en-US" dirty="0" smtClean="0">
                <a:solidFill>
                  <a:srgbClr val="0070C0"/>
                </a:solidFill>
              </a:rPr>
              <a:t>]</a:t>
            </a:r>
          </a:p>
          <a:p>
            <a:r>
              <a:rPr lang="ru-RU" dirty="0" smtClean="0"/>
              <a:t>Примеры:</a:t>
            </a:r>
            <a:br>
              <a:rPr lang="ru-RU" dirty="0" smtClean="0"/>
            </a:br>
            <a:r>
              <a:rPr lang="en-US" dirty="0" err="1" smtClean="0">
                <a:solidFill>
                  <a:srgbClr val="0070C0"/>
                </a:solidFill>
              </a:rPr>
              <a:t>git</a:t>
            </a:r>
            <a:r>
              <a:rPr lang="en-US" dirty="0" smtClean="0">
                <a:solidFill>
                  <a:srgbClr val="0070C0"/>
                </a:solidFill>
              </a:rPr>
              <a:t> add license.txt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err="1" smtClean="0">
                <a:solidFill>
                  <a:srgbClr val="0070C0"/>
                </a:solidFill>
              </a:rPr>
              <a:t>git</a:t>
            </a:r>
            <a:r>
              <a:rPr lang="en-US" dirty="0" smtClean="0">
                <a:solidFill>
                  <a:srgbClr val="0070C0"/>
                </a:solidFill>
              </a:rPr>
              <a:t> add *.java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err="1" smtClean="0">
                <a:solidFill>
                  <a:srgbClr val="0070C0"/>
                </a:solidFill>
              </a:rPr>
              <a:t>git</a:t>
            </a:r>
            <a:r>
              <a:rPr lang="en-US" dirty="0" smtClean="0">
                <a:solidFill>
                  <a:srgbClr val="0070C0"/>
                </a:solidFill>
              </a:rPr>
              <a:t> add directory/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err="1" smtClean="0">
                <a:solidFill>
                  <a:srgbClr val="0070C0"/>
                </a:solidFill>
              </a:rPr>
              <a:t>git</a:t>
            </a:r>
            <a:r>
              <a:rPr lang="en-US" dirty="0" smtClean="0">
                <a:solidFill>
                  <a:srgbClr val="0070C0"/>
                </a:solidFill>
              </a:rPr>
              <a:t> add .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4901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Простой проект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создайте файл </a:t>
            </a:r>
            <a:r>
              <a:rPr lang="en-US" dirty="0" smtClean="0"/>
              <a:t>skills.txt </a:t>
            </a:r>
            <a:r>
              <a:rPr lang="ru-RU" dirty="0" smtClean="0"/>
              <a:t>с текстом «</a:t>
            </a:r>
            <a:r>
              <a:rPr lang="en-US" dirty="0" smtClean="0"/>
              <a:t>I know Java</a:t>
            </a:r>
            <a:r>
              <a:rPr lang="ru-RU" dirty="0" smtClean="0"/>
              <a:t>»</a:t>
            </a:r>
          </a:p>
          <a:p>
            <a:r>
              <a:rPr lang="ru-RU" dirty="0" smtClean="0"/>
              <a:t>создайте папку </a:t>
            </a:r>
            <a:r>
              <a:rPr lang="en-US" dirty="0" smtClean="0"/>
              <a:t>languages</a:t>
            </a:r>
            <a:r>
              <a:rPr lang="ru-RU" dirty="0" smtClean="0"/>
              <a:t> с тремя файлами:</a:t>
            </a:r>
            <a:br>
              <a:rPr lang="ru-RU" dirty="0" smtClean="0"/>
            </a:br>
            <a:r>
              <a:rPr lang="ru-RU" dirty="0" smtClean="0"/>
              <a:t>- </a:t>
            </a:r>
            <a:r>
              <a:rPr lang="en-US" dirty="0" smtClean="0"/>
              <a:t>c++.txt </a:t>
            </a:r>
            <a:r>
              <a:rPr lang="ru-RU" dirty="0" smtClean="0"/>
              <a:t>с текстом «</a:t>
            </a:r>
            <a:r>
              <a:rPr lang="en-US" dirty="0" smtClean="0"/>
              <a:t>I know C++</a:t>
            </a:r>
            <a:r>
              <a:rPr lang="ru-RU" dirty="0" smtClean="0"/>
              <a:t>»</a:t>
            </a:r>
            <a:br>
              <a:rPr lang="ru-RU" dirty="0" smtClean="0"/>
            </a:br>
            <a:r>
              <a:rPr lang="ru-RU" dirty="0" smtClean="0"/>
              <a:t>- </a:t>
            </a:r>
            <a:r>
              <a:rPr lang="en-US" dirty="0" smtClean="0"/>
              <a:t>java.txt </a:t>
            </a:r>
            <a:r>
              <a:rPr lang="ru-RU" dirty="0" smtClean="0"/>
              <a:t>с текстом «</a:t>
            </a:r>
            <a:r>
              <a:rPr lang="en-US" dirty="0" smtClean="0"/>
              <a:t>I know Java</a:t>
            </a:r>
            <a:r>
              <a:rPr lang="ru-RU" dirty="0" smtClean="0"/>
              <a:t>»</a:t>
            </a:r>
            <a:br>
              <a:rPr lang="ru-RU" dirty="0" smtClean="0"/>
            </a:br>
            <a:r>
              <a:rPr lang="ru-RU" dirty="0" smtClean="0"/>
              <a:t>- </a:t>
            </a:r>
            <a:r>
              <a:rPr lang="en-US" dirty="0" smtClean="0"/>
              <a:t>python.txt </a:t>
            </a:r>
            <a:r>
              <a:rPr lang="ru-RU" dirty="0" smtClean="0"/>
              <a:t>с текстом «</a:t>
            </a:r>
            <a:r>
              <a:rPr lang="en-US" dirty="0" smtClean="0"/>
              <a:t>I know Python</a:t>
            </a:r>
            <a:r>
              <a:rPr lang="ru-RU" dirty="0" smtClean="0"/>
              <a:t>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7034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Коммит данных (сохранение в базе)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Чтобы создать снэпшот файла (перенос из </a:t>
            </a:r>
            <a:r>
              <a:rPr lang="en-US" dirty="0" smtClean="0"/>
              <a:t>staging </a:t>
            </a:r>
            <a:r>
              <a:rPr lang="ru-RU" dirty="0" smtClean="0"/>
              <a:t>области в базу </a:t>
            </a:r>
            <a:r>
              <a:rPr lang="en-US" dirty="0" err="1" smtClean="0"/>
              <a:t>Git</a:t>
            </a:r>
            <a:r>
              <a:rPr lang="en-US" dirty="0" smtClean="0"/>
              <a:t>’</a:t>
            </a:r>
            <a:r>
              <a:rPr lang="ru-RU" dirty="0" smtClean="0"/>
              <a:t>а) используется команда:</a:t>
            </a:r>
            <a:br>
              <a:rPr lang="ru-RU" dirty="0" smtClean="0"/>
            </a:br>
            <a:r>
              <a:rPr lang="en-US" dirty="0" err="1" smtClean="0"/>
              <a:t>git</a:t>
            </a:r>
            <a:r>
              <a:rPr lang="en-US" dirty="0" smtClean="0"/>
              <a:t> commit -m “Any information about the current commit”</a:t>
            </a:r>
          </a:p>
          <a:p>
            <a:r>
              <a:rPr lang="ru-RU" dirty="0" smtClean="0"/>
              <a:t>Используйте только понятные сообщения, которые отображают то, что вы сделали в этом коммите</a:t>
            </a:r>
          </a:p>
          <a:p>
            <a:r>
              <a:rPr lang="ru-RU" dirty="0" smtClean="0"/>
              <a:t>Не добавляйте в коммит изменения, которые не относятся к текущей задаче (если вы хотите рефакторить какой-то ход вместе с вашей задачей, сделайте это двумя разными коммитами)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8398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 коммитов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Самая простая команда:</a:t>
            </a:r>
            <a:br>
              <a:rPr lang="ru-RU" dirty="0" smtClean="0"/>
            </a:br>
            <a:r>
              <a:rPr lang="en-US" dirty="0" err="1" smtClean="0">
                <a:solidFill>
                  <a:srgbClr val="0070C0"/>
                </a:solidFill>
              </a:rPr>
              <a:t>git</a:t>
            </a:r>
            <a:r>
              <a:rPr lang="en-US" dirty="0" smtClean="0">
                <a:solidFill>
                  <a:srgbClr val="0070C0"/>
                </a:solidFill>
              </a:rPr>
              <a:t> log</a:t>
            </a:r>
          </a:p>
          <a:p>
            <a:r>
              <a:rPr lang="ru-RU" dirty="0" smtClean="0"/>
              <a:t>Разница между 2 последними коммитами:</a:t>
            </a:r>
            <a:br>
              <a:rPr lang="ru-RU" dirty="0" smtClean="0"/>
            </a:br>
            <a:r>
              <a:rPr lang="en-US" dirty="0" err="1" smtClean="0">
                <a:solidFill>
                  <a:srgbClr val="0070C0"/>
                </a:solidFill>
              </a:rPr>
              <a:t>git</a:t>
            </a:r>
            <a:r>
              <a:rPr lang="en-US" dirty="0" smtClean="0">
                <a:solidFill>
                  <a:srgbClr val="0070C0"/>
                </a:solidFill>
              </a:rPr>
              <a:t> log -p -2</a:t>
            </a:r>
            <a:endParaRPr lang="ru-RU" dirty="0">
              <a:solidFill>
                <a:srgbClr val="0070C0"/>
              </a:solidFill>
            </a:endParaRPr>
          </a:p>
          <a:p>
            <a:r>
              <a:rPr lang="ru-RU" dirty="0" smtClean="0"/>
              <a:t>Другие варианты:</a:t>
            </a:r>
            <a:br>
              <a:rPr lang="ru-RU" dirty="0" smtClean="0"/>
            </a:br>
            <a:r>
              <a:rPr lang="en-US" dirty="0" err="1" smtClean="0">
                <a:solidFill>
                  <a:srgbClr val="0070C0"/>
                </a:solidFill>
              </a:rPr>
              <a:t>git</a:t>
            </a:r>
            <a:r>
              <a:rPr lang="en-US" dirty="0" smtClean="0">
                <a:solidFill>
                  <a:srgbClr val="0070C0"/>
                </a:solidFill>
              </a:rPr>
              <a:t> log --stat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err="1" smtClean="0">
                <a:solidFill>
                  <a:srgbClr val="0070C0"/>
                </a:solidFill>
              </a:rPr>
              <a:t>git</a:t>
            </a:r>
            <a:r>
              <a:rPr lang="en-US" dirty="0" smtClean="0">
                <a:solidFill>
                  <a:srgbClr val="0070C0"/>
                </a:solidFill>
              </a:rPr>
              <a:t> log --since=1.weeks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err="1" smtClean="0">
                <a:solidFill>
                  <a:srgbClr val="0070C0"/>
                </a:solidFill>
              </a:rPr>
              <a:t>git</a:t>
            </a:r>
            <a:r>
              <a:rPr lang="en-US" dirty="0" smtClean="0">
                <a:solidFill>
                  <a:srgbClr val="0070C0"/>
                </a:solidFill>
              </a:rPr>
              <a:t> log --since=“2014-04-12”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err="1" smtClean="0">
                <a:solidFill>
                  <a:srgbClr val="0070C0"/>
                </a:solidFill>
              </a:rPr>
              <a:t>git</a:t>
            </a:r>
            <a:r>
              <a:rPr lang="en-US" dirty="0" smtClean="0">
                <a:solidFill>
                  <a:srgbClr val="0070C0"/>
                </a:solidFill>
              </a:rPr>
              <a:t> log --author=“John Smith”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err="1" smtClean="0">
                <a:solidFill>
                  <a:srgbClr val="0070C0"/>
                </a:solidFill>
              </a:rPr>
              <a:t>git</a:t>
            </a:r>
            <a:r>
              <a:rPr lang="en-US" dirty="0" smtClean="0">
                <a:solidFill>
                  <a:srgbClr val="0070C0"/>
                </a:solidFill>
              </a:rPr>
              <a:t> log --before=“2014-04-13”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866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базы данных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79" y="1780771"/>
            <a:ext cx="7673812" cy="4111625"/>
          </a:xfrm>
        </p:spPr>
      </p:pic>
    </p:spTree>
    <p:extLst>
      <p:ext uri="{BB962C8B-B14F-4D97-AF65-F5344CB8AC3E}">
        <p14:creationId xmlns:p14="http://schemas.microsoft.com/office/powerpoint/2010/main" val="832442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Система контроля версий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система, которая контролирует и сохраняет любые изменения в файле или в наборе файлов в разные моменты времени</a:t>
            </a:r>
          </a:p>
          <a:p>
            <a:r>
              <a:rPr lang="ru-RU" dirty="0" smtClean="0"/>
              <a:t>позволяет вернуться к любому изменению (версии) сделанному ранее</a:t>
            </a:r>
          </a:p>
          <a:p>
            <a:r>
              <a:rPr lang="ru-RU" dirty="0" smtClean="0"/>
              <a:t>позволяет отменять сделанные изменения, проверять что конкретно изменилось между двумя выбранными версиями, кто вносил изменения, когда и зачем</a:t>
            </a:r>
          </a:p>
          <a:p>
            <a:r>
              <a:rPr lang="ru-RU" dirty="0" smtClean="0"/>
              <a:t>если вы что-нибудь испортите, вы всегда можете вернуться к предыдущей точке сохранения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570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Новые данные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Добавьте в файл </a:t>
            </a:r>
            <a:r>
              <a:rPr lang="en-US" dirty="0" smtClean="0"/>
              <a:t>skills.txt </a:t>
            </a:r>
            <a:r>
              <a:rPr lang="ru-RU" dirty="0" smtClean="0"/>
              <a:t>текст:</a:t>
            </a:r>
            <a:br>
              <a:rPr lang="ru-RU" dirty="0" smtClean="0"/>
            </a:br>
            <a:r>
              <a:rPr lang="ru-RU" dirty="0" smtClean="0"/>
              <a:t>«Я знаю </a:t>
            </a:r>
            <a:r>
              <a:rPr lang="en-US" dirty="0" smtClean="0"/>
              <a:t>Python</a:t>
            </a:r>
            <a:r>
              <a:rPr lang="ru-RU" dirty="0" smtClean="0"/>
              <a:t>»</a:t>
            </a:r>
          </a:p>
          <a:p>
            <a:r>
              <a:rPr lang="ru-RU" dirty="0" smtClean="0"/>
              <a:t>Сохраните его в базе данных </a:t>
            </a:r>
            <a:r>
              <a:rPr lang="en-US" dirty="0" err="1" smtClean="0"/>
              <a:t>Git</a:t>
            </a:r>
            <a:r>
              <a:rPr lang="en-US" dirty="0" smtClean="0"/>
              <a:t>’</a:t>
            </a:r>
            <a:r>
              <a:rPr lang="ru-RU" dirty="0" smtClean="0"/>
              <a:t>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4340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2х коммитов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232" y="2334327"/>
            <a:ext cx="4001058" cy="2553056"/>
          </a:xfrm>
        </p:spPr>
      </p:pic>
    </p:spTree>
    <p:extLst>
      <p:ext uri="{BB962C8B-B14F-4D97-AF65-F5344CB8AC3E}">
        <p14:creationId xmlns:p14="http://schemas.microsoft.com/office/powerpoint/2010/main" val="26795652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ru-RU" dirty="0" smtClean="0"/>
              <a:t>тэги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Тэг - это еще один объект в базе данных </a:t>
            </a:r>
            <a:r>
              <a:rPr lang="en-US" dirty="0" err="1" smtClean="0"/>
              <a:t>Git</a:t>
            </a:r>
            <a:r>
              <a:rPr lang="en-US" dirty="0" smtClean="0"/>
              <a:t>’</a:t>
            </a:r>
            <a:r>
              <a:rPr lang="ru-RU" dirty="0" smtClean="0"/>
              <a:t>а</a:t>
            </a:r>
            <a:endParaRPr lang="en-US" dirty="0" smtClean="0"/>
          </a:p>
          <a:p>
            <a:r>
              <a:rPr lang="ru-RU" dirty="0" smtClean="0"/>
              <a:t>Создание тэга:</a:t>
            </a:r>
            <a:br>
              <a:rPr lang="ru-RU" dirty="0" smtClean="0"/>
            </a:br>
            <a:r>
              <a:rPr lang="en-US" dirty="0" err="1" smtClean="0">
                <a:solidFill>
                  <a:srgbClr val="0070C0"/>
                </a:solidFill>
              </a:rPr>
              <a:t>git</a:t>
            </a:r>
            <a:r>
              <a:rPr lang="en-US" dirty="0" smtClean="0">
                <a:solidFill>
                  <a:srgbClr val="0070C0"/>
                </a:solidFill>
              </a:rPr>
              <a:t> tag -a v1.0 -m “Version 1.0”</a:t>
            </a:r>
          </a:p>
          <a:p>
            <a:r>
              <a:rPr lang="ru-RU" dirty="0" smtClean="0"/>
              <a:t>Просмотр всех тэгов:</a:t>
            </a:r>
            <a:br>
              <a:rPr lang="ru-RU" dirty="0" smtClean="0"/>
            </a:br>
            <a:r>
              <a:rPr lang="en-US" dirty="0" err="1" smtClean="0">
                <a:solidFill>
                  <a:srgbClr val="0070C0"/>
                </a:solidFill>
              </a:rPr>
              <a:t>git</a:t>
            </a:r>
            <a:r>
              <a:rPr lang="en-US" dirty="0" smtClean="0">
                <a:solidFill>
                  <a:srgbClr val="0070C0"/>
                </a:solidFill>
              </a:rPr>
              <a:t> tag</a:t>
            </a:r>
          </a:p>
          <a:p>
            <a:r>
              <a:rPr lang="ru-RU" dirty="0" smtClean="0"/>
              <a:t>Информация о тэге:</a:t>
            </a:r>
            <a:br>
              <a:rPr lang="ru-RU" dirty="0" smtClean="0"/>
            </a:br>
            <a:r>
              <a:rPr lang="en-US" dirty="0" err="1" smtClean="0">
                <a:solidFill>
                  <a:srgbClr val="0070C0"/>
                </a:solidFill>
              </a:rPr>
              <a:t>git</a:t>
            </a:r>
            <a:r>
              <a:rPr lang="en-US" dirty="0" smtClean="0">
                <a:solidFill>
                  <a:srgbClr val="0070C0"/>
                </a:solidFill>
              </a:rPr>
              <a:t> show v1.0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1573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Служебная информация о тэге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Получение информации:</a:t>
            </a:r>
            <a:br>
              <a:rPr lang="ru-RU" dirty="0" smtClean="0"/>
            </a:br>
            <a:r>
              <a:rPr lang="en-US" dirty="0" err="1" smtClean="0">
                <a:solidFill>
                  <a:srgbClr val="0070C0"/>
                </a:solidFill>
              </a:rPr>
              <a:t>git</a:t>
            </a:r>
            <a:r>
              <a:rPr lang="en-US" dirty="0" smtClean="0">
                <a:solidFill>
                  <a:srgbClr val="0070C0"/>
                </a:solidFill>
              </a:rPr>
              <a:t> cat-file -p v1.0</a:t>
            </a:r>
          </a:p>
          <a:p>
            <a:r>
              <a:rPr lang="ru-RU" dirty="0" smtClean="0"/>
              <a:t>Получение хэш значения:</a:t>
            </a:r>
            <a:br>
              <a:rPr lang="ru-RU" dirty="0" smtClean="0"/>
            </a:br>
            <a:r>
              <a:rPr lang="en-US" dirty="0" err="1" smtClean="0">
                <a:solidFill>
                  <a:srgbClr val="0070C0"/>
                </a:solidFill>
              </a:rPr>
              <a:t>git</a:t>
            </a:r>
            <a:r>
              <a:rPr lang="en-US" dirty="0" smtClean="0">
                <a:solidFill>
                  <a:srgbClr val="0070C0"/>
                </a:solidFill>
              </a:rPr>
              <a:t> show-ref -s v1.0</a:t>
            </a:r>
          </a:p>
          <a:p>
            <a:r>
              <a:rPr lang="ru-RU" dirty="0" smtClean="0"/>
              <a:t>Тэги хранятся в папке </a:t>
            </a:r>
            <a:r>
              <a:rPr lang="en-US" dirty="0" smtClean="0"/>
              <a:t>“.</a:t>
            </a:r>
            <a:r>
              <a:rPr lang="en-US" dirty="0" err="1" smtClean="0"/>
              <a:t>git</a:t>
            </a:r>
            <a:r>
              <a:rPr lang="en-US" dirty="0" smtClean="0"/>
              <a:t>/refs”</a:t>
            </a:r>
          </a:p>
        </p:txBody>
      </p:sp>
    </p:spTree>
    <p:extLst>
      <p:ext uri="{BB962C8B-B14F-4D97-AF65-F5344CB8AC3E}">
        <p14:creationId xmlns:p14="http://schemas.microsoft.com/office/powerpoint/2010/main" val="15815954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объектов </a:t>
            </a:r>
            <a:r>
              <a:rPr lang="en-US" dirty="0" err="1" smtClean="0"/>
              <a:t>Git</a:t>
            </a:r>
            <a:r>
              <a:rPr lang="en-US" dirty="0" smtClean="0"/>
              <a:t>’</a:t>
            </a:r>
            <a:r>
              <a:rPr lang="ru-RU" dirty="0" smtClean="0"/>
              <a:t>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commit</a:t>
            </a:r>
          </a:p>
          <a:p>
            <a:r>
              <a:rPr lang="en-US" dirty="0" smtClean="0"/>
              <a:t>tree</a:t>
            </a:r>
          </a:p>
          <a:p>
            <a:r>
              <a:rPr lang="en-US" dirty="0" smtClean="0"/>
              <a:t>blob</a:t>
            </a:r>
          </a:p>
          <a:p>
            <a:r>
              <a:rPr lang="en-US" dirty="0" smtClean="0"/>
              <a:t>tag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006394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Количество объектов в базе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Чтобы узнать количество объектов, которые сейчас находятся в базе данных </a:t>
            </a:r>
            <a:r>
              <a:rPr lang="en-US" dirty="0" err="1" smtClean="0"/>
              <a:t>Git</a:t>
            </a:r>
            <a:r>
              <a:rPr lang="en-US" dirty="0" smtClean="0"/>
              <a:t>’</a:t>
            </a:r>
            <a:r>
              <a:rPr lang="ru-RU" dirty="0" smtClean="0"/>
              <a:t>а используется команда:</a:t>
            </a:r>
            <a:br>
              <a:rPr lang="ru-RU" dirty="0" smtClean="0"/>
            </a:br>
            <a:r>
              <a:rPr lang="en-US" dirty="0" err="1" smtClean="0">
                <a:solidFill>
                  <a:srgbClr val="0070C0"/>
                </a:solidFill>
              </a:rPr>
              <a:t>git</a:t>
            </a:r>
            <a:r>
              <a:rPr lang="en-US" dirty="0" smtClean="0">
                <a:solidFill>
                  <a:srgbClr val="0070C0"/>
                </a:solidFill>
              </a:rPr>
              <a:t> count-objects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1075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Подумайте как бы вы реализовали добавление элементов в базу данных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ru-RU" dirty="0" smtClean="0"/>
              <a:t>Выведите список всех элементов вашей базы данных в консоль</a:t>
            </a:r>
          </a:p>
          <a:p>
            <a:r>
              <a:rPr lang="ru-RU" dirty="0" smtClean="0"/>
              <a:t>Учтите, что у вас могут быть циклические ссылки, придумайте способ разрешения этой проблемы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9907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Ветки (</a:t>
            </a:r>
            <a:r>
              <a:rPr lang="en-US" dirty="0" smtClean="0"/>
              <a:t>branches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Ветка - это указатель на определенный коммит</a:t>
            </a:r>
          </a:p>
          <a:p>
            <a:r>
              <a:rPr lang="ru-RU" dirty="0" smtClean="0"/>
              <a:t>Находясь в определенной ветке и сделав коммит, ветка автоматически перемещается</a:t>
            </a:r>
          </a:p>
          <a:p>
            <a:r>
              <a:rPr lang="ru-RU" dirty="0" smtClean="0"/>
              <a:t>Специальный указатель </a:t>
            </a:r>
            <a:r>
              <a:rPr lang="en-US" dirty="0" smtClean="0"/>
              <a:t>HEAD </a:t>
            </a:r>
            <a:r>
              <a:rPr lang="ru-RU" dirty="0" smtClean="0"/>
              <a:t>ссылается на текущую выбранную ветку</a:t>
            </a:r>
            <a:endParaRPr lang="en-US" dirty="0" smtClean="0"/>
          </a:p>
          <a:p>
            <a:r>
              <a:rPr lang="ru-RU" dirty="0" smtClean="0"/>
              <a:t>хранятся в папке </a:t>
            </a:r>
            <a:r>
              <a:rPr lang="en-US" dirty="0" smtClean="0"/>
              <a:t>“.</a:t>
            </a:r>
            <a:r>
              <a:rPr lang="en-US" dirty="0" err="1" smtClean="0"/>
              <a:t>git</a:t>
            </a:r>
            <a:r>
              <a:rPr lang="en-US" dirty="0" smtClean="0"/>
              <a:t>/refs/heads”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5342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коммитов с веткой</a:t>
            </a:r>
            <a:endParaRPr lang="en-US" dirty="0"/>
          </a:p>
        </p:txBody>
      </p:sp>
      <p:pic>
        <p:nvPicPr>
          <p:cNvPr id="5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279665"/>
            <a:ext cx="8596312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8476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новой ветки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Создайте новую ветку:</a:t>
            </a:r>
            <a:br>
              <a:rPr lang="ru-RU" dirty="0" smtClean="0"/>
            </a:br>
            <a:r>
              <a:rPr lang="en-US" dirty="0" err="1" smtClean="0"/>
              <a:t>git</a:t>
            </a:r>
            <a:r>
              <a:rPr lang="en-US" dirty="0" smtClean="0"/>
              <a:t> branch shopping-cart-feature</a:t>
            </a:r>
          </a:p>
          <a:p>
            <a:r>
              <a:rPr lang="ru-RU" dirty="0" smtClean="0"/>
              <a:t>Новая ветка запишется в папку </a:t>
            </a:r>
            <a:r>
              <a:rPr lang="en-US" dirty="0" smtClean="0"/>
              <a:t>“.</a:t>
            </a:r>
            <a:r>
              <a:rPr lang="en-US" dirty="0" err="1" smtClean="0"/>
              <a:t>git</a:t>
            </a:r>
            <a:r>
              <a:rPr lang="en-US" dirty="0" smtClean="0"/>
              <a:t>/refs/heads”</a:t>
            </a:r>
          </a:p>
          <a:p>
            <a:r>
              <a:rPr lang="ru-RU" dirty="0" smtClean="0"/>
              <a:t>Отобразите список всех веток с помощью:</a:t>
            </a:r>
            <a:br>
              <a:rPr lang="ru-RU" dirty="0" smtClean="0"/>
            </a:br>
            <a:r>
              <a:rPr lang="en-US" dirty="0" err="1" smtClean="0"/>
              <a:t>git</a:t>
            </a:r>
            <a:r>
              <a:rPr lang="en-US" dirty="0" smtClean="0"/>
              <a:t> branch</a:t>
            </a:r>
          </a:p>
          <a:p>
            <a:r>
              <a:rPr lang="ru-RU" dirty="0" smtClean="0"/>
              <a:t>Текущая ветка помечается звездочкой</a:t>
            </a:r>
          </a:p>
          <a:p>
            <a:r>
              <a:rPr lang="ru-RU" dirty="0" smtClean="0"/>
              <a:t>Информация о том, какая ветка является текущей хранится в файле</a:t>
            </a:r>
            <a:r>
              <a:rPr lang="en-US" dirty="0" smtClean="0"/>
              <a:t> “.</a:t>
            </a:r>
            <a:r>
              <a:rPr lang="en-US" dirty="0" err="1" smtClean="0"/>
              <a:t>git</a:t>
            </a:r>
            <a:r>
              <a:rPr lang="en-US" dirty="0" smtClean="0"/>
              <a:t>/HEAD”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649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систем контроля версий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Локальные</a:t>
            </a:r>
            <a:br>
              <a:rPr lang="ru-RU" dirty="0" smtClean="0"/>
            </a:br>
            <a:r>
              <a:rPr lang="ru-RU" dirty="0" smtClean="0"/>
              <a:t>Примеры: </a:t>
            </a:r>
            <a:r>
              <a:rPr lang="en-US" dirty="0" smtClean="0"/>
              <a:t>SCCS, RCS, QVCS</a:t>
            </a:r>
          </a:p>
          <a:p>
            <a:r>
              <a:rPr lang="ru-RU" dirty="0" smtClean="0"/>
              <a:t>Централизованные</a:t>
            </a:r>
            <a:br>
              <a:rPr lang="ru-RU" dirty="0" smtClean="0"/>
            </a:br>
            <a:r>
              <a:rPr lang="ru-RU" dirty="0" smtClean="0"/>
              <a:t>Примеры: </a:t>
            </a:r>
            <a:r>
              <a:rPr lang="en-US" dirty="0" smtClean="0"/>
              <a:t>CVS, Subversion</a:t>
            </a:r>
          </a:p>
          <a:p>
            <a:r>
              <a:rPr lang="ru-RU" dirty="0" smtClean="0"/>
              <a:t>Распределенные</a:t>
            </a:r>
            <a:br>
              <a:rPr lang="ru-RU" dirty="0" smtClean="0"/>
            </a:br>
            <a:r>
              <a:rPr lang="ru-RU" dirty="0" smtClean="0"/>
              <a:t>Примеры: </a:t>
            </a:r>
            <a:r>
              <a:rPr lang="en-US" dirty="0" err="1" smtClean="0"/>
              <a:t>Git</a:t>
            </a:r>
            <a:r>
              <a:rPr lang="en-US" dirty="0" smtClean="0"/>
              <a:t>, Mercurial, Bazaar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7246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Переключение между ветками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Переключиться на другую ветку можно с помощью команды:</a:t>
            </a:r>
            <a:br>
              <a:rPr lang="ru-RU" dirty="0" smtClean="0"/>
            </a:br>
            <a:r>
              <a:rPr lang="en-US" dirty="0" err="1" smtClean="0">
                <a:solidFill>
                  <a:srgbClr val="0070C0"/>
                </a:solidFill>
              </a:rPr>
              <a:t>git</a:t>
            </a:r>
            <a:r>
              <a:rPr lang="en-US" dirty="0" smtClean="0">
                <a:solidFill>
                  <a:srgbClr val="0070C0"/>
                </a:solidFill>
              </a:rPr>
              <a:t> checkout [</a:t>
            </a:r>
            <a:r>
              <a:rPr lang="ru-RU" dirty="0" smtClean="0">
                <a:solidFill>
                  <a:srgbClr val="0070C0"/>
                </a:solidFill>
              </a:rPr>
              <a:t>имя ветки</a:t>
            </a:r>
            <a:r>
              <a:rPr lang="en-US" dirty="0" smtClean="0">
                <a:solidFill>
                  <a:srgbClr val="0070C0"/>
                </a:solidFill>
              </a:rPr>
              <a:t>]</a:t>
            </a:r>
          </a:p>
          <a:p>
            <a:r>
              <a:rPr lang="ru-RU" dirty="0" smtClean="0"/>
              <a:t>Создать и переключиться на созданную ветку можно с помощью команды:</a:t>
            </a:r>
            <a:br>
              <a:rPr lang="ru-RU" dirty="0" smtClean="0"/>
            </a:br>
            <a:r>
              <a:rPr lang="en-US" dirty="0" err="1" smtClean="0">
                <a:solidFill>
                  <a:srgbClr val="0070C0"/>
                </a:solidFill>
              </a:rPr>
              <a:t>git</a:t>
            </a:r>
            <a:r>
              <a:rPr lang="en-US" dirty="0" smtClean="0">
                <a:solidFill>
                  <a:srgbClr val="0070C0"/>
                </a:solidFill>
              </a:rPr>
              <a:t> checkout -b [</a:t>
            </a:r>
            <a:r>
              <a:rPr lang="ru-RU" dirty="0" smtClean="0">
                <a:solidFill>
                  <a:srgbClr val="0070C0"/>
                </a:solidFill>
              </a:rPr>
              <a:t>имя новой ветки</a:t>
            </a:r>
            <a:r>
              <a:rPr lang="en-US" dirty="0" smtClean="0">
                <a:solidFill>
                  <a:srgbClr val="0070C0"/>
                </a:solidFill>
              </a:rPr>
              <a:t>]</a:t>
            </a:r>
          </a:p>
          <a:p>
            <a:r>
              <a:rPr lang="ru-RU" dirty="0" smtClean="0"/>
              <a:t>Перевести файл в </a:t>
            </a:r>
            <a:r>
              <a:rPr lang="en-US" dirty="0" smtClean="0"/>
              <a:t>staging </a:t>
            </a:r>
            <a:r>
              <a:rPr lang="ru-RU" dirty="0" smtClean="0"/>
              <a:t>область и сделать коммит можно с помощью:</a:t>
            </a:r>
            <a:br>
              <a:rPr lang="ru-RU" dirty="0" smtClean="0"/>
            </a:br>
            <a:r>
              <a:rPr lang="en-US" dirty="0" err="1" smtClean="0">
                <a:solidFill>
                  <a:srgbClr val="0070C0"/>
                </a:solidFill>
              </a:rPr>
              <a:t>git</a:t>
            </a:r>
            <a:r>
              <a:rPr lang="en-US" dirty="0" smtClean="0">
                <a:solidFill>
                  <a:srgbClr val="0070C0"/>
                </a:solidFill>
              </a:rPr>
              <a:t> commit -a -m “</a:t>
            </a:r>
            <a:r>
              <a:rPr lang="ru-RU" dirty="0" smtClean="0">
                <a:solidFill>
                  <a:srgbClr val="0070C0"/>
                </a:solidFill>
              </a:rPr>
              <a:t>сообщение о коммите</a:t>
            </a:r>
            <a:r>
              <a:rPr lang="en-US" dirty="0" smtClean="0">
                <a:solidFill>
                  <a:srgbClr val="0070C0"/>
                </a:solidFill>
              </a:rPr>
              <a:t>”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0236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Отображение указателей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отображения указателей в консоли используется команда:</a:t>
            </a:r>
            <a:br>
              <a:rPr lang="ru-RU" dirty="0" smtClean="0"/>
            </a:br>
            <a:r>
              <a:rPr lang="en-US" dirty="0" err="1" smtClean="0">
                <a:solidFill>
                  <a:srgbClr val="0070C0"/>
                </a:solidFill>
              </a:rPr>
              <a:t>git</a:t>
            </a:r>
            <a:r>
              <a:rPr lang="en-US" dirty="0" smtClean="0">
                <a:solidFill>
                  <a:srgbClr val="0070C0"/>
                </a:solidFill>
              </a:rPr>
              <a:t> log --</a:t>
            </a:r>
            <a:r>
              <a:rPr lang="en-US" dirty="0" err="1" smtClean="0">
                <a:solidFill>
                  <a:srgbClr val="0070C0"/>
                </a:solidFill>
              </a:rPr>
              <a:t>oneline</a:t>
            </a:r>
            <a:r>
              <a:rPr lang="en-US" dirty="0" smtClean="0">
                <a:solidFill>
                  <a:srgbClr val="0070C0"/>
                </a:solidFill>
              </a:rPr>
              <a:t> --decorate</a:t>
            </a:r>
          </a:p>
          <a:p>
            <a:r>
              <a:rPr lang="ru-RU" dirty="0" smtClean="0"/>
              <a:t>Для отображения графа используйте:</a:t>
            </a:r>
            <a:br>
              <a:rPr lang="ru-RU" dirty="0" smtClean="0"/>
            </a:br>
            <a:r>
              <a:rPr lang="en-US" dirty="0" err="1" smtClean="0">
                <a:solidFill>
                  <a:srgbClr val="0070C0"/>
                </a:solidFill>
              </a:rPr>
              <a:t>git</a:t>
            </a:r>
            <a:r>
              <a:rPr lang="en-US" dirty="0" smtClean="0">
                <a:solidFill>
                  <a:srgbClr val="0070C0"/>
                </a:solidFill>
              </a:rPr>
              <a:t> log --</a:t>
            </a:r>
            <a:r>
              <a:rPr lang="en-US" dirty="0" err="1" smtClean="0">
                <a:solidFill>
                  <a:srgbClr val="0070C0"/>
                </a:solidFill>
              </a:rPr>
              <a:t>oneline</a:t>
            </a:r>
            <a:r>
              <a:rPr lang="en-US" dirty="0" smtClean="0">
                <a:solidFill>
                  <a:srgbClr val="0070C0"/>
                </a:solidFill>
              </a:rPr>
              <a:t> --decorate --graph --all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6892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Практическая работа с ветками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 работаете в проекте по созданию интернет магазина</a:t>
            </a:r>
          </a:p>
          <a:p>
            <a:r>
              <a:rPr lang="ru-RU" dirty="0" smtClean="0"/>
              <a:t>Вам нужно реализовать добавление товаров в корзину (для этого вы создаете новую ветку) и начинает писать код</a:t>
            </a:r>
          </a:p>
          <a:p>
            <a:r>
              <a:rPr lang="ru-RU" dirty="0" smtClean="0"/>
              <a:t>В определенный момент заказчик говорит вам, что у него не работает история заказов (для этого вы сохраняете свои изменения касательно функциональности корзины и создаете новую ветку)</a:t>
            </a:r>
          </a:p>
          <a:p>
            <a:r>
              <a:rPr lang="ru-RU" dirty="0" smtClean="0"/>
              <a:t>Вы чините дефект и переносите изменения в главную ветку</a:t>
            </a:r>
          </a:p>
          <a:p>
            <a:r>
              <a:rPr lang="ru-RU" dirty="0" smtClean="0"/>
              <a:t>Затем вы переключаетесь на ветку с задачей о корзине (заканчиваете ее и переносите новые изменения в главную ветку)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9099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Конфликты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в процессе объединения двух веток изменения были в одном и том же месте одного и того же файла, то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ru-RU" dirty="0" smtClean="0"/>
              <a:t>не сможет автоматически сделать </a:t>
            </a:r>
            <a:r>
              <a:rPr lang="en-US" dirty="0" smtClean="0"/>
              <a:t>merge</a:t>
            </a:r>
            <a:r>
              <a:rPr lang="ru-RU" dirty="0" smtClean="0"/>
              <a:t> коммит или </a:t>
            </a:r>
            <a:r>
              <a:rPr lang="en-US" dirty="0" smtClean="0"/>
              <a:t>fast-forward </a:t>
            </a:r>
            <a:r>
              <a:rPr lang="ru-RU" dirty="0" smtClean="0"/>
              <a:t>коммит</a:t>
            </a:r>
          </a:p>
          <a:p>
            <a:r>
              <a:rPr lang="ru-RU" dirty="0" smtClean="0"/>
              <a:t>вы должны сами решить какие данные вам нужны в результате и добавить их в коммит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7944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Отмена изменений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Отменить предыдущий коммит:</a:t>
            </a:r>
            <a:br>
              <a:rPr lang="ru-RU" dirty="0" smtClean="0"/>
            </a:br>
            <a:r>
              <a:rPr lang="en-US" dirty="0" err="1" smtClean="0">
                <a:solidFill>
                  <a:srgbClr val="0070C0"/>
                </a:solidFill>
              </a:rPr>
              <a:t>git</a:t>
            </a:r>
            <a:r>
              <a:rPr lang="en-US" dirty="0" smtClean="0">
                <a:solidFill>
                  <a:srgbClr val="0070C0"/>
                </a:solidFill>
              </a:rPr>
              <a:t> reset HEAD~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err="1" smtClean="0">
                <a:solidFill>
                  <a:srgbClr val="0070C0"/>
                </a:solidFill>
              </a:rPr>
              <a:t>git</a:t>
            </a:r>
            <a:r>
              <a:rPr lang="en-US" dirty="0" smtClean="0">
                <a:solidFill>
                  <a:srgbClr val="0070C0"/>
                </a:solidFill>
              </a:rPr>
              <a:t> reset --hard HEAD~ </a:t>
            </a:r>
            <a:r>
              <a:rPr lang="en-US" dirty="0" smtClean="0"/>
              <a:t>(</a:t>
            </a:r>
            <a:r>
              <a:rPr lang="ru-RU" dirty="0" smtClean="0"/>
              <a:t>удалит все изменения)</a:t>
            </a:r>
            <a:endParaRPr lang="en-US" dirty="0" smtClean="0"/>
          </a:p>
          <a:p>
            <a:r>
              <a:rPr lang="ru-RU" dirty="0" smtClean="0"/>
              <a:t>Перевести из </a:t>
            </a:r>
            <a:r>
              <a:rPr lang="en-US" dirty="0" smtClean="0"/>
              <a:t>staging </a:t>
            </a:r>
            <a:r>
              <a:rPr lang="ru-RU" dirty="0" smtClean="0"/>
              <a:t>в </a:t>
            </a:r>
            <a:r>
              <a:rPr lang="en-US" dirty="0" smtClean="0"/>
              <a:t>untracked </a:t>
            </a:r>
            <a:r>
              <a:rPr lang="ru-RU" dirty="0" smtClean="0"/>
              <a:t>область:</a:t>
            </a:r>
            <a:br>
              <a:rPr lang="ru-RU" dirty="0" smtClean="0"/>
            </a:br>
            <a:r>
              <a:rPr lang="en-US" dirty="0" err="1" smtClean="0">
                <a:solidFill>
                  <a:srgbClr val="0070C0"/>
                </a:solidFill>
              </a:rPr>
              <a:t>git</a:t>
            </a:r>
            <a:r>
              <a:rPr lang="en-US" dirty="0" smtClean="0">
                <a:solidFill>
                  <a:srgbClr val="0070C0"/>
                </a:solidFill>
              </a:rPr>
              <a:t> reset HEAD [</a:t>
            </a:r>
            <a:r>
              <a:rPr lang="ru-RU" dirty="0" smtClean="0">
                <a:solidFill>
                  <a:srgbClr val="0070C0"/>
                </a:solidFill>
              </a:rPr>
              <a:t>имя файла</a:t>
            </a:r>
            <a:r>
              <a:rPr lang="en-US" dirty="0" smtClean="0">
                <a:solidFill>
                  <a:srgbClr val="0070C0"/>
                </a:solidFill>
              </a:rPr>
              <a:t>]</a:t>
            </a:r>
            <a:r>
              <a:rPr lang="ru-RU" dirty="0" smtClean="0">
                <a:solidFill>
                  <a:srgbClr val="0070C0"/>
                </a:solidFill>
              </a:rPr>
              <a:t/>
            </a:r>
            <a:br>
              <a:rPr lang="ru-RU" dirty="0" smtClean="0">
                <a:solidFill>
                  <a:srgbClr val="0070C0"/>
                </a:solidFill>
              </a:rPr>
            </a:br>
            <a:r>
              <a:rPr lang="en-US" dirty="0" err="1" smtClean="0">
                <a:solidFill>
                  <a:srgbClr val="0070C0"/>
                </a:solidFill>
              </a:rPr>
              <a:t>git</a:t>
            </a:r>
            <a:r>
              <a:rPr lang="en-US" dirty="0" smtClean="0">
                <a:solidFill>
                  <a:srgbClr val="0070C0"/>
                </a:solidFill>
              </a:rPr>
              <a:t> reset</a:t>
            </a:r>
            <a:r>
              <a:rPr lang="en-US" dirty="0" smtClean="0"/>
              <a:t> (</a:t>
            </a:r>
            <a:r>
              <a:rPr lang="ru-RU" dirty="0" smtClean="0"/>
              <a:t>переведет все файлы)</a:t>
            </a:r>
            <a:endParaRPr lang="en-US" dirty="0" smtClean="0"/>
          </a:p>
          <a:p>
            <a:r>
              <a:rPr lang="ru-RU" dirty="0" smtClean="0"/>
              <a:t>Отменить изменения в файле:</a:t>
            </a:r>
            <a:br>
              <a:rPr lang="ru-RU" dirty="0" smtClean="0"/>
            </a:br>
            <a:r>
              <a:rPr lang="en-US" dirty="0" err="1" smtClean="0">
                <a:solidFill>
                  <a:srgbClr val="0070C0"/>
                </a:solidFill>
              </a:rPr>
              <a:t>git</a:t>
            </a:r>
            <a:r>
              <a:rPr lang="en-US" dirty="0" smtClean="0">
                <a:solidFill>
                  <a:srgbClr val="0070C0"/>
                </a:solidFill>
              </a:rPr>
              <a:t> checkout -- [</a:t>
            </a:r>
            <a:r>
              <a:rPr lang="ru-RU" dirty="0" smtClean="0">
                <a:solidFill>
                  <a:srgbClr val="0070C0"/>
                </a:solidFill>
              </a:rPr>
              <a:t>имя файла</a:t>
            </a:r>
            <a:r>
              <a:rPr lang="en-US" dirty="0" smtClean="0">
                <a:solidFill>
                  <a:srgbClr val="0070C0"/>
                </a:solidFill>
              </a:rPr>
              <a:t>]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err="1" smtClean="0">
                <a:solidFill>
                  <a:srgbClr val="0070C0"/>
                </a:solidFill>
              </a:rPr>
              <a:t>git</a:t>
            </a:r>
            <a:r>
              <a:rPr lang="en-US" dirty="0" smtClean="0">
                <a:solidFill>
                  <a:srgbClr val="0070C0"/>
                </a:solidFill>
              </a:rPr>
              <a:t> checkout . </a:t>
            </a:r>
            <a:r>
              <a:rPr lang="en-US" dirty="0" smtClean="0"/>
              <a:t>(</a:t>
            </a:r>
            <a:r>
              <a:rPr lang="ru-RU" dirty="0" smtClean="0"/>
              <a:t>удалит изменения во всех файлах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4515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Изменения между 2мя коммитами в истории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Изменения между двумя последними коммитами:</a:t>
            </a:r>
            <a:br>
              <a:rPr lang="ru-RU" dirty="0" smtClean="0"/>
            </a:br>
            <a:r>
              <a:rPr lang="en-US" dirty="0" err="1" smtClean="0">
                <a:solidFill>
                  <a:srgbClr val="0070C0"/>
                </a:solidFill>
              </a:rPr>
              <a:t>git</a:t>
            </a:r>
            <a:r>
              <a:rPr lang="en-US" dirty="0" smtClean="0">
                <a:solidFill>
                  <a:srgbClr val="0070C0"/>
                </a:solidFill>
              </a:rPr>
              <a:t> diff HEAD^ HEAD</a:t>
            </a:r>
            <a:r>
              <a:rPr lang="en-US" dirty="0" smtClean="0"/>
              <a:t> (HEAD^ </a:t>
            </a:r>
            <a:r>
              <a:rPr lang="ru-RU" dirty="0" smtClean="0"/>
              <a:t>ссылается на предыдущий коммит)</a:t>
            </a:r>
          </a:p>
          <a:p>
            <a:r>
              <a:rPr lang="ru-RU" dirty="0" smtClean="0"/>
              <a:t>Изменения между любыми двумя коммитами:</a:t>
            </a:r>
            <a:br>
              <a:rPr lang="ru-RU" dirty="0" smtClean="0"/>
            </a:br>
            <a:r>
              <a:rPr lang="en-US" dirty="0" err="1" smtClean="0">
                <a:solidFill>
                  <a:srgbClr val="0070C0"/>
                </a:solidFill>
              </a:rPr>
              <a:t>git</a:t>
            </a:r>
            <a:r>
              <a:rPr lang="en-US" dirty="0" smtClean="0">
                <a:solidFill>
                  <a:srgbClr val="0070C0"/>
                </a:solidFill>
              </a:rPr>
              <a:t> diff commit_id_1 commit_id_2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751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Изменение базового коммита (</a:t>
            </a:r>
            <a:r>
              <a:rPr lang="en-US" dirty="0" smtClean="0"/>
              <a:t>rebase)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Создайте новую ветку (</a:t>
            </a:r>
            <a:r>
              <a:rPr lang="en-US" dirty="0" smtClean="0"/>
              <a:t>top5items)</a:t>
            </a:r>
          </a:p>
          <a:p>
            <a:r>
              <a:rPr lang="ru-RU" dirty="0" smtClean="0"/>
              <a:t>Добавьте несколько коммитов в </a:t>
            </a:r>
            <a:r>
              <a:rPr lang="en-US" dirty="0" smtClean="0"/>
              <a:t>master</a:t>
            </a:r>
          </a:p>
          <a:p>
            <a:r>
              <a:rPr lang="ru-RU" dirty="0" smtClean="0"/>
              <a:t>Добавьте несколько коммитов в </a:t>
            </a:r>
            <a:r>
              <a:rPr lang="en-US" dirty="0" smtClean="0"/>
              <a:t>top5items</a:t>
            </a:r>
          </a:p>
          <a:p>
            <a:r>
              <a:rPr lang="ru-RU" dirty="0" smtClean="0"/>
              <a:t>Выполните команду:</a:t>
            </a:r>
            <a:br>
              <a:rPr lang="ru-RU" dirty="0" smtClean="0"/>
            </a:br>
            <a:r>
              <a:rPr lang="en-US" dirty="0" err="1" smtClean="0">
                <a:solidFill>
                  <a:srgbClr val="0070C0"/>
                </a:solidFill>
              </a:rPr>
              <a:t>git</a:t>
            </a:r>
            <a:r>
              <a:rPr lang="en-US" dirty="0" smtClean="0">
                <a:solidFill>
                  <a:srgbClr val="0070C0"/>
                </a:solidFill>
              </a:rPr>
              <a:t> rebase master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2045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Откат определенного коммита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Чтобы откатить изменения в выбранном коммите используется команда:</a:t>
            </a:r>
            <a:br>
              <a:rPr lang="ru-RU" dirty="0" smtClean="0"/>
            </a:br>
            <a:r>
              <a:rPr lang="en-US" dirty="0" err="1" smtClean="0">
                <a:solidFill>
                  <a:srgbClr val="0070C0"/>
                </a:solidFill>
              </a:rPr>
              <a:t>git</a:t>
            </a:r>
            <a:r>
              <a:rPr lang="en-US" dirty="0" smtClean="0">
                <a:solidFill>
                  <a:srgbClr val="0070C0"/>
                </a:solidFill>
              </a:rPr>
              <a:t> revert [</a:t>
            </a:r>
            <a:r>
              <a:rPr lang="ru-RU" dirty="0" smtClean="0">
                <a:solidFill>
                  <a:srgbClr val="0070C0"/>
                </a:solidFill>
              </a:rPr>
              <a:t>хэш идентификатор коммита</a:t>
            </a:r>
            <a:r>
              <a:rPr lang="en-US" dirty="0" smtClean="0">
                <a:solidFill>
                  <a:srgbClr val="0070C0"/>
                </a:solidFill>
              </a:rPr>
              <a:t>]</a:t>
            </a:r>
            <a:endParaRPr lang="ru-RU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4324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Просмотр истории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просмотра истории можно использовать:</a:t>
            </a:r>
            <a:br>
              <a:rPr lang="ru-RU" dirty="0" smtClean="0"/>
            </a:br>
            <a:r>
              <a:rPr lang="en-US" dirty="0" err="1" smtClean="0">
                <a:solidFill>
                  <a:srgbClr val="0070C0"/>
                </a:solidFill>
              </a:rPr>
              <a:t>git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reflog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Например:</a:t>
            </a:r>
            <a:br>
              <a:rPr lang="ru-RU" dirty="0" smtClean="0"/>
            </a:br>
            <a:r>
              <a:rPr lang="en-US" dirty="0" err="1" smtClean="0">
                <a:solidFill>
                  <a:srgbClr val="0070C0"/>
                </a:solidFill>
              </a:rPr>
              <a:t>git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reflog</a:t>
            </a:r>
            <a:r>
              <a:rPr lang="en-US" dirty="0" smtClean="0">
                <a:solidFill>
                  <a:srgbClr val="0070C0"/>
                </a:solidFill>
              </a:rPr>
              <a:t> HEAD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err="1" smtClean="0">
                <a:solidFill>
                  <a:srgbClr val="0070C0"/>
                </a:solidFill>
              </a:rPr>
              <a:t>git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reflog</a:t>
            </a:r>
            <a:r>
              <a:rPr lang="en-US" dirty="0" smtClean="0">
                <a:solidFill>
                  <a:srgbClr val="0070C0"/>
                </a:solidFill>
              </a:rPr>
              <a:t> refs/heads/master</a:t>
            </a:r>
          </a:p>
          <a:p>
            <a:r>
              <a:rPr lang="ru-RU" dirty="0" smtClean="0"/>
              <a:t>История принадлежит только к локальной копии репозитория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483782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Удаленный репозиторий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Добавление удаленного репозитория:</a:t>
            </a:r>
            <a:br>
              <a:rPr lang="ru-RU" dirty="0" smtClean="0"/>
            </a:br>
            <a:r>
              <a:rPr lang="en-US" dirty="0" err="1" smtClean="0"/>
              <a:t>git</a:t>
            </a:r>
            <a:r>
              <a:rPr lang="en-US" dirty="0" smtClean="0"/>
              <a:t> remote add [alias] [</a:t>
            </a:r>
            <a:r>
              <a:rPr lang="en-US" dirty="0" err="1" smtClean="0"/>
              <a:t>url</a:t>
            </a:r>
            <a:r>
              <a:rPr lang="en-US" dirty="0" smtClean="0"/>
              <a:t> </a:t>
            </a:r>
            <a:r>
              <a:rPr lang="ru-RU" dirty="0" smtClean="0"/>
              <a:t>к удаленному репозиторию</a:t>
            </a:r>
            <a:r>
              <a:rPr lang="en-US" dirty="0" smtClean="0"/>
              <a:t>]</a:t>
            </a:r>
            <a:endParaRPr lang="ru-RU" dirty="0" smtClean="0"/>
          </a:p>
          <a:p>
            <a:r>
              <a:rPr lang="ru-RU" dirty="0" smtClean="0"/>
              <a:t>Например:</a:t>
            </a:r>
            <a:br>
              <a:rPr lang="ru-RU" dirty="0" smtClean="0"/>
            </a:br>
            <a:r>
              <a:rPr lang="en-US" dirty="0" err="1" smtClean="0"/>
              <a:t>git</a:t>
            </a:r>
            <a:r>
              <a:rPr lang="en-US" dirty="0" smtClean="0"/>
              <a:t> remote add origin</a:t>
            </a:r>
            <a:r>
              <a:rPr lang="en-US" dirty="0"/>
              <a:t> https://</a:t>
            </a:r>
            <a:r>
              <a:rPr lang="en-US" dirty="0" smtClean="0"/>
              <a:t>github.com/jelem/javaee.git</a:t>
            </a:r>
          </a:p>
          <a:p>
            <a:r>
              <a:rPr lang="ru-RU" dirty="0" smtClean="0"/>
              <a:t>Обратите внимание на новые записи в файле </a:t>
            </a:r>
            <a:r>
              <a:rPr lang="en-US" dirty="0" smtClean="0"/>
              <a:t>“.</a:t>
            </a:r>
            <a:r>
              <a:rPr lang="en-US" dirty="0" err="1" smtClean="0"/>
              <a:t>git</a:t>
            </a:r>
            <a:r>
              <a:rPr lang="en-US" dirty="0" smtClean="0"/>
              <a:t>/</a:t>
            </a:r>
            <a:r>
              <a:rPr lang="en-US" dirty="0" err="1" smtClean="0"/>
              <a:t>config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388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Локальная система</a:t>
            </a:r>
            <a:endParaRPr lang="en-US" dirty="0"/>
          </a:p>
        </p:txBody>
      </p:sp>
      <p:pic>
        <p:nvPicPr>
          <p:cNvPr id="7" name="Объект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836" y="2160588"/>
            <a:ext cx="7094366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7379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Загрузка изменений в удаленный репозиторий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Чтобы загрузить данный в удаленный репозиторий используется команда:</a:t>
            </a:r>
            <a:br>
              <a:rPr lang="ru-RU" dirty="0" smtClean="0"/>
            </a:br>
            <a:r>
              <a:rPr lang="en-US" dirty="0" err="1" smtClean="0"/>
              <a:t>git</a:t>
            </a:r>
            <a:r>
              <a:rPr lang="en-US" dirty="0" smtClean="0"/>
              <a:t> push [</a:t>
            </a:r>
            <a:r>
              <a:rPr lang="ru-RU" dirty="0" smtClean="0"/>
              <a:t>имя удаленного репозитория или </a:t>
            </a:r>
            <a:r>
              <a:rPr lang="en-US" dirty="0" smtClean="0"/>
              <a:t>alias] [</a:t>
            </a:r>
            <a:r>
              <a:rPr lang="ru-RU" dirty="0" smtClean="0"/>
              <a:t>имя ветки</a:t>
            </a:r>
            <a:r>
              <a:rPr lang="en-US" dirty="0" smtClean="0"/>
              <a:t>]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Например:</a:t>
            </a:r>
            <a:br>
              <a:rPr lang="ru-RU" dirty="0" smtClean="0"/>
            </a:br>
            <a:r>
              <a:rPr lang="en-US" dirty="0" err="1" smtClean="0"/>
              <a:t>git</a:t>
            </a:r>
            <a:r>
              <a:rPr lang="en-US" dirty="0" smtClean="0"/>
              <a:t> push origin master</a:t>
            </a:r>
          </a:p>
          <a:p>
            <a:r>
              <a:rPr lang="ru-RU" dirty="0" smtClean="0"/>
              <a:t>Если другой человек работающий с тем же удаленным репозиторием уже внес свои изменения, то вы не сможете внести свои пока не выполните загрузку последних изменений с помощью:</a:t>
            </a:r>
            <a:br>
              <a:rPr lang="ru-RU" dirty="0" smtClean="0"/>
            </a:br>
            <a:r>
              <a:rPr lang="en-US" dirty="0" err="1" smtClean="0"/>
              <a:t>git</a:t>
            </a:r>
            <a:r>
              <a:rPr lang="en-US" dirty="0" smtClean="0"/>
              <a:t> pull [</a:t>
            </a:r>
            <a:r>
              <a:rPr lang="ru-RU" dirty="0" smtClean="0"/>
              <a:t>имя удаленного репозитория или </a:t>
            </a:r>
            <a:r>
              <a:rPr lang="en-US" dirty="0" smtClean="0"/>
              <a:t>alias] [</a:t>
            </a:r>
            <a:r>
              <a:rPr lang="ru-RU" dirty="0" smtClean="0"/>
              <a:t>имя ветки</a:t>
            </a:r>
            <a:r>
              <a:rPr lang="en-US" dirty="0" smtClean="0"/>
              <a:t>]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6871387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Перезапись предыдущего коммита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 можете перезаписать или добавить данные в предыдущий коммит не создавая нового с помощью команды:</a:t>
            </a:r>
            <a:br>
              <a:rPr lang="ru-RU" dirty="0" smtClean="0"/>
            </a:br>
            <a:r>
              <a:rPr lang="en-US" dirty="0" err="1" smtClean="0"/>
              <a:t>git</a:t>
            </a:r>
            <a:r>
              <a:rPr lang="en-US" dirty="0" smtClean="0"/>
              <a:t> commit --amend -m “</a:t>
            </a:r>
            <a:r>
              <a:rPr lang="ru-RU" dirty="0" smtClean="0"/>
              <a:t>новое или старое сообщение</a:t>
            </a:r>
            <a:r>
              <a:rPr lang="en-US" dirty="0" smtClean="0"/>
              <a:t>”</a:t>
            </a:r>
            <a:endParaRPr lang="ru-RU" dirty="0" smtClean="0"/>
          </a:p>
          <a:p>
            <a:r>
              <a:rPr lang="ru-RU" dirty="0" smtClean="0"/>
              <a:t>Если вы не хотите менять сообщение можно использовать более короткую версию:</a:t>
            </a:r>
            <a:br>
              <a:rPr lang="ru-RU" dirty="0" smtClean="0"/>
            </a:br>
            <a:r>
              <a:rPr lang="en-US" dirty="0" err="1" smtClean="0"/>
              <a:t>git</a:t>
            </a:r>
            <a:r>
              <a:rPr lang="en-US" dirty="0" smtClean="0"/>
              <a:t> commit --amend --no-edit</a:t>
            </a:r>
          </a:p>
          <a:p>
            <a:r>
              <a:rPr lang="ru-RU" dirty="0" smtClean="0"/>
              <a:t>Обратите внимание на то, что если вы уже сделали загрузку в удаленный репозиторий и после этого хотите поменять предыдущий коммит, то локально вы сможете это сделать, но при новой загрузке в удаленный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ru-RU" dirty="0" smtClean="0"/>
              <a:t>выдаст вам ошибку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100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Централизованная система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20" y="2160588"/>
            <a:ext cx="7790798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83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Распределенная система</a:t>
            </a:r>
            <a:endParaRPr lang="en-US" dirty="0"/>
          </a:p>
        </p:txBody>
      </p:sp>
      <p:pic>
        <p:nvPicPr>
          <p:cNvPr id="4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956" y="1521194"/>
            <a:ext cx="5995423" cy="468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322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ru-RU" dirty="0" smtClean="0"/>
              <a:t> - характеристики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распределенная система контроля версий</a:t>
            </a:r>
          </a:p>
          <a:p>
            <a:r>
              <a:rPr lang="ru-RU" dirty="0" smtClean="0"/>
              <a:t>поддержка нелинейной разработки</a:t>
            </a:r>
          </a:p>
          <a:p>
            <a:r>
              <a:rPr lang="ru-RU" dirty="0" smtClean="0"/>
              <a:t>быстрое создание новых веток и их объединение</a:t>
            </a:r>
          </a:p>
          <a:p>
            <a:r>
              <a:rPr lang="ru-RU" dirty="0" smtClean="0"/>
              <a:t>скорость (получение файлов из локального репозитория намного быстрее, чем из удаленного)</a:t>
            </a:r>
          </a:p>
          <a:p>
            <a:r>
              <a:rPr lang="ru-RU" dirty="0" smtClean="0"/>
              <a:t>простой дизайн</a:t>
            </a:r>
          </a:p>
          <a:p>
            <a:r>
              <a:rPr lang="ru-RU" dirty="0" smtClean="0"/>
              <a:t>отлично подходит для больших проектов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52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Хранение данных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61" y="1796764"/>
            <a:ext cx="8596312" cy="367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0255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1482</TotalTime>
  <Words>866</Words>
  <Application>Microsoft Office PowerPoint</Application>
  <PresentationFormat>Widescreen</PresentationFormat>
  <Paragraphs>164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Trebuchet MS</vt:lpstr>
      <vt:lpstr>Wingdings 3</vt:lpstr>
      <vt:lpstr>Facet</vt:lpstr>
      <vt:lpstr>Git</vt:lpstr>
      <vt:lpstr>Контроль версий. Зачем это нужно?</vt:lpstr>
      <vt:lpstr>Система контроля версий</vt:lpstr>
      <vt:lpstr>Виды систем контроля версий</vt:lpstr>
      <vt:lpstr>Локальная система</vt:lpstr>
      <vt:lpstr>Централизованная система</vt:lpstr>
      <vt:lpstr>Распределенная система</vt:lpstr>
      <vt:lpstr>Git - характеристики</vt:lpstr>
      <vt:lpstr>Хранение данных</vt:lpstr>
      <vt:lpstr>Преимущества распределенности</vt:lpstr>
      <vt:lpstr>Представление файлов</vt:lpstr>
      <vt:lpstr>Программы для использования Git</vt:lpstr>
      <vt:lpstr>Командная строка</vt:lpstr>
      <vt:lpstr>Типы команд</vt:lpstr>
      <vt:lpstr>Расчёт хэш значения</vt:lpstr>
      <vt:lpstr>Команда hash-object</vt:lpstr>
      <vt:lpstr>Инициализация репозитория</vt:lpstr>
      <vt:lpstr>Сохранение данных в базе</vt:lpstr>
      <vt:lpstr>Просмотр содержимого объекта</vt:lpstr>
      <vt:lpstr>Начальные настройки</vt:lpstr>
      <vt:lpstr>Получение настроек</vt:lpstr>
      <vt:lpstr>Справка</vt:lpstr>
      <vt:lpstr>3 состояния файлов</vt:lpstr>
      <vt:lpstr>Проверка текущего статуса</vt:lpstr>
      <vt:lpstr>Добавление файлов в staging область</vt:lpstr>
      <vt:lpstr>Простой проект</vt:lpstr>
      <vt:lpstr>Коммит данных (сохранение в базе)</vt:lpstr>
      <vt:lpstr>История коммитов</vt:lpstr>
      <vt:lpstr>Структура базы данных</vt:lpstr>
      <vt:lpstr>Новые данные</vt:lpstr>
      <vt:lpstr>Структура 2х коммитов</vt:lpstr>
      <vt:lpstr>Git тэги</vt:lpstr>
      <vt:lpstr>Служебная информация о тэге</vt:lpstr>
      <vt:lpstr>Виды объектов Git’а</vt:lpstr>
      <vt:lpstr>Количество объектов в базе данных</vt:lpstr>
      <vt:lpstr>Задача</vt:lpstr>
      <vt:lpstr>Ветки (branches)</vt:lpstr>
      <vt:lpstr>Структура коммитов с веткой</vt:lpstr>
      <vt:lpstr>Создание новой ветки</vt:lpstr>
      <vt:lpstr>Переключение между ветками</vt:lpstr>
      <vt:lpstr>Отображение указателей</vt:lpstr>
      <vt:lpstr>Практическая работа с ветками</vt:lpstr>
      <vt:lpstr>Конфликты</vt:lpstr>
      <vt:lpstr>Отмена изменений</vt:lpstr>
      <vt:lpstr>Изменения между 2мя коммитами в истории</vt:lpstr>
      <vt:lpstr>Изменение базового коммита (rebase)</vt:lpstr>
      <vt:lpstr>Откат определенного коммита</vt:lpstr>
      <vt:lpstr>Просмотр истории</vt:lpstr>
      <vt:lpstr>Удаленный репозиторий</vt:lpstr>
      <vt:lpstr>Загрузка изменений в удаленный репозиторий</vt:lpstr>
      <vt:lpstr>Перезапись предыдущего коммита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Stanislav Parkhomenko</dc:creator>
  <cp:lastModifiedBy>Stanislav Parkhomenko</cp:lastModifiedBy>
  <cp:revision>42</cp:revision>
  <dcterms:created xsi:type="dcterms:W3CDTF">2017-08-05T12:50:48Z</dcterms:created>
  <dcterms:modified xsi:type="dcterms:W3CDTF">2017-08-06T13:33:16Z</dcterms:modified>
</cp:coreProperties>
</file>