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8" r:id="rId20"/>
    <p:sldId id="275" r:id="rId21"/>
    <p:sldId id="276" r:id="rId22"/>
    <p:sldId id="273" r:id="rId23"/>
    <p:sldId id="277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Parkhomenko" initials="SP" lastIdx="2" clrIdx="0">
    <p:extLst>
      <p:ext uri="{19B8F6BF-5375-455C-9EA6-DF929625EA0E}">
        <p15:presenceInfo xmlns:p15="http://schemas.microsoft.com/office/powerpoint/2012/main" userId="S-1-5-21-527237240-854245398-682003330-27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18F7D-3BED-4473-A254-29A6D77E067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CA5E-9FBE-45CA-BFA6-8C697DCB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клиент? (человек, компьютер, браузер)</a:t>
            </a:r>
            <a:br>
              <a:rPr lang="ru-RU" dirty="0" smtClean="0"/>
            </a:br>
            <a:r>
              <a:rPr lang="ru-RU" dirty="0" smtClean="0"/>
              <a:t>Что такое веб-сервер? (</a:t>
            </a:r>
            <a:r>
              <a:rPr lang="en-US" dirty="0" smtClean="0"/>
              <a:t>hardware, </a:t>
            </a:r>
            <a:r>
              <a:rPr lang="ru-RU" dirty="0" smtClean="0"/>
              <a:t>программа)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CA5E-9FBE-45CA-BFA6-8C697DCB8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baseline="0" dirty="0" smtClean="0"/>
              <a:t>протокол передает данные частями, в конце эти части объединяются</a:t>
            </a:r>
            <a:br>
              <a:rPr lang="ru-RU" baseline="0" dirty="0" smtClean="0"/>
            </a:br>
            <a:r>
              <a:rPr lang="en-US" baseline="0" dirty="0" smtClean="0"/>
              <a:t>HTTP </a:t>
            </a:r>
            <a:r>
              <a:rPr lang="ru-RU" baseline="0" dirty="0" smtClean="0"/>
              <a:t>содержит информацию нужную для выполнения запросов клиента к серверу (</a:t>
            </a:r>
            <a:r>
              <a:rPr lang="en-US" baseline="0" dirty="0" smtClean="0"/>
              <a:t>Web specific)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CA5E-9FBE-45CA-BFA6-8C697DCB8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Servers, Servlets,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 </a:t>
            </a:r>
            <a:r>
              <a:rPr lang="en-US" dirty="0" smtClean="0"/>
              <a:t>POST-</a:t>
            </a:r>
            <a:r>
              <a:rPr lang="ru-RU" dirty="0" smtClean="0"/>
              <a:t>запрос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93" y="2159000"/>
            <a:ext cx="4420217" cy="2943636"/>
          </a:xfrm>
        </p:spPr>
      </p:pic>
    </p:spTree>
    <p:extLst>
      <p:ext uri="{BB962C8B-B14F-4D97-AF65-F5344CB8AC3E}">
        <p14:creationId xmlns:p14="http://schemas.microsoft.com/office/powerpoint/2010/main" val="43653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POST, PUT,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ru-RU" dirty="0" smtClean="0"/>
              <a:t>для создания нового комплексного ресурса</a:t>
            </a:r>
          </a:p>
          <a:p>
            <a:r>
              <a:rPr lang="en-US" dirty="0" smtClean="0"/>
              <a:t>PUT </a:t>
            </a:r>
            <a:r>
              <a:rPr lang="ru-RU" dirty="0" smtClean="0"/>
              <a:t>для редактирования существующего или создания нового</a:t>
            </a:r>
            <a:endParaRPr lang="en-US" dirty="0" smtClean="0"/>
          </a:p>
          <a:p>
            <a:r>
              <a:rPr lang="en-US" dirty="0" smtClean="0"/>
              <a:t>DELETE </a:t>
            </a:r>
            <a:r>
              <a:rPr lang="ru-RU" dirty="0" smtClean="0"/>
              <a:t>для удаления ресурса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 от сервера (</a:t>
            </a:r>
            <a:r>
              <a:rPr lang="en-US" dirty="0" smtClean="0"/>
              <a:t>Response)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69" y="1930400"/>
            <a:ext cx="2953162" cy="3391373"/>
          </a:xfrm>
        </p:spPr>
      </p:pic>
    </p:spTree>
    <p:extLst>
      <p:ext uri="{BB962C8B-B14F-4D97-AF65-F5344CB8AC3E}">
        <p14:creationId xmlns:p14="http://schemas.microsoft.com/office/powerpoint/2010/main" val="90097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Выберите запрос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999605"/>
              </p:ext>
            </p:extLst>
          </p:nvPr>
        </p:nvGraphicFramePr>
        <p:xfrm>
          <a:off x="677863" y="2160588"/>
          <a:ext cx="859631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568">
                  <a:extLst>
                    <a:ext uri="{9D8B030D-6E8A-4147-A177-3AD203B41FA5}">
                      <a16:colId xmlns:a16="http://schemas.microsoft.com/office/drawing/2014/main" val="1793079921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744438637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003750025"/>
                    </a:ext>
                  </a:extLst>
                </a:gridCol>
                <a:gridCol w="764931">
                  <a:extLst>
                    <a:ext uri="{9D8B030D-6E8A-4147-A177-3AD203B41FA5}">
                      <a16:colId xmlns:a16="http://schemas.microsoft.com/office/drawing/2014/main" val="2844387558"/>
                    </a:ext>
                  </a:extLst>
                </a:gridCol>
                <a:gridCol w="1000611">
                  <a:extLst>
                    <a:ext uri="{9D8B030D-6E8A-4147-A177-3AD203B41FA5}">
                      <a16:colId xmlns:a16="http://schemas.microsoft.com/office/drawing/2014/main" val="3586462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18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Пользователь</a:t>
                      </a:r>
                      <a:r>
                        <a:rPr lang="ru-RU" sz="1400" baseline="0" dirty="0" smtClean="0"/>
                        <a:t> отправляет логин и пароль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Пользователь добавляет новый товар в корзину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Пользователь</a:t>
                      </a:r>
                      <a:r>
                        <a:rPr lang="ru-RU" sz="1400" baseline="0" dirty="0" smtClean="0"/>
                        <a:t> переходит на другую страницу с помощью клика на какой-нибудь пункт меню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5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Пользователь</a:t>
                      </a:r>
                      <a:r>
                        <a:rPr lang="ru-RU" sz="1400" baseline="0" dirty="0" smtClean="0"/>
                        <a:t> удаляет товар из корзины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Пользователь</a:t>
                      </a:r>
                      <a:r>
                        <a:rPr lang="ru-RU" sz="1400" baseline="0" dirty="0" smtClean="0"/>
                        <a:t> редактирует своё имя в профиле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6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Пользователь</a:t>
                      </a:r>
                      <a:r>
                        <a:rPr lang="ru-RU" sz="1400" baseline="0" dirty="0" smtClean="0"/>
                        <a:t> просматривает изображение обложки книги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4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Пользователь</a:t>
                      </a:r>
                      <a:r>
                        <a:rPr lang="ru-RU" sz="1400" baseline="0" dirty="0" smtClean="0"/>
                        <a:t> просматривает список книг одного автора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66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9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порт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Подключение к определенной программе на сервере</a:t>
            </a:r>
          </a:p>
          <a:p>
            <a:r>
              <a:rPr lang="ru-RU" dirty="0" smtClean="0"/>
              <a:t>0..65535</a:t>
            </a:r>
          </a:p>
          <a:p>
            <a:r>
              <a:rPr lang="ru-RU" dirty="0" smtClean="0"/>
              <a:t>0..1023 - используются известными программами (не используйте в своих целях)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9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 сервлетов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69791"/>
            <a:ext cx="8596312" cy="2849692"/>
          </a:xfrm>
        </p:spPr>
      </p:pic>
    </p:spTree>
    <p:extLst>
      <p:ext uri="{BB962C8B-B14F-4D97-AF65-F5344CB8AC3E}">
        <p14:creationId xmlns:p14="http://schemas.microsoft.com/office/powerpoint/2010/main" val="97737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сервлета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91" y="1445389"/>
            <a:ext cx="3253154" cy="4879732"/>
          </a:xfrm>
        </p:spPr>
      </p:pic>
    </p:spTree>
    <p:extLst>
      <p:ext uri="{BB962C8B-B14F-4D97-AF65-F5344CB8AC3E}">
        <p14:creationId xmlns:p14="http://schemas.microsoft.com/office/powerpoint/2010/main" val="358761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запроса контейнером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0877"/>
            <a:ext cx="8596668" cy="430048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Пользователь отправляет запрос веб-серверу (щелкает на какой-нибудь ссылке на сайте в браузере)</a:t>
            </a:r>
          </a:p>
          <a:p>
            <a:r>
              <a:rPr lang="ru-RU" dirty="0" smtClean="0"/>
              <a:t>Веб-сервер видит, что ссылка - это не статический ресурс и отправляет запрос контейнеру сервлетов</a:t>
            </a:r>
          </a:p>
          <a:p>
            <a:r>
              <a:rPr lang="ru-RU" dirty="0" smtClean="0"/>
              <a:t>Контейнер создает 2 объекта (</a:t>
            </a:r>
            <a:r>
              <a:rPr lang="en-US" dirty="0" err="1" smtClean="0"/>
              <a:t>HttpServletRequest</a:t>
            </a:r>
            <a:r>
              <a:rPr lang="en-US" dirty="0" smtClean="0"/>
              <a:t>, </a:t>
            </a:r>
            <a:r>
              <a:rPr lang="en-US" dirty="0" err="1" smtClean="0"/>
              <a:t>HttpServletResponse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Контейнер создает новый поток (</a:t>
            </a:r>
            <a:r>
              <a:rPr lang="en-US" dirty="0" smtClean="0"/>
              <a:t>Thread)</a:t>
            </a:r>
            <a:r>
              <a:rPr lang="ru-RU" dirty="0" smtClean="0"/>
              <a:t>, находит нужный сервлет опираясь на ссылку в запросе и передает сервлету объекты </a:t>
            </a:r>
            <a:r>
              <a:rPr lang="en-US" dirty="0" err="1" smtClean="0"/>
              <a:t>HttpServletRequest</a:t>
            </a:r>
            <a:r>
              <a:rPr lang="en-US" dirty="0" smtClean="0"/>
              <a:t>, </a:t>
            </a:r>
            <a:r>
              <a:rPr lang="en-US" dirty="0" err="1" smtClean="0"/>
              <a:t>HttpServletResponse</a:t>
            </a:r>
            <a:endParaRPr lang="en-US" dirty="0" smtClean="0"/>
          </a:p>
          <a:p>
            <a:r>
              <a:rPr lang="ru-RU" dirty="0" smtClean="0"/>
              <a:t>Контейнер вызывает метод </a:t>
            </a:r>
            <a:r>
              <a:rPr lang="en-US" dirty="0" smtClean="0"/>
              <a:t>service()</a:t>
            </a:r>
            <a:r>
              <a:rPr lang="ru-RU" dirty="0" smtClean="0"/>
              <a:t>, который в свою очередь вызывает</a:t>
            </a:r>
            <a:r>
              <a:rPr lang="ru-RU" dirty="0"/>
              <a:t> </a:t>
            </a:r>
            <a:r>
              <a:rPr lang="ru-RU" dirty="0" smtClean="0"/>
              <a:t>метод </a:t>
            </a:r>
            <a:r>
              <a:rPr lang="en-US" dirty="0" err="1" smtClean="0"/>
              <a:t>doGet</a:t>
            </a:r>
            <a:r>
              <a:rPr lang="en-US" dirty="0" smtClean="0"/>
              <a:t>()</a:t>
            </a:r>
            <a:r>
              <a:rPr lang="ru-RU" dirty="0" smtClean="0"/>
              <a:t> или </a:t>
            </a:r>
            <a:r>
              <a:rPr lang="en-US" dirty="0" err="1" smtClean="0"/>
              <a:t>doPost</a:t>
            </a:r>
            <a:r>
              <a:rPr lang="en-US" dirty="0" smtClean="0"/>
              <a:t>() </a:t>
            </a:r>
            <a:r>
              <a:rPr lang="ru-RU" dirty="0" smtClean="0"/>
              <a:t>в зависимости от </a:t>
            </a:r>
            <a:r>
              <a:rPr lang="en-US" dirty="0" smtClean="0"/>
              <a:t>Http</a:t>
            </a:r>
            <a:r>
              <a:rPr lang="ru-RU" dirty="0" smtClean="0"/>
              <a:t>-метода</a:t>
            </a:r>
          </a:p>
          <a:p>
            <a:r>
              <a:rPr lang="ru-RU" dirty="0" smtClean="0"/>
              <a:t>Когда поток выполнения заканчивается, сервлет конвертирует объект </a:t>
            </a:r>
            <a:r>
              <a:rPr lang="en-US" dirty="0" err="1" smtClean="0"/>
              <a:t>HttpServletResponse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Http Response</a:t>
            </a:r>
            <a:r>
              <a:rPr lang="ru-RU" dirty="0"/>
              <a:t> </a:t>
            </a:r>
            <a:r>
              <a:rPr lang="ru-RU" dirty="0" smtClean="0"/>
              <a:t>и отправляет его назад клиенту</a:t>
            </a:r>
          </a:p>
          <a:p>
            <a:r>
              <a:rPr lang="ru-RU" dirty="0" smtClean="0"/>
              <a:t>Контейнер удаляет объекты 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HttpServletResponse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6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сервлет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Должен наследовать </a:t>
            </a:r>
            <a:r>
              <a:rPr lang="en-US" dirty="0" err="1" smtClean="0"/>
              <a:t>HttpServlet</a:t>
            </a:r>
            <a:endParaRPr lang="en-US" dirty="0" smtClean="0"/>
          </a:p>
          <a:p>
            <a:r>
              <a:rPr lang="ru-RU" dirty="0" smtClean="0"/>
              <a:t>Маппинг к запросу определяется с помощью аннотации </a:t>
            </a:r>
            <a:r>
              <a:rPr lang="en-US" dirty="0" smtClean="0"/>
              <a:t>@</a:t>
            </a:r>
            <a:r>
              <a:rPr lang="en-US" dirty="0" err="1" smtClean="0"/>
              <a:t>WebServlet</a:t>
            </a:r>
            <a:endParaRPr lang="en-US" dirty="0" smtClean="0"/>
          </a:p>
          <a:p>
            <a:r>
              <a:rPr lang="ru-RU" dirty="0" smtClean="0"/>
              <a:t>Контейнеру сервлетов необходим дескриптор, который должен находиться в папке </a:t>
            </a:r>
            <a:r>
              <a:rPr lang="en-US" dirty="0" smtClean="0"/>
              <a:t>“</a:t>
            </a:r>
            <a:r>
              <a:rPr lang="en-US" dirty="0" err="1" smtClean="0"/>
              <a:t>webapp</a:t>
            </a:r>
            <a:r>
              <a:rPr lang="en-US" dirty="0" smtClean="0"/>
              <a:t>/WEB-INF/web.xml”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4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для работы с сервлетами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533603"/>
            <a:ext cx="829586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javax.servlet-api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&gt;3.1.0&lt;/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9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22" y="2136531"/>
            <a:ext cx="7529891" cy="2778232"/>
          </a:xfrm>
        </p:spPr>
      </p:pic>
    </p:spTree>
    <p:extLst>
      <p:ext uri="{BB962C8B-B14F-4D97-AF65-F5344CB8AC3E}">
        <p14:creationId xmlns:p14="http://schemas.microsoft.com/office/powerpoint/2010/main" val="352168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Известные конейнеры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Tomcat</a:t>
            </a:r>
          </a:p>
          <a:p>
            <a:r>
              <a:rPr lang="en-US" dirty="0" smtClean="0"/>
              <a:t>Jetty</a:t>
            </a:r>
          </a:p>
          <a:p>
            <a:r>
              <a:rPr lang="en-US" dirty="0" err="1" smtClean="0"/>
              <a:t>Jboss</a:t>
            </a:r>
            <a:endParaRPr lang="en-US" dirty="0" smtClean="0"/>
          </a:p>
          <a:p>
            <a:r>
              <a:rPr lang="en-US" dirty="0" err="1" smtClean="0"/>
              <a:t>GlassFish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4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сервлета в контейнер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Установите </a:t>
            </a:r>
            <a:r>
              <a:rPr lang="en-US" dirty="0" smtClean="0"/>
              <a:t>Tomcat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порт по умолчанию - 8080</a:t>
            </a:r>
            <a:endParaRPr lang="en-US" dirty="0" smtClean="0"/>
          </a:p>
          <a:p>
            <a:r>
              <a:rPr lang="ru-RU" dirty="0" smtClean="0"/>
              <a:t>Соберите джава приложение в </a:t>
            </a:r>
            <a:r>
              <a:rPr lang="en-US" dirty="0" smtClean="0"/>
              <a:t>war </a:t>
            </a:r>
            <a:r>
              <a:rPr lang="ru-RU" dirty="0" smtClean="0"/>
              <a:t>архив</a:t>
            </a:r>
          </a:p>
          <a:p>
            <a:r>
              <a:rPr lang="ru-RU" dirty="0" smtClean="0"/>
              <a:t>Задайте пользователя в </a:t>
            </a:r>
            <a:r>
              <a:rPr lang="en-US" dirty="0" smtClean="0"/>
              <a:t>Tomcat</a:t>
            </a:r>
            <a:r>
              <a:rPr lang="ru-RU" dirty="0" smtClean="0"/>
              <a:t>, у которого будут права на загрузку </a:t>
            </a:r>
            <a:r>
              <a:rPr lang="en-US" dirty="0" smtClean="0"/>
              <a:t>(deployment) </a:t>
            </a:r>
            <a:r>
              <a:rPr lang="ru-RU" dirty="0" smtClean="0"/>
              <a:t>приложений</a:t>
            </a:r>
          </a:p>
          <a:p>
            <a:r>
              <a:rPr lang="ru-RU" dirty="0" smtClean="0"/>
              <a:t>С помощью </a:t>
            </a:r>
            <a:r>
              <a:rPr lang="en-US" dirty="0" smtClean="0"/>
              <a:t>Web-</a:t>
            </a:r>
            <a:r>
              <a:rPr lang="ru-RU" dirty="0" smtClean="0"/>
              <a:t>консоли </a:t>
            </a:r>
            <a:r>
              <a:rPr lang="en-US" dirty="0" smtClean="0"/>
              <a:t>Tomcat </a:t>
            </a:r>
            <a:r>
              <a:rPr lang="ru-RU" dirty="0" smtClean="0"/>
              <a:t>установите ваше приложение</a:t>
            </a:r>
          </a:p>
          <a:p>
            <a:r>
              <a:rPr lang="ru-RU" dirty="0" smtClean="0"/>
              <a:t>С помощью </a:t>
            </a:r>
            <a:r>
              <a:rPr lang="en-US" dirty="0" smtClean="0"/>
              <a:t>JPDA</a:t>
            </a:r>
            <a:r>
              <a:rPr lang="ru-RU" dirty="0"/>
              <a:t> </a:t>
            </a:r>
            <a:r>
              <a:rPr lang="ru-RU" dirty="0" smtClean="0"/>
              <a:t>подключитесь к</a:t>
            </a:r>
            <a:r>
              <a:rPr lang="en-US" dirty="0" smtClean="0"/>
              <a:t> Tomcat’</a:t>
            </a:r>
            <a:r>
              <a:rPr lang="ru-RU" dirty="0" smtClean="0"/>
              <a:t>у удаленно:</a:t>
            </a:r>
            <a:br>
              <a:rPr lang="ru-RU" dirty="0" smtClean="0"/>
            </a:br>
            <a:r>
              <a:rPr lang="ru-RU" dirty="0" smtClean="0"/>
              <a:t>- порт по умолчанию - 8000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0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err="1" smtClean="0"/>
              <a:t>HTTPServletRequest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getParameter</a:t>
            </a:r>
            <a:r>
              <a:rPr lang="en-US" dirty="0" smtClean="0"/>
              <a:t> - </a:t>
            </a:r>
            <a:r>
              <a:rPr lang="ru-RU" dirty="0" smtClean="0"/>
              <a:t>возвращает значение параметра запроса</a:t>
            </a:r>
            <a:endParaRPr lang="en-US" dirty="0" smtClean="0"/>
          </a:p>
          <a:p>
            <a:r>
              <a:rPr lang="en-US" dirty="0" err="1" smtClean="0"/>
              <a:t>getParameterValues</a:t>
            </a:r>
            <a:r>
              <a:rPr lang="ru-RU" dirty="0" smtClean="0"/>
              <a:t> - возвращает массив значений параметра запроса</a:t>
            </a:r>
            <a:endParaRPr lang="en-US" dirty="0" smtClean="0"/>
          </a:p>
          <a:p>
            <a:r>
              <a:rPr lang="en-US" dirty="0" err="1" smtClean="0"/>
              <a:t>getParameterMap</a:t>
            </a:r>
            <a:r>
              <a:rPr lang="ru-RU" dirty="0" smtClean="0"/>
              <a:t> - возвращает коллекцию наборов ключ-значение</a:t>
            </a:r>
            <a:endParaRPr lang="en-US" dirty="0" smtClean="0"/>
          </a:p>
          <a:p>
            <a:r>
              <a:rPr lang="en-US" dirty="0" err="1" smtClean="0"/>
              <a:t>getParameterNames</a:t>
            </a:r>
            <a:r>
              <a:rPr lang="ru-RU" dirty="0" smtClean="0"/>
              <a:t> - возвращает имена всех параметров запроса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1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 </a:t>
            </a:r>
            <a:r>
              <a:rPr lang="ru-RU" dirty="0" smtClean="0"/>
              <a:t>плагин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2649" y="1504720"/>
            <a:ext cx="741741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org.eclipse.jetty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&gt;jetty-maven-plugin&lt;/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&gt;9.4.6.v20170531&lt;/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contextPath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&gt;/context&lt;/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contextPath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httpConnector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&gt;8888&lt;/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httpConnector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8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Формат, который понятен браузеру</a:t>
            </a:r>
          </a:p>
          <a:p>
            <a:r>
              <a:rPr lang="ru-RU" dirty="0" smtClean="0"/>
              <a:t>Разные браузеры могут отображать данные по-разному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9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данных на сервер с помощью формы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Форма:</a:t>
            </a:r>
            <a:br>
              <a:rPr lang="ru-RU" dirty="0" smtClean="0"/>
            </a:br>
            <a:r>
              <a:rPr lang="en-US" dirty="0"/>
              <a:t>&lt;form action=“/context/register”&gt;&lt;/form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Кнопка:</a:t>
            </a:r>
            <a:br>
              <a:rPr lang="ru-RU" dirty="0" smtClean="0"/>
            </a:br>
            <a:r>
              <a:rPr lang="en-US" dirty="0" smtClean="0"/>
              <a:t>&lt;input type=“submit” value=“” name=“”/&gt;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</a:t>
            </a:r>
            <a:r>
              <a:rPr lang="ru-RU" dirty="0" smtClean="0"/>
              <a:t>формы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4163"/>
            <a:ext cx="8596668" cy="4397200"/>
          </a:xfrm>
        </p:spPr>
        <p:txBody>
          <a:bodyPr>
            <a:normAutofit/>
          </a:bodyPr>
          <a:lstStyle/>
          <a:p>
            <a:r>
              <a:rPr lang="ru-RU" dirty="0" smtClean="0"/>
              <a:t>Отправка запроса на сервер: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&lt;form action=“/context/register”&gt;&lt;/form&gt;</a:t>
            </a:r>
          </a:p>
          <a:p>
            <a:r>
              <a:rPr lang="ru-RU" dirty="0" smtClean="0"/>
              <a:t>Форма для ввода текста:</a:t>
            </a:r>
            <a:br>
              <a:rPr lang="ru-RU" dirty="0" smtClean="0"/>
            </a:br>
            <a:r>
              <a:rPr lang="en-US" dirty="0" smtClean="0"/>
              <a:t>&lt;input type=“text” name=“login”/&gt;</a:t>
            </a:r>
            <a:endParaRPr lang="ru-RU" dirty="0" smtClean="0"/>
          </a:p>
          <a:p>
            <a:r>
              <a:rPr lang="ru-RU" dirty="0" smtClean="0"/>
              <a:t>Переключатель:</a:t>
            </a:r>
            <a:br>
              <a:rPr lang="ru-RU" dirty="0" smtClean="0"/>
            </a:br>
            <a:r>
              <a:rPr lang="en-US" dirty="0" smtClean="0"/>
              <a:t>&lt;input type=“radio” name=“gender” value=“” checked/&gt;</a:t>
            </a:r>
          </a:p>
          <a:p>
            <a:r>
              <a:rPr lang="ru-RU" dirty="0" smtClean="0"/>
              <a:t>Чекбокс:</a:t>
            </a:r>
            <a:br>
              <a:rPr lang="ru-RU" dirty="0" smtClean="0"/>
            </a:br>
            <a:r>
              <a:rPr lang="en-US" dirty="0" smtClean="0"/>
              <a:t>&lt;input type=“checkbox” name=“hobbies” value=“”/&gt;</a:t>
            </a:r>
          </a:p>
          <a:p>
            <a:r>
              <a:rPr lang="ru-RU" dirty="0" smtClean="0"/>
              <a:t>Форма выборки:</a:t>
            </a:r>
            <a:br>
              <a:rPr lang="ru-RU" dirty="0" smtClean="0"/>
            </a:br>
            <a:r>
              <a:rPr lang="en-US" dirty="0" smtClean="0"/>
              <a:t>&lt;select name=“country”&gt;</a:t>
            </a:r>
            <a:br>
              <a:rPr lang="en-US" dirty="0" smtClean="0"/>
            </a:br>
            <a:r>
              <a:rPr lang="en-US" dirty="0" smtClean="0"/>
              <a:t>  &lt;option value=“Ukraine”&gt;Ukraine&lt;/option&gt;</a:t>
            </a:r>
            <a:br>
              <a:rPr lang="en-US" dirty="0" smtClean="0"/>
            </a:br>
            <a:r>
              <a:rPr lang="en-US" dirty="0" smtClean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483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запросов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3167677"/>
            <a:ext cx="8596312" cy="917688"/>
          </a:xfrm>
        </p:spPr>
      </p:pic>
    </p:spTree>
    <p:extLst>
      <p:ext uri="{BB962C8B-B14F-4D97-AF65-F5344CB8AC3E}">
        <p14:creationId xmlns:p14="http://schemas.microsoft.com/office/powerpoint/2010/main" val="77884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фильтра в дескрипторе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42321"/>
            <a:ext cx="859401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Filter&lt;/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com.hillel.servlets.AuthFilter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filter-mapping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Filter&lt;/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&gt;/login&lt;/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filter-mapping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0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Нужны для того, чтобы хранить в браузере клиента серверную информацию</a:t>
            </a:r>
          </a:p>
          <a:p>
            <a:r>
              <a:rPr lang="ru-RU" dirty="0" smtClean="0"/>
              <a:t>Отправляются внутри </a:t>
            </a:r>
            <a:r>
              <a:rPr lang="en-US" dirty="0" smtClean="0"/>
              <a:t>Http Response </a:t>
            </a:r>
            <a:r>
              <a:rPr lang="ru-RU" dirty="0" smtClean="0"/>
              <a:t>с помощью </a:t>
            </a:r>
            <a:r>
              <a:rPr lang="en-US" dirty="0" smtClean="0"/>
              <a:t>Header’</a:t>
            </a:r>
            <a:r>
              <a:rPr lang="ru-RU" dirty="0" smtClean="0"/>
              <a:t>а </a:t>
            </a:r>
            <a:r>
              <a:rPr lang="en-US" dirty="0" smtClean="0"/>
              <a:t>“Set-Cookie”</a:t>
            </a:r>
          </a:p>
          <a:p>
            <a:r>
              <a:rPr lang="ru-RU" dirty="0" smtClean="0"/>
              <a:t>Устанавливаются с помощью:</a:t>
            </a:r>
            <a:br>
              <a:rPr lang="ru-RU" dirty="0" smtClean="0"/>
            </a:br>
            <a:r>
              <a:rPr lang="en-US" dirty="0" smtClean="0"/>
              <a:t>Cookie </a:t>
            </a:r>
            <a:r>
              <a:rPr lang="en-US" dirty="0" err="1" smtClean="0"/>
              <a:t>cookie</a:t>
            </a:r>
            <a:r>
              <a:rPr lang="en-US" dirty="0" smtClean="0"/>
              <a:t> = new Cookie(“key”, “value”);</a:t>
            </a:r>
            <a:br>
              <a:rPr lang="en-US" dirty="0" smtClean="0"/>
            </a:br>
            <a:r>
              <a:rPr lang="en-US" dirty="0" err="1" smtClean="0"/>
              <a:t>resp.addCookie</a:t>
            </a:r>
            <a:r>
              <a:rPr lang="en-US" dirty="0" smtClean="0"/>
              <a:t>(cookie);</a:t>
            </a:r>
          </a:p>
          <a:p>
            <a:r>
              <a:rPr lang="ru-RU" dirty="0" smtClean="0"/>
              <a:t>Получение при запросе:</a:t>
            </a:r>
            <a:br>
              <a:rPr lang="ru-RU" dirty="0" smtClean="0"/>
            </a:br>
            <a:r>
              <a:rPr lang="en-US" dirty="0" err="1" smtClean="0"/>
              <a:t>req.getCookies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8098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ресурсов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Картинки</a:t>
            </a:r>
          </a:p>
          <a:p>
            <a:r>
              <a:rPr lang="en-US" dirty="0" smtClean="0"/>
              <a:t>HTML-</a:t>
            </a:r>
            <a:r>
              <a:rPr lang="ru-RU" dirty="0" smtClean="0"/>
              <a:t>страницы</a:t>
            </a:r>
          </a:p>
          <a:p>
            <a:r>
              <a:rPr lang="en-US" dirty="0" smtClean="0"/>
              <a:t>JSON, XML </a:t>
            </a:r>
            <a:r>
              <a:rPr lang="ru-RU" dirty="0" smtClean="0"/>
              <a:t>сообщения</a:t>
            </a:r>
          </a:p>
          <a:p>
            <a:r>
              <a:rPr lang="ru-RU" dirty="0" smtClean="0"/>
              <a:t>Любые статические ресурсы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2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Нужна для того, чтобы</a:t>
            </a:r>
            <a:r>
              <a:rPr lang="en-US" dirty="0" smtClean="0"/>
              <a:t> </a:t>
            </a:r>
            <a:r>
              <a:rPr lang="ru-RU" dirty="0" smtClean="0"/>
              <a:t>хранить временные данные конкретного пользователя на сервере</a:t>
            </a:r>
            <a:endParaRPr lang="en-US" dirty="0" smtClean="0"/>
          </a:p>
          <a:p>
            <a:r>
              <a:rPr lang="ru-RU" dirty="0" smtClean="0"/>
              <a:t>Создается на сервере и затем клиенту отправляется </a:t>
            </a:r>
            <a:r>
              <a:rPr lang="en-US" dirty="0" smtClean="0"/>
              <a:t>JSESSIONID </a:t>
            </a:r>
            <a:r>
              <a:rPr lang="ru-RU" dirty="0" smtClean="0"/>
              <a:t>(идентификатор сессии)</a:t>
            </a:r>
          </a:p>
          <a:p>
            <a:r>
              <a:rPr lang="ru-RU" dirty="0" smtClean="0"/>
              <a:t>При следующем запросе клиент отправляет свой идентификатор и сервер по нему достает соответствующий объект сессии</a:t>
            </a:r>
          </a:p>
          <a:p>
            <a:r>
              <a:rPr lang="ru-RU" dirty="0" smtClean="0"/>
              <a:t>Получение новой или существующей сессии:</a:t>
            </a:r>
            <a:br>
              <a:rPr lang="ru-RU" dirty="0" smtClean="0"/>
            </a:br>
            <a:r>
              <a:rPr lang="en-US" dirty="0" err="1" smtClean="0"/>
              <a:t>HttpSession</a:t>
            </a:r>
            <a:r>
              <a:rPr lang="en-US" dirty="0" smtClean="0"/>
              <a:t> </a:t>
            </a:r>
            <a:r>
              <a:rPr lang="en-US" dirty="0" err="1" smtClean="0"/>
              <a:t>httpSession</a:t>
            </a:r>
            <a:r>
              <a:rPr lang="en-US" dirty="0" smtClean="0"/>
              <a:t> = </a:t>
            </a:r>
            <a:r>
              <a:rPr lang="en-US" dirty="0" err="1" smtClean="0"/>
              <a:t>request.getSession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httpSession.setAttribute</a:t>
            </a:r>
            <a:r>
              <a:rPr lang="en-US" dirty="0" smtClean="0"/>
              <a:t>(“user”, user);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9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диспетчера:</a:t>
            </a:r>
            <a:br>
              <a:rPr lang="ru-RU" dirty="0" smtClean="0"/>
            </a:br>
            <a:r>
              <a:rPr lang="en-US" dirty="0" err="1" smtClean="0"/>
              <a:t>RequestDispatcher</a:t>
            </a:r>
            <a:r>
              <a:rPr lang="en-US" dirty="0" smtClean="0"/>
              <a:t> </a:t>
            </a:r>
            <a:r>
              <a:rPr lang="en-US" dirty="0" err="1" smtClean="0"/>
              <a:t>requestDispatcher</a:t>
            </a:r>
            <a:r>
              <a:rPr lang="en-US" dirty="0" smtClean="0"/>
              <a:t> = </a:t>
            </a:r>
            <a:r>
              <a:rPr lang="en-US" dirty="0" err="1" smtClean="0"/>
              <a:t>req.getRequestDispatcher</a:t>
            </a:r>
            <a:r>
              <a:rPr lang="en-US" dirty="0" smtClean="0"/>
              <a:t>(“</a:t>
            </a:r>
            <a:r>
              <a:rPr lang="en-US" dirty="0" err="1" smtClean="0"/>
              <a:t>jsps</a:t>
            </a:r>
            <a:r>
              <a:rPr lang="en-US" dirty="0" smtClean="0"/>
              <a:t>/</a:t>
            </a:r>
            <a:r>
              <a:rPr lang="en-US" dirty="0" err="1" smtClean="0"/>
              <a:t>user.jsp</a:t>
            </a:r>
            <a:r>
              <a:rPr lang="en-US" dirty="0" smtClean="0"/>
              <a:t>”)</a:t>
            </a:r>
          </a:p>
          <a:p>
            <a:r>
              <a:rPr lang="ru-RU" dirty="0" smtClean="0"/>
              <a:t>Передача управления в </a:t>
            </a:r>
            <a:r>
              <a:rPr lang="en-US" dirty="0" err="1" smtClean="0"/>
              <a:t>jsp</a:t>
            </a:r>
            <a:r>
              <a:rPr lang="en-US" dirty="0" smtClean="0"/>
              <a:t>-</a:t>
            </a:r>
            <a:r>
              <a:rPr lang="ru-RU" dirty="0" smtClean="0"/>
              <a:t>страницу:</a:t>
            </a:r>
            <a:br>
              <a:rPr lang="ru-RU" dirty="0" smtClean="0"/>
            </a:br>
            <a:r>
              <a:rPr lang="en-US" dirty="0" err="1" smtClean="0"/>
              <a:t>requestDispatcher.forward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, </a:t>
            </a:r>
            <a:r>
              <a:rPr lang="en-US" dirty="0" err="1" smtClean="0"/>
              <a:t>resp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10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JSP-</a:t>
            </a:r>
            <a:r>
              <a:rPr lang="ru-RU" dirty="0" smtClean="0"/>
              <a:t>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писать джава код внутри тэгов </a:t>
            </a:r>
            <a:r>
              <a:rPr lang="en-US" dirty="0" smtClean="0"/>
              <a:t>&lt;% … %&gt;</a:t>
            </a:r>
          </a:p>
          <a:p>
            <a:r>
              <a:rPr lang="ru-RU" dirty="0" smtClean="0"/>
              <a:t>Импорт класса может произвести с помощью:</a:t>
            </a:r>
            <a:br>
              <a:rPr lang="ru-RU" dirty="0" smtClean="0"/>
            </a:br>
            <a:r>
              <a:rPr lang="en-US" dirty="0" smtClean="0"/>
              <a:t>&lt;%@ page import=“</a:t>
            </a:r>
            <a:r>
              <a:rPr lang="en-US" dirty="0" err="1" smtClean="0"/>
              <a:t>com.hillel.servlets.User</a:t>
            </a:r>
            <a:r>
              <a:rPr lang="en-US" dirty="0" smtClean="0"/>
              <a:t>” %&gt;</a:t>
            </a:r>
          </a:p>
          <a:p>
            <a:r>
              <a:rPr lang="ru-RU" dirty="0" smtClean="0"/>
              <a:t>Вывод значения переменной:</a:t>
            </a:r>
            <a:br>
              <a:rPr lang="ru-RU" dirty="0" smtClean="0"/>
            </a:br>
            <a:r>
              <a:rPr lang="en-US" dirty="0" smtClean="0"/>
              <a:t>&lt;%= </a:t>
            </a:r>
            <a:r>
              <a:rPr lang="en-US" dirty="0" err="1" smtClean="0"/>
              <a:t>user.getName</a:t>
            </a:r>
            <a:r>
              <a:rPr lang="en-US" dirty="0" smtClean="0"/>
              <a:t>() %&gt;</a:t>
            </a:r>
          </a:p>
          <a:p>
            <a:r>
              <a:rPr lang="ru-RU" dirty="0" smtClean="0"/>
              <a:t>Передавать данные можно с помощью установки аттрибута в запрос:</a:t>
            </a:r>
            <a:br>
              <a:rPr lang="ru-RU" dirty="0" smtClean="0"/>
            </a:br>
            <a:r>
              <a:rPr lang="en-US" dirty="0" err="1" smtClean="0"/>
              <a:t>req.setAttribute</a:t>
            </a:r>
            <a:r>
              <a:rPr lang="en-US" dirty="0" smtClean="0"/>
              <a:t>(key, value);</a:t>
            </a:r>
            <a:br>
              <a:rPr lang="en-US" dirty="0" smtClean="0"/>
            </a:br>
            <a:r>
              <a:rPr lang="en-US" dirty="0" err="1" smtClean="0"/>
              <a:t>req.getAttribute</a:t>
            </a:r>
            <a:r>
              <a:rPr lang="en-US" dirty="0" smtClean="0"/>
              <a:t>(key);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36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JSTL-</a:t>
            </a:r>
            <a:r>
              <a:rPr lang="ru-RU" dirty="0" smtClean="0"/>
              <a:t>форматирование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93857" y="1930400"/>
            <a:ext cx="557075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&gt;1.2&lt;/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&gt;standard&lt;/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&gt;1.1.2&lt;/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35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Импорт </a:t>
            </a:r>
            <a:r>
              <a:rPr lang="en-US" dirty="0" smtClean="0"/>
              <a:t>“c” </a:t>
            </a:r>
            <a:r>
              <a:rPr lang="ru-RU" dirty="0" smtClean="0"/>
              <a:t>тэга:</a:t>
            </a:r>
            <a:br>
              <a:rPr lang="ru-RU" dirty="0" smtClean="0"/>
            </a:br>
            <a:r>
              <a:rPr lang="it-IT" dirty="0"/>
              <a:t>&lt;%@ taglib prefix="c" uri="http://java.sun.com/jsp/jstl/core" </a:t>
            </a:r>
            <a:r>
              <a:rPr lang="it-IT" dirty="0" smtClean="0"/>
              <a:t>%&gt;</a:t>
            </a:r>
            <a:endParaRPr lang="ru-RU" dirty="0" smtClean="0"/>
          </a:p>
          <a:p>
            <a:r>
              <a:rPr lang="ru-RU" dirty="0" smtClean="0"/>
              <a:t>Простой цикл с помощью </a:t>
            </a:r>
            <a:r>
              <a:rPr lang="en-US" dirty="0" err="1" smtClean="0"/>
              <a:t>jstl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c:forEach</a:t>
            </a:r>
            <a:r>
              <a:rPr lang="en-US" dirty="0" smtClean="0"/>
              <a:t> items=“${users}” </a:t>
            </a:r>
            <a:r>
              <a:rPr lang="en-US" dirty="0" err="1" smtClean="0"/>
              <a:t>var</a:t>
            </a:r>
            <a:r>
              <a:rPr lang="en-US" dirty="0" smtClean="0"/>
              <a:t>=“us”&gt;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c:out</a:t>
            </a:r>
            <a:r>
              <a:rPr lang="en-US" dirty="0" smtClean="0"/>
              <a:t> value=“${us.name}”/&gt;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c:out</a:t>
            </a:r>
            <a:r>
              <a:rPr lang="en-US" dirty="0" smtClean="0"/>
              <a:t> value=“${</a:t>
            </a:r>
            <a:r>
              <a:rPr lang="en-US" dirty="0" err="1" smtClean="0"/>
              <a:t>us.age</a:t>
            </a:r>
            <a:r>
              <a:rPr lang="en-US" dirty="0" smtClean="0"/>
              <a:t>}”/&gt;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c:forEach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</a:t>
            </a:r>
            <a:r>
              <a:rPr lang="en-US" dirty="0" smtClean="0"/>
              <a:t> (Request)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61904"/>
            <a:ext cx="8596312" cy="2478805"/>
          </a:xfrm>
        </p:spPr>
      </p:pic>
    </p:spTree>
    <p:extLst>
      <p:ext uri="{BB962C8B-B14F-4D97-AF65-F5344CB8AC3E}">
        <p14:creationId xmlns:p14="http://schemas.microsoft.com/office/powerpoint/2010/main" val="226325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 (</a:t>
            </a:r>
            <a:r>
              <a:rPr lang="en-US" dirty="0" smtClean="0"/>
              <a:t>Response)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04" y="3020068"/>
            <a:ext cx="6125430" cy="2162477"/>
          </a:xfrm>
        </p:spPr>
      </p:pic>
    </p:spTree>
    <p:extLst>
      <p:ext uri="{BB962C8B-B14F-4D97-AF65-F5344CB8AC3E}">
        <p14:creationId xmlns:p14="http://schemas.microsoft.com/office/powerpoint/2010/main" val="225257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 (HTTP)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 (</a:t>
            </a:r>
            <a:r>
              <a:rPr lang="en-US" dirty="0" smtClean="0"/>
              <a:t>request):</a:t>
            </a:r>
            <a:br>
              <a:rPr lang="en-US" dirty="0" smtClean="0"/>
            </a:br>
            <a:r>
              <a:rPr lang="en-US" dirty="0" smtClean="0"/>
              <a:t>- HTTP </a:t>
            </a:r>
            <a:r>
              <a:rPr lang="ru-RU" dirty="0" smtClean="0"/>
              <a:t>метод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URL - </a:t>
            </a:r>
            <a:r>
              <a:rPr lang="ru-RU" dirty="0" smtClean="0"/>
              <a:t>ресурс, который нужно получить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параметры</a:t>
            </a:r>
            <a:endParaRPr lang="en-US" dirty="0" smtClean="0"/>
          </a:p>
          <a:p>
            <a:r>
              <a:rPr lang="ru-RU" dirty="0" smtClean="0"/>
              <a:t>Ответ (</a:t>
            </a:r>
            <a:r>
              <a:rPr lang="en-US" dirty="0" smtClean="0"/>
              <a:t>response):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статус код</a:t>
            </a:r>
            <a:br>
              <a:rPr lang="ru-RU" dirty="0" smtClean="0"/>
            </a:b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вид содержимого (</a:t>
            </a:r>
            <a:r>
              <a:rPr lang="en-US" dirty="0" smtClean="0"/>
              <a:t>Content-type)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содержимое (картинка, </a:t>
            </a:r>
            <a:r>
              <a:rPr lang="en-US" dirty="0" smtClean="0"/>
              <a:t>html-</a:t>
            </a:r>
            <a:r>
              <a:rPr lang="ru-RU" dirty="0" smtClean="0"/>
              <a:t>страница и другое)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7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27280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ru-RU" dirty="0" smtClean="0"/>
              <a:t>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Количество симоволов, которое клиент может передать серверу ограничено</a:t>
            </a:r>
          </a:p>
          <a:p>
            <a:r>
              <a:rPr lang="ru-RU" dirty="0" smtClean="0"/>
              <a:t>Данные прикреплены к </a:t>
            </a:r>
            <a:r>
              <a:rPr lang="en-US" dirty="0" smtClean="0"/>
              <a:t>URL (</a:t>
            </a:r>
            <a:r>
              <a:rPr lang="ru-RU" dirty="0" smtClean="0"/>
              <a:t>не лучший способ передавать пароль пользователя)</a:t>
            </a:r>
          </a:p>
          <a:p>
            <a:r>
              <a:rPr lang="ru-RU" dirty="0" smtClean="0"/>
              <a:t>Можно передавать ссылку другому человеку, так как все данные находятся в </a:t>
            </a:r>
            <a:r>
              <a:rPr lang="en-US" dirty="0" smtClean="0"/>
              <a:t>URL </a:t>
            </a:r>
            <a:r>
              <a:rPr lang="ru-RU" dirty="0" smtClean="0"/>
              <a:t>запроса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4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 </a:t>
            </a:r>
            <a:r>
              <a:rPr lang="en-US" dirty="0" smtClean="0"/>
              <a:t>GET-</a:t>
            </a:r>
            <a:r>
              <a:rPr lang="ru-RU" dirty="0" smtClean="0"/>
              <a:t>запрос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18" y="2371981"/>
            <a:ext cx="6220693" cy="2438740"/>
          </a:xfrm>
        </p:spPr>
      </p:pic>
    </p:spTree>
    <p:extLst>
      <p:ext uri="{BB962C8B-B14F-4D97-AF65-F5344CB8AC3E}">
        <p14:creationId xmlns:p14="http://schemas.microsoft.com/office/powerpoint/2010/main" val="2899989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2853</TotalTime>
  <Words>562</Words>
  <Application>Microsoft Office PowerPoint</Application>
  <PresentationFormat>Widescreen</PresentationFormat>
  <Paragraphs>122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Trebuchet MS</vt:lpstr>
      <vt:lpstr>Wingdings 3</vt:lpstr>
      <vt:lpstr>Facet</vt:lpstr>
      <vt:lpstr>Java Servlets</vt:lpstr>
      <vt:lpstr>Web Server</vt:lpstr>
      <vt:lpstr>Виды ресурсов</vt:lpstr>
      <vt:lpstr>Запрос (Request)</vt:lpstr>
      <vt:lpstr>Ответ (Response)</vt:lpstr>
      <vt:lpstr>HyperText Transfer Protocol (HTTP)</vt:lpstr>
      <vt:lpstr>HTTP-методы</vt:lpstr>
      <vt:lpstr>GET метод</vt:lpstr>
      <vt:lpstr>Как выглядит GET-запрос</vt:lpstr>
      <vt:lpstr>Как выглядит POST-запрос</vt:lpstr>
      <vt:lpstr>POST, PUT, DELETE</vt:lpstr>
      <vt:lpstr>Ответ от сервера (Response)</vt:lpstr>
      <vt:lpstr>Выберите запрос</vt:lpstr>
      <vt:lpstr>TCP-порт</vt:lpstr>
      <vt:lpstr>Контейнер сервлетов</vt:lpstr>
      <vt:lpstr>Жизненный цикл сервлета</vt:lpstr>
      <vt:lpstr>Обработка запроса контейнером</vt:lpstr>
      <vt:lpstr>Простой сервлет</vt:lpstr>
      <vt:lpstr>Библиотека для работы с сервлетами</vt:lpstr>
      <vt:lpstr>Известные конейнеры</vt:lpstr>
      <vt:lpstr>Загрузка сервлета в контейнер</vt:lpstr>
      <vt:lpstr>Методы HTTPServletRequest</vt:lpstr>
      <vt:lpstr>Jetty плагин</vt:lpstr>
      <vt:lpstr>HTML</vt:lpstr>
      <vt:lpstr>Отправка данных на сервер с помощью формы</vt:lpstr>
      <vt:lpstr>HTML-формы</vt:lpstr>
      <vt:lpstr>Фильтрация запросов</vt:lpstr>
      <vt:lpstr>Описание фильтра в дескрипторе</vt:lpstr>
      <vt:lpstr>Cookies</vt:lpstr>
      <vt:lpstr>Http Session</vt:lpstr>
      <vt:lpstr>JSP technology</vt:lpstr>
      <vt:lpstr>JSP-страница</vt:lpstr>
      <vt:lpstr>JSTL-форматирование</vt:lpstr>
      <vt:lpstr>JSTL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Servlets</dc:title>
  <dc:creator>Stanislav Parkhomenko</dc:creator>
  <cp:lastModifiedBy>Stanislav Parkhomenko</cp:lastModifiedBy>
  <cp:revision>29</cp:revision>
  <dcterms:created xsi:type="dcterms:W3CDTF">2017-08-12T07:47:12Z</dcterms:created>
  <dcterms:modified xsi:type="dcterms:W3CDTF">2017-08-14T07:21:05Z</dcterms:modified>
</cp:coreProperties>
</file>