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JPA, 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7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- </a:t>
            </a:r>
            <a:r>
              <a:rPr lang="ru-RU" dirty="0" smtClean="0"/>
              <a:t>запросы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можете использовать </a:t>
            </a:r>
            <a:r>
              <a:rPr lang="en-US" dirty="0" err="1" smtClean="0"/>
              <a:t>NativeQuery</a:t>
            </a:r>
            <a:r>
              <a:rPr lang="en-US" dirty="0" smtClean="0"/>
              <a:t> </a:t>
            </a:r>
            <a:r>
              <a:rPr lang="ru-RU" dirty="0" smtClean="0"/>
              <a:t>класс для выполнения стандартных </a:t>
            </a:r>
            <a:r>
              <a:rPr lang="en-US" dirty="0" smtClean="0"/>
              <a:t>SQL </a:t>
            </a:r>
            <a:r>
              <a:rPr lang="ru-RU" dirty="0" smtClean="0"/>
              <a:t>запросов</a:t>
            </a:r>
          </a:p>
          <a:p>
            <a:r>
              <a:rPr lang="ru-RU" dirty="0" smtClean="0"/>
              <a:t>Попробуйте получить версию базы данных:</a:t>
            </a:r>
            <a:br>
              <a:rPr lang="ru-RU" dirty="0" smtClean="0"/>
            </a:br>
            <a:r>
              <a:rPr lang="en-US" dirty="0" smtClean="0"/>
              <a:t>select version();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2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конфигурации маппинга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использованием </a:t>
            </a:r>
            <a:r>
              <a:rPr lang="en-US" dirty="0" smtClean="0"/>
              <a:t>XML-</a:t>
            </a:r>
            <a:r>
              <a:rPr lang="ru-RU" dirty="0" smtClean="0"/>
              <a:t>конфигурации</a:t>
            </a:r>
          </a:p>
          <a:p>
            <a:r>
              <a:rPr lang="ru-RU" dirty="0" smtClean="0"/>
              <a:t>С использованием аннотаций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XML-</a:t>
            </a:r>
            <a:r>
              <a:rPr lang="ru-RU" dirty="0" smtClean="0"/>
              <a:t>конфигурации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811114" y="1495570"/>
            <a:ext cx="8329107" cy="38814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07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156087" y="1653512"/>
            <a:ext cx="5390481" cy="38814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28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класса </a:t>
            </a:r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класс </a:t>
            </a:r>
            <a:r>
              <a:rPr lang="en-US" dirty="0" smtClean="0"/>
              <a:t>Student </a:t>
            </a:r>
            <a:r>
              <a:rPr lang="ru-RU" dirty="0" smtClean="0"/>
              <a:t>с полями </a:t>
            </a:r>
            <a:r>
              <a:rPr lang="en-US" dirty="0" smtClean="0"/>
              <a:t>id,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age</a:t>
            </a:r>
          </a:p>
          <a:p>
            <a:r>
              <a:rPr lang="ru-RU" dirty="0" smtClean="0"/>
              <a:t>Аннотации для связи таблицы базы данных с классом:</a:t>
            </a:r>
            <a:br>
              <a:rPr lang="ru-RU" dirty="0" smtClean="0"/>
            </a:br>
            <a:r>
              <a:rPr lang="en-US" dirty="0" smtClean="0"/>
              <a:t>- @Table (</a:t>
            </a:r>
            <a:r>
              <a:rPr lang="ru-RU" dirty="0" smtClean="0"/>
              <a:t>для обозначения имени таблицы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- @Column</a:t>
            </a:r>
            <a:r>
              <a:rPr lang="ru-RU" dirty="0" smtClean="0"/>
              <a:t> (для обозначения столбца таблицы)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@Id</a:t>
            </a:r>
            <a:r>
              <a:rPr lang="ru-RU" dirty="0" smtClean="0"/>
              <a:t> (для обозначения первичного ключа)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@</a:t>
            </a:r>
            <a:r>
              <a:rPr lang="en-US" dirty="0" err="1" smtClean="0"/>
              <a:t>GeneratedValue</a:t>
            </a:r>
            <a:r>
              <a:rPr lang="en-US" dirty="0" smtClean="0"/>
              <a:t> (</a:t>
            </a:r>
            <a:r>
              <a:rPr lang="ru-RU" dirty="0" smtClean="0"/>
              <a:t>для обозначения стратегии генерации первичного ключа, для </a:t>
            </a:r>
            <a:r>
              <a:rPr lang="en-US" dirty="0" err="1" smtClean="0"/>
              <a:t>auto_increment</a:t>
            </a:r>
            <a:r>
              <a:rPr lang="en-US" dirty="0" smtClean="0"/>
              <a:t> </a:t>
            </a:r>
            <a:r>
              <a:rPr lang="ru-RU" dirty="0" smtClean="0"/>
              <a:t>полей используется </a:t>
            </a:r>
            <a:r>
              <a:rPr lang="en-US" dirty="0" smtClean="0"/>
              <a:t>“strategy = </a:t>
            </a:r>
            <a:r>
              <a:rPr lang="en-US" dirty="0" err="1" smtClean="0"/>
              <a:t>GenerationType.IDENTITY</a:t>
            </a:r>
            <a:r>
              <a:rPr lang="en-US" dirty="0" smtClean="0"/>
              <a:t>”)</a:t>
            </a:r>
          </a:p>
          <a:p>
            <a:r>
              <a:rPr lang="ru-RU" dirty="0" smtClean="0"/>
              <a:t>Не забудьте добавить маппинг в файл конфигурации:</a:t>
            </a:r>
            <a:br>
              <a:rPr lang="ru-RU" dirty="0" smtClean="0"/>
            </a:br>
            <a:r>
              <a:rPr lang="en-US" dirty="0" smtClean="0"/>
              <a:t>&lt;mapping class=“</a:t>
            </a:r>
            <a:r>
              <a:rPr lang="ru-RU" dirty="0" smtClean="0"/>
              <a:t>ваш_класс</a:t>
            </a:r>
            <a:r>
              <a:rPr lang="en-US" dirty="0" smtClean="0"/>
              <a:t>”/&gt;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1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создания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можете не создавать базу данных, для того чтобы связать ваши классы с ее таблицами, а сгенерировать из классов и полей вашего проекта</a:t>
            </a:r>
          </a:p>
          <a:p>
            <a:r>
              <a:rPr lang="ru-RU" dirty="0" smtClean="0"/>
              <a:t>На практике и в больших длительных проектах база данных может быть уже создана, тогда вам нужно создавать классы в соответсвии с таблицами и полями этой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6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Автоматическая генерация базы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</a:t>
            </a:r>
            <a:r>
              <a:rPr lang="en-US" dirty="0" smtClean="0"/>
              <a:t> hbm2dll.auto</a:t>
            </a:r>
            <a:r>
              <a:rPr lang="ru-RU" dirty="0" smtClean="0"/>
              <a:t> в </a:t>
            </a:r>
            <a:r>
              <a:rPr lang="en-US" dirty="0" smtClean="0"/>
              <a:t>hibernate.cfg.xml</a:t>
            </a:r>
            <a:r>
              <a:rPr lang="ru-RU" dirty="0" smtClean="0"/>
              <a:t> позволяет настроить автоматическую генерацию базы данных</a:t>
            </a:r>
          </a:p>
          <a:p>
            <a:r>
              <a:rPr lang="ru-RU" dirty="0" smtClean="0"/>
              <a:t>Возможные значения этого свойства:</a:t>
            </a:r>
            <a:br>
              <a:rPr lang="ru-RU" dirty="0" smtClean="0"/>
            </a:br>
            <a:r>
              <a:rPr lang="ru-RU" dirty="0" smtClean="0"/>
              <a:t>-</a:t>
            </a:r>
            <a:r>
              <a:rPr lang="en-US" dirty="0" smtClean="0"/>
              <a:t> validate - </a:t>
            </a:r>
            <a:r>
              <a:rPr lang="ru-RU" dirty="0" smtClean="0"/>
              <a:t>проверяет соответствие схемы и классов-энтити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en-US" dirty="0" smtClean="0"/>
              <a:t>update - </a:t>
            </a:r>
            <a:r>
              <a:rPr lang="ru-RU" dirty="0" smtClean="0"/>
              <a:t>обновляет схему</a:t>
            </a:r>
            <a:br>
              <a:rPr lang="ru-RU" dirty="0" smtClean="0"/>
            </a:br>
            <a:r>
              <a:rPr lang="en-US" dirty="0" smtClean="0"/>
              <a:t>- create - </a:t>
            </a:r>
            <a:r>
              <a:rPr lang="ru-RU" dirty="0" smtClean="0"/>
              <a:t>создает схему, уничтожая данные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en-US" dirty="0" smtClean="0"/>
              <a:t>create-drop - </a:t>
            </a:r>
            <a:r>
              <a:rPr lang="ru-RU" dirty="0" smtClean="0"/>
              <a:t>уничтожает схему при закрытии </a:t>
            </a:r>
            <a:r>
              <a:rPr lang="en-US" dirty="0" err="1" smtClean="0"/>
              <a:t>SessionFactory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2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базой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новой записи:</a:t>
            </a:r>
            <a:br>
              <a:rPr lang="ru-RU" dirty="0" smtClean="0"/>
            </a:br>
            <a:r>
              <a:rPr lang="ru-RU" dirty="0" smtClean="0"/>
              <a:t>нужно создать новый объект и вызывать метод </a:t>
            </a:r>
            <a:r>
              <a:rPr lang="en-US" dirty="0" err="1" smtClean="0"/>
              <a:t>session.save</a:t>
            </a:r>
            <a:r>
              <a:rPr lang="en-US" dirty="0" smtClean="0"/>
              <a:t>(</a:t>
            </a:r>
            <a:r>
              <a:rPr lang="ru-RU" dirty="0" smtClean="0"/>
              <a:t>объект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Student </a:t>
            </a:r>
            <a:r>
              <a:rPr lang="en-US" dirty="0" err="1" smtClean="0"/>
              <a:t>student</a:t>
            </a:r>
            <a:r>
              <a:rPr lang="en-US" dirty="0" smtClean="0"/>
              <a:t> = new Student();</a:t>
            </a:r>
            <a:br>
              <a:rPr lang="en-US" dirty="0" smtClean="0"/>
            </a:br>
            <a:r>
              <a:rPr lang="en-US" dirty="0" smtClean="0"/>
              <a:t>… //</a:t>
            </a:r>
            <a:r>
              <a:rPr lang="ru-RU" dirty="0" smtClean="0"/>
              <a:t>задание свойств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session.save</a:t>
            </a:r>
            <a:r>
              <a:rPr lang="en-US" dirty="0" smtClean="0"/>
              <a:t>(student);</a:t>
            </a:r>
            <a:endParaRPr lang="ru-RU" dirty="0" smtClean="0"/>
          </a:p>
          <a:p>
            <a:r>
              <a:rPr lang="ru-RU" dirty="0" smtClean="0"/>
              <a:t>Получение данных:</a:t>
            </a:r>
            <a:br>
              <a:rPr lang="ru-RU" dirty="0" smtClean="0"/>
            </a:br>
            <a:r>
              <a:rPr lang="en-US" dirty="0" smtClean="0"/>
              <a:t>- </a:t>
            </a:r>
            <a:r>
              <a:rPr lang="en-US" dirty="0" err="1" smtClean="0"/>
              <a:t>session.get</a:t>
            </a:r>
            <a:r>
              <a:rPr lang="en-US" dirty="0" smtClean="0"/>
              <a:t> - null</a:t>
            </a:r>
            <a:r>
              <a:rPr lang="ru-RU" dirty="0" smtClean="0"/>
              <a:t>, если такой записи не существует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en-US" dirty="0" err="1" smtClean="0"/>
              <a:t>session.load</a:t>
            </a:r>
            <a:r>
              <a:rPr lang="en-US" dirty="0" smtClean="0"/>
              <a:t> - </a:t>
            </a:r>
            <a:r>
              <a:rPr lang="ru-RU" dirty="0" smtClean="0"/>
              <a:t>бросает исключение, если такой записи не существует</a:t>
            </a:r>
          </a:p>
          <a:p>
            <a:r>
              <a:rPr lang="ru-RU" dirty="0" smtClean="0"/>
              <a:t>Все операции необходимо выполнять в пределах одной транзакции:</a:t>
            </a:r>
            <a:br>
              <a:rPr lang="ru-RU" dirty="0" smtClean="0"/>
            </a:br>
            <a:r>
              <a:rPr lang="en-US" dirty="0" smtClean="0"/>
              <a:t>Transaction </a:t>
            </a:r>
            <a:r>
              <a:rPr lang="en-US" dirty="0" err="1" smtClean="0"/>
              <a:t>tx</a:t>
            </a:r>
            <a:r>
              <a:rPr lang="en-US" dirty="0" smtClean="0"/>
              <a:t> = </a:t>
            </a:r>
            <a:r>
              <a:rPr lang="en-US" dirty="0" err="1" smtClean="0"/>
              <a:t>session.beginTransaction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err="1" smtClean="0"/>
              <a:t>tx.commit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7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Связи между таблицами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вложенный компонент</a:t>
            </a:r>
          </a:p>
          <a:p>
            <a:r>
              <a:rPr lang="ru-RU" dirty="0" smtClean="0"/>
              <a:t>один-к-одному</a:t>
            </a:r>
          </a:p>
          <a:p>
            <a:r>
              <a:rPr lang="ru-RU" dirty="0" smtClean="0"/>
              <a:t>один-ко-многим</a:t>
            </a:r>
          </a:p>
          <a:p>
            <a:r>
              <a:rPr lang="ru-RU" dirty="0" smtClean="0"/>
              <a:t>многие-к-одному</a:t>
            </a:r>
          </a:p>
          <a:p>
            <a:r>
              <a:rPr lang="ru-RU" dirty="0" smtClean="0"/>
              <a:t>многие-ко-многим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9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Вложенный компонент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Предоставляет возможность использовать вложенные объекты для разделения данных в одной таблице</a:t>
            </a:r>
          </a:p>
          <a:p>
            <a:r>
              <a:rPr lang="ru-RU" dirty="0" smtClean="0"/>
              <a:t>Аннотации для вложенного класса:</a:t>
            </a:r>
            <a:br>
              <a:rPr lang="ru-RU" dirty="0" smtClean="0"/>
            </a:br>
            <a:r>
              <a:rPr lang="en-US" dirty="0" smtClean="0"/>
              <a:t>@Embedded</a:t>
            </a:r>
            <a:br>
              <a:rPr lang="en-US" dirty="0" smtClean="0"/>
            </a:br>
            <a:r>
              <a:rPr lang="en-US" dirty="0" smtClean="0"/>
              <a:t>@Embeddable</a:t>
            </a:r>
          </a:p>
        </p:txBody>
      </p:sp>
    </p:spTree>
    <p:extLst>
      <p:ext uri="{BB962C8B-B14F-4D97-AF65-F5344CB8AC3E}">
        <p14:creationId xmlns:p14="http://schemas.microsoft.com/office/powerpoint/2010/main" val="161404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- Object-Relational Mapping</a:t>
            </a:r>
          </a:p>
          <a:p>
            <a:r>
              <a:rPr lang="ru-RU" dirty="0" smtClean="0"/>
              <a:t>Технология связи базы данных и концепций объектно-ориентированных языков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2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Многие-ко-многим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классы для связи пользователей и их ролей</a:t>
            </a:r>
          </a:p>
          <a:p>
            <a:r>
              <a:rPr lang="ru-RU" dirty="0" smtClean="0"/>
              <a:t>В классе пользователя будет связь:</a:t>
            </a:r>
            <a:br>
              <a:rPr lang="ru-RU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В классе роли: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71" y="2898134"/>
            <a:ext cx="4286848" cy="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63" y="4531154"/>
            <a:ext cx="380100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Многие-к-одному и один-ко-многим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указания связи многие-к-одному используются аннотации:</a:t>
            </a:r>
            <a:br>
              <a:rPr lang="ru-RU" dirty="0" smtClean="0"/>
            </a:br>
            <a:r>
              <a:rPr lang="en-US" dirty="0" smtClean="0"/>
              <a:t>@</a:t>
            </a:r>
            <a:r>
              <a:rPr lang="en-US" dirty="0" err="1" smtClean="0"/>
              <a:t>ManyToOne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JoinColumn</a:t>
            </a:r>
            <a:r>
              <a:rPr lang="en-US" dirty="0" smtClean="0"/>
              <a:t>(name = “</a:t>
            </a:r>
            <a:r>
              <a:rPr lang="ru-RU" dirty="0" smtClean="0"/>
              <a:t>имя_столбца таблицы</a:t>
            </a:r>
            <a:r>
              <a:rPr lang="en-US" dirty="0" smtClean="0"/>
              <a:t>”)</a:t>
            </a:r>
            <a:endParaRPr lang="ru-RU" dirty="0" smtClean="0"/>
          </a:p>
          <a:p>
            <a:r>
              <a:rPr lang="ru-RU" dirty="0" smtClean="0"/>
              <a:t>Для указания связи один-ко-многим используется аннотация:</a:t>
            </a:r>
            <a:br>
              <a:rPr lang="ru-RU" dirty="0" smtClean="0"/>
            </a:br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(</a:t>
            </a:r>
            <a:r>
              <a:rPr lang="en-US" dirty="0" err="1" smtClean="0"/>
              <a:t>mappedBy</a:t>
            </a:r>
            <a:r>
              <a:rPr lang="en-US" dirty="0" smtClean="0"/>
              <a:t> = “</a:t>
            </a:r>
            <a:r>
              <a:rPr lang="ru-RU" dirty="0" smtClean="0"/>
              <a:t>имя поля класса, с которым связываемся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3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виды запросов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HQL</a:t>
            </a:r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Criteria API</a:t>
            </a:r>
          </a:p>
          <a:p>
            <a:r>
              <a:rPr lang="en-US" dirty="0" smtClean="0"/>
              <a:t>Native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4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можете создать новый класс, который будет использовать в качестве объекта-отчета</a:t>
            </a:r>
          </a:p>
          <a:p>
            <a:r>
              <a:rPr lang="ru-RU" dirty="0" smtClean="0"/>
              <a:t>Выборку в новый класс вы можете сделать используя </a:t>
            </a:r>
            <a:r>
              <a:rPr lang="en-US" dirty="0" err="1" smtClean="0"/>
              <a:t>hql</a:t>
            </a:r>
            <a:r>
              <a:rPr lang="en-US" dirty="0" smtClean="0"/>
              <a:t>-</a:t>
            </a:r>
            <a:r>
              <a:rPr lang="ru-RU" dirty="0" smtClean="0"/>
              <a:t>запрос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Именованные запросы (</a:t>
            </a:r>
            <a:r>
              <a:rPr lang="en-US" dirty="0" smtClean="0"/>
              <a:t>named queries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можете написать запрос на уровне класса-энтити и затем использовать его по имени:</a:t>
            </a:r>
            <a:br>
              <a:rPr lang="ru-RU" dirty="0" smtClean="0"/>
            </a:br>
            <a:r>
              <a:rPr lang="en-US" dirty="0" smtClean="0"/>
              <a:t>@</a:t>
            </a:r>
            <a:r>
              <a:rPr lang="en-US" dirty="0" err="1" smtClean="0"/>
              <a:t>NamedQueries</a:t>
            </a:r>
            <a:r>
              <a:rPr lang="en-US" dirty="0" smtClean="0"/>
              <a:t>({@</a:t>
            </a:r>
            <a:r>
              <a:rPr lang="en-US" dirty="0" err="1" smtClean="0"/>
              <a:t>NamedQuery</a:t>
            </a:r>
            <a:r>
              <a:rPr lang="en-US" dirty="0" smtClean="0"/>
              <a:t>(name=“</a:t>
            </a:r>
            <a:r>
              <a:rPr lang="ru-RU" dirty="0" smtClean="0"/>
              <a:t>имя</a:t>
            </a:r>
            <a:r>
              <a:rPr lang="en-US" dirty="0" smtClean="0"/>
              <a:t>”, query=“</a:t>
            </a:r>
            <a:r>
              <a:rPr lang="ru-RU" dirty="0" smtClean="0"/>
              <a:t>запрос</a:t>
            </a:r>
            <a:r>
              <a:rPr lang="en-US" dirty="0" smtClean="0"/>
              <a:t>”)})</a:t>
            </a:r>
          </a:p>
          <a:p>
            <a:r>
              <a:rPr lang="en-US" dirty="0" smtClean="0"/>
              <a:t>Native</a:t>
            </a:r>
            <a:r>
              <a:rPr lang="ru-RU" dirty="0" smtClean="0"/>
              <a:t>-запрос:</a:t>
            </a:r>
            <a:br>
              <a:rPr lang="ru-RU" dirty="0" smtClean="0"/>
            </a:br>
            <a:r>
              <a:rPr lang="en-US" dirty="0" smtClean="0"/>
              <a:t>@</a:t>
            </a:r>
            <a:r>
              <a:rPr lang="en-US" dirty="0" err="1" smtClean="0"/>
              <a:t>NamedNativeQueries</a:t>
            </a:r>
            <a:r>
              <a:rPr lang="en-US" dirty="0" smtClean="0"/>
              <a:t>({@</a:t>
            </a:r>
            <a:r>
              <a:rPr lang="en-US" dirty="0" err="1" smtClean="0"/>
              <a:t>NamedNativeQuery</a:t>
            </a:r>
            <a:r>
              <a:rPr lang="en-US" dirty="0" smtClean="0"/>
              <a:t>(name=“</a:t>
            </a:r>
            <a:r>
              <a:rPr lang="ru-RU" dirty="0" smtClean="0"/>
              <a:t>имя</a:t>
            </a:r>
            <a:r>
              <a:rPr lang="en-US" dirty="0" smtClean="0"/>
              <a:t>”, query=“</a:t>
            </a:r>
            <a:r>
              <a:rPr lang="ru-RU" dirty="0" smtClean="0"/>
              <a:t>запрос</a:t>
            </a:r>
            <a:r>
              <a:rPr lang="en-US" dirty="0" smtClean="0"/>
              <a:t>”,</a:t>
            </a:r>
            <a:r>
              <a:rPr lang="en-US" dirty="0" err="1" smtClean="0"/>
              <a:t>resultClass</a:t>
            </a:r>
            <a:r>
              <a:rPr lang="en-US" dirty="0" smtClean="0"/>
              <a:t> = </a:t>
            </a:r>
            <a:r>
              <a:rPr lang="en-US" dirty="0" err="1" smtClean="0"/>
              <a:t>Student.class</a:t>
            </a:r>
            <a:r>
              <a:rPr lang="en-US" dirty="0" smtClean="0"/>
              <a:t>)})</a:t>
            </a:r>
          </a:p>
          <a:p>
            <a:r>
              <a:rPr lang="ru-RU" dirty="0" smtClean="0"/>
              <a:t>Выполнение в коде:</a:t>
            </a:r>
            <a:br>
              <a:rPr lang="ru-RU" dirty="0" smtClean="0"/>
            </a:b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session.getNamedQuery</a:t>
            </a:r>
            <a:r>
              <a:rPr lang="en-US" dirty="0" smtClean="0"/>
              <a:t>(“</a:t>
            </a:r>
            <a:r>
              <a:rPr lang="ru-RU" dirty="0" smtClean="0"/>
              <a:t>имя</a:t>
            </a:r>
            <a:r>
              <a:rPr lang="en-US" dirty="0" smtClean="0"/>
              <a:t>”);</a:t>
            </a:r>
            <a:br>
              <a:rPr lang="en-US" dirty="0" smtClean="0"/>
            </a:br>
            <a:r>
              <a:rPr lang="en-US" dirty="0" err="1" smtClean="0"/>
              <a:t>query.setParameter</a:t>
            </a:r>
            <a:r>
              <a:rPr lang="en-US" dirty="0" smtClean="0"/>
              <a:t>(“</a:t>
            </a:r>
            <a:r>
              <a:rPr lang="ru-RU" dirty="0" smtClean="0"/>
              <a:t>какой-нибудь параметр</a:t>
            </a:r>
            <a:r>
              <a:rPr lang="en-US" dirty="0" smtClean="0"/>
              <a:t>”, “</a:t>
            </a:r>
            <a:r>
              <a:rPr lang="ru-RU" dirty="0" smtClean="0"/>
              <a:t>значение для параметра</a:t>
            </a:r>
            <a:r>
              <a:rPr lang="en-US" dirty="0" smtClean="0"/>
              <a:t>”);</a:t>
            </a:r>
            <a:br>
              <a:rPr lang="en-US" dirty="0" smtClean="0"/>
            </a:br>
            <a:r>
              <a:rPr lang="en-US" dirty="0" err="1" smtClean="0"/>
              <a:t>query.getSingleResult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4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связи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852300" y="2316927"/>
            <a:ext cx="2295525" cy="2371725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4975668" y="1539212"/>
            <a:ext cx="3038040" cy="4161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98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JPA - Java Persistence API</a:t>
            </a:r>
          </a:p>
          <a:p>
            <a:r>
              <a:rPr lang="en-US" dirty="0" smtClean="0"/>
              <a:t>Java </a:t>
            </a:r>
            <a:r>
              <a:rPr lang="ru-RU" dirty="0" smtClean="0"/>
              <a:t>спецификация для получения, записи и использования данных реляционной базы данных посредством классов и объектов программы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</a:t>
            </a:r>
            <a:r>
              <a:rPr lang="ru-RU" dirty="0" smtClean="0"/>
              <a:t>и ее реализации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2246868" y="1930400"/>
            <a:ext cx="5457600" cy="365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92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Hibernate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913255" y="2437116"/>
            <a:ext cx="8124825" cy="21812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19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объекты </a:t>
            </a:r>
            <a:r>
              <a:rPr lang="en-US" dirty="0" smtClean="0"/>
              <a:t>Hibernate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203768" y="2496690"/>
            <a:ext cx="7543800" cy="20288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25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конфигурации можно посмотреть по следующей ссылке:</a:t>
            </a:r>
            <a:br>
              <a:rPr lang="ru-RU" dirty="0" smtClean="0"/>
            </a:br>
            <a:r>
              <a:rPr lang="en-US" b="1" dirty="0"/>
              <a:t>https://tinyurl.com/hiber28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1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открытие сессии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получения </a:t>
            </a:r>
            <a:r>
              <a:rPr lang="en-US" dirty="0" err="1" smtClean="0"/>
              <a:t>SessionFactory</a:t>
            </a:r>
            <a:r>
              <a:rPr lang="en-US" dirty="0" smtClean="0"/>
              <a:t> </a:t>
            </a:r>
            <a:r>
              <a:rPr lang="ru-RU" dirty="0" smtClean="0"/>
              <a:t>можно воспользоваться следующими методами:</a:t>
            </a:r>
            <a:br>
              <a:rPr lang="ru-RU" dirty="0" smtClean="0"/>
            </a:br>
            <a:r>
              <a:rPr lang="en-US" dirty="0" err="1" smtClean="0"/>
              <a:t>SessionFactory</a:t>
            </a:r>
            <a:r>
              <a:rPr lang="en-US" dirty="0" smtClean="0"/>
              <a:t> </a:t>
            </a:r>
            <a:r>
              <a:rPr lang="en-US" dirty="0" err="1" smtClean="0"/>
              <a:t>sessionFactory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		new Configuration().configure().</a:t>
            </a:r>
            <a:r>
              <a:rPr lang="en-US" dirty="0" err="1" smtClean="0"/>
              <a:t>buildSessionFactory</a:t>
            </a:r>
            <a:r>
              <a:rPr lang="en-US" dirty="0" smtClean="0"/>
              <a:t>();</a:t>
            </a:r>
          </a:p>
          <a:p>
            <a:r>
              <a:rPr lang="ru-RU" dirty="0" smtClean="0"/>
              <a:t>Для открытия сессии:</a:t>
            </a:r>
            <a:br>
              <a:rPr lang="ru-RU" dirty="0" smtClean="0"/>
            </a:br>
            <a:r>
              <a:rPr lang="en-US" dirty="0" smtClean="0"/>
              <a:t>Session </a:t>
            </a:r>
            <a:r>
              <a:rPr lang="en-US" dirty="0" err="1" smtClean="0"/>
              <a:t>session</a:t>
            </a:r>
            <a:r>
              <a:rPr lang="en-US" dirty="0" smtClean="0"/>
              <a:t> = </a:t>
            </a:r>
            <a:r>
              <a:rPr lang="en-US" dirty="0" err="1" smtClean="0"/>
              <a:t>sessionFactory.openSession</a:t>
            </a:r>
            <a:r>
              <a:rPr lang="en-US" dirty="0" smtClean="0"/>
              <a:t>();</a:t>
            </a:r>
          </a:p>
          <a:p>
            <a:r>
              <a:rPr lang="ru-RU" dirty="0" smtClean="0"/>
              <a:t>Для закрытия сессии</a:t>
            </a:r>
            <a:r>
              <a:rPr lang="en-US" dirty="0" smtClean="0"/>
              <a:t> </a:t>
            </a:r>
            <a:r>
              <a:rPr lang="ru-RU" dirty="0" smtClean="0"/>
              <a:t>(можно исползовать </a:t>
            </a:r>
            <a:r>
              <a:rPr lang="en-US" dirty="0" err="1" smtClean="0"/>
              <a:t>AutoCloseable</a:t>
            </a:r>
            <a:r>
              <a:rPr lang="ru-RU" dirty="0" smtClean="0"/>
              <a:t>):</a:t>
            </a:r>
            <a:br>
              <a:rPr lang="ru-RU" dirty="0" smtClean="0"/>
            </a:br>
            <a:r>
              <a:rPr lang="en-US" dirty="0" err="1" smtClean="0"/>
              <a:t>session.close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742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322</Words>
  <Application>Microsoft Office PowerPoint</Application>
  <PresentationFormat>Widescreen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Hibernate</vt:lpstr>
      <vt:lpstr>Что такое ORM</vt:lpstr>
      <vt:lpstr>Пример связи</vt:lpstr>
      <vt:lpstr>Что такое JPA</vt:lpstr>
      <vt:lpstr>JPA и ее реализации</vt:lpstr>
      <vt:lpstr>Архитектура Hibernate</vt:lpstr>
      <vt:lpstr>Основные объекты Hibernate</vt:lpstr>
      <vt:lpstr>Конфигурация</vt:lpstr>
      <vt:lpstr>Создание и открытие сессии</vt:lpstr>
      <vt:lpstr>SQL - запросы</vt:lpstr>
      <vt:lpstr>Варианты конфигурации маппинга</vt:lpstr>
      <vt:lpstr>Пример XML-конфигурации</vt:lpstr>
      <vt:lpstr>Структура базы данных</vt:lpstr>
      <vt:lpstr>Добавление класса Student</vt:lpstr>
      <vt:lpstr>Варианты создания базы данных</vt:lpstr>
      <vt:lpstr>Автоматическая генерация базы</vt:lpstr>
      <vt:lpstr>Работа с базой</vt:lpstr>
      <vt:lpstr>Связи между таблицами</vt:lpstr>
      <vt:lpstr>Вложенный компонент</vt:lpstr>
      <vt:lpstr>Многие-ко-многим</vt:lpstr>
      <vt:lpstr>Многие-к-одному и один-ко-многим</vt:lpstr>
      <vt:lpstr>Другие виды запросов</vt:lpstr>
      <vt:lpstr>Отчеты</vt:lpstr>
      <vt:lpstr>Именованные запросы (named queries)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Stanislav Parkhomenko</dc:creator>
  <cp:lastModifiedBy>Stanislav Parkhomenko</cp:lastModifiedBy>
  <cp:revision>17</cp:revision>
  <dcterms:created xsi:type="dcterms:W3CDTF">2017-09-10T09:21:05Z</dcterms:created>
  <dcterms:modified xsi:type="dcterms:W3CDTF">2017-09-10T13:49:45Z</dcterms:modified>
</cp:coreProperties>
</file>