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1" r:id="rId3"/>
    <p:sldId id="278" r:id="rId4"/>
    <p:sldId id="279" r:id="rId5"/>
    <p:sldId id="272" r:id="rId6"/>
    <p:sldId id="273" r:id="rId7"/>
    <p:sldId id="281" r:id="rId8"/>
    <p:sldId id="275" r:id="rId9"/>
    <p:sldId id="277" r:id="rId10"/>
    <p:sldId id="280"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2935" autoAdjust="0"/>
  </p:normalViewPr>
  <p:slideViewPr>
    <p:cSldViewPr snapToGrid="0">
      <p:cViewPr varScale="1">
        <p:scale>
          <a:sx n="82" d="100"/>
          <a:sy n="82" d="100"/>
        </p:scale>
        <p:origin x="844" y="8"/>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Currently, we had set our main objective that by the time we can complete our midterm progress report that we would be able to have the tools ready to conduct our experiment. This means having both the machine learning models and the packet sniffing/pre-processing component ready. Also, as part of Security Architecture and Engineering, I had to build a python script that was able to execute various attacks on a buggy web app installed on an Ubuntu VM. We have decided that this script would serve as an effective test against the IDS once we able to train it. To make this fair for all datasets, we have only implemented the </a:t>
            </a:r>
            <a:r>
              <a:rPr lang="en-US" dirty="0" err="1"/>
              <a:t>fuzzer</a:t>
            </a:r>
            <a:r>
              <a:rPr lang="en-US" dirty="0"/>
              <a:t> to use attacks used in all recorded datasets. This would allow for fair testing among all our datasets. Currently, our hypothesis is that the more recent datasets would prove to be more reliable in detecting attacks from the python script than the older data sets such as KDD cup dataset. We also hope to figure out which classification model also holds the best performance (e. g. SVM, Random Forest, etc.). Either way, we had completed our objectives on time and will discuss in detail our futures goals at a later moment.</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215356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6</a:t>
            </a:fld>
            <a:endParaRPr lang="en-US"/>
          </a:p>
        </p:txBody>
      </p:sp>
    </p:spTree>
    <p:extLst>
      <p:ext uri="{BB962C8B-B14F-4D97-AF65-F5344CB8AC3E}">
        <p14:creationId xmlns:p14="http://schemas.microsoft.com/office/powerpoint/2010/main" val="195505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is ready, we need to begin building our machine learning models. To keep things simple, we just used sci-kit learn machine learning libraries as well as the lesser known Weka library which is the Java version of sci-kit learn. </a:t>
            </a:r>
          </a:p>
          <a:p>
            <a:r>
              <a:rPr lang="en-US" dirty="0"/>
              <a:t>We have implemented the following machine learning algorithms using classification. We have written the code such that it can be used for any field not just Intrusion Detection. To ensure that our models are test to its fullest potential, we have also invested a lot of time in figuring out ideal tuning parameters for each algorithm. When the model training is complete, we also complete plotting the Cross Validation curve which allows us to double check if we need to test a different range of tuning parameters for higher performance. </a:t>
            </a:r>
          </a:p>
          <a:p>
            <a:r>
              <a:rPr lang="en-US" dirty="0"/>
              <a:t>In the case of incremental learning, this is slightly different from regular machine learning as you can update the training data rather than delete it each time you input new data. We figure since networks change with time, we should investigate looking into the performance of incremental learning algorithms as well. We have also invested time into investigating tuning parameters for these as well.</a:t>
            </a:r>
          </a:p>
        </p:txBody>
      </p:sp>
      <p:sp>
        <p:nvSpPr>
          <p:cNvPr id="4" name="Slide Number Placeholder 3"/>
          <p:cNvSpPr>
            <a:spLocks noGrp="1"/>
          </p:cNvSpPr>
          <p:nvPr>
            <p:ph type="sldNum" sz="quarter" idx="5"/>
          </p:nvPr>
        </p:nvSpPr>
        <p:spPr/>
        <p:txBody>
          <a:bodyPr/>
          <a:lstStyle/>
          <a:p>
            <a:fld id="{9DF7353F-A8B1-4751-A2C3-3554818E4080}" type="slidenum">
              <a:rPr lang="en-US" smtClean="0"/>
              <a:t>7</a:t>
            </a:fld>
            <a:endParaRPr lang="en-US"/>
          </a:p>
        </p:txBody>
      </p:sp>
    </p:spTree>
    <p:extLst>
      <p:ext uri="{BB962C8B-B14F-4D97-AF65-F5344CB8AC3E}">
        <p14:creationId xmlns:p14="http://schemas.microsoft.com/office/powerpoint/2010/main" val="247707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established the basic infrastructure for our experiment, we have a have set up our minimal viable product (MVP) as conducting a survey on the current Intrusion Detection datasets we have disposable to us to determine which models currently perform best against intrusions. Our metrics will be Training/Testing Error as well as using the confusion matrix to evaluate the false positive rate. The training error will be computed easily during the moment the machine learning model is trained. The testing error will be determined on whether the IDS can detect an attack launched by the </a:t>
            </a:r>
            <a:r>
              <a:rPr lang="en-US" dirty="0" err="1"/>
              <a:t>fuzzer</a:t>
            </a:r>
            <a:r>
              <a:rPr lang="en-US" dirty="0"/>
              <a:t> successfully and not mislabel normal traffic as not unusual. From this data we can obtain our test score and our confusion matrix which consists of True Positive/False Positive/True Negative/False Negative. As anomaly detection systems have the reputation of high False Positives, we would be most interested in this being the lowest metric. We will also be using various classification models as well on each dataset to evaluate which model has the best results as well and attempt to deduce why a model (if any) has higher performance than the others. We are interested in figuring out if the standard libraries suffice in being easy to implement intrusion detection systems or there needs to be a new sophisticated algorithm for this use case (e. g. PHAD algorithm).</a:t>
            </a:r>
          </a:p>
          <a:p>
            <a:r>
              <a:rPr lang="en-US" dirty="0"/>
              <a:t>From here depending on how much time is left, Professor </a:t>
            </a:r>
            <a:r>
              <a:rPr lang="en-US" dirty="0" err="1"/>
              <a:t>Stolfo</a:t>
            </a:r>
            <a:r>
              <a:rPr lang="en-US" dirty="0"/>
              <a:t> advised two different roads we can take with regards to research that can be publishable in a conference. One path we can take is adversarial machine learning, where we can investigate methods in how tampering with the dataset can permit certain attacks getting through. This can be particularly dangerous as it can make the purpose of making new datasets available for the public even more difficult to come by as an intruder would be tempted to give what seems to be a legitimate training set but poison it with a vulnerability that would be ignored by an IDS.</a:t>
            </a:r>
          </a:p>
          <a:p>
            <a:r>
              <a:rPr lang="en-US" dirty="0"/>
              <a:t>Another option that Professor </a:t>
            </a:r>
            <a:r>
              <a:rPr lang="en-US" dirty="0" err="1"/>
              <a:t>Stolfo</a:t>
            </a:r>
            <a:r>
              <a:rPr lang="en-US" dirty="0"/>
              <a:t> suggested is that we can implement an attack that can avoid all the Intrusion Detection models that we have used to train with. An ideal start would be using the KDD cup dataset. The dataset contains information on both connection data and network infrastructure data. One question we had in mind is how the performance would change if we removed the network infrastructure features. This is a valid possibility as the likelihood any two networks would have the same structure is almost zero. Once we removed the features, we ideally want to investigate how the lack of network infrastructure information can permit us to write packets that can compromise a network. Therefore, we can argue that network infrastructure information is critical to an intrusion detection system. If we can prove this point, we will ideally try to expand our packet preprocessing module to attempt to build the network infrastructure columns in the same format as the KDD cup dataset for general usage.</a:t>
            </a:r>
          </a:p>
        </p:txBody>
      </p:sp>
      <p:sp>
        <p:nvSpPr>
          <p:cNvPr id="4" name="Slide Number Placeholder 3"/>
          <p:cNvSpPr>
            <a:spLocks noGrp="1"/>
          </p:cNvSpPr>
          <p:nvPr>
            <p:ph type="sldNum" sz="quarter" idx="5"/>
          </p:nvPr>
        </p:nvSpPr>
        <p:spPr/>
        <p:txBody>
          <a:bodyPr/>
          <a:lstStyle/>
          <a:p>
            <a:fld id="{9DF7353F-A8B1-4751-A2C3-3554818E4080}" type="slidenum">
              <a:rPr lang="en-US" smtClean="0"/>
              <a:t>9</a:t>
            </a:fld>
            <a:endParaRPr lang="en-US"/>
          </a:p>
        </p:txBody>
      </p:sp>
    </p:spTree>
    <p:extLst>
      <p:ext uri="{BB962C8B-B14F-4D97-AF65-F5344CB8AC3E}">
        <p14:creationId xmlns:p14="http://schemas.microsoft.com/office/powerpoint/2010/main" val="32306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Motivation</a:t>
            </a:r>
          </a:p>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a:t>
            </a:r>
          </a:p>
          <a:p>
            <a:r>
              <a:rPr lang="en-US" dirty="0"/>
              <a:t>Anomalies is unusual behavior in a network that usually is a sign of an incoming attack.</a:t>
            </a:r>
          </a:p>
          <a:p>
            <a:r>
              <a:rPr lang="en-US" dirty="0"/>
              <a:t>Why?</a:t>
            </a:r>
          </a:p>
          <a:p>
            <a:r>
              <a:rPr lang="en-US" dirty="0"/>
              <a:t>Personal misery: Blackmail, credit card fraud, etc. [1]</a:t>
            </a:r>
          </a:p>
          <a:p>
            <a:r>
              <a:rPr lang="en-US" dirty="0"/>
              <a:t>Damage to productivity: According to CSO Online, an attack can cost on average of </a:t>
            </a:r>
            <a:r>
              <a:rPr lang="en-US" b="1" dirty="0"/>
              <a:t>$5 Million</a:t>
            </a:r>
            <a:r>
              <a:rPr lang="en-US" dirty="0"/>
              <a:t>.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4271604336"/>
              </p:ext>
            </p:extLst>
          </p:nvPr>
        </p:nvGraphicFramePr>
        <p:xfrm>
          <a:off x="466725" y="869950"/>
          <a:ext cx="8191500" cy="1483360"/>
        </p:xfrm>
        <a:graphic>
          <a:graphicData uri="http://schemas.openxmlformats.org/drawingml/2006/table">
            <a:tbl>
              <a:tblPr firstRow="1" bandRow="1">
                <a:tableStyleId>{5C22544A-7EE6-4342-B048-85BDC9FD1C3A}</a:tableStyleId>
              </a:tblPr>
              <a:tblGrid>
                <a:gridCol w="4095750">
                  <a:extLst>
                    <a:ext uri="{9D8B030D-6E8A-4147-A177-3AD203B41FA5}">
                      <a16:colId xmlns:a16="http://schemas.microsoft.com/office/drawing/2014/main" val="3419057481"/>
                    </a:ext>
                  </a:extLst>
                </a:gridCol>
                <a:gridCol w="4095750">
                  <a:extLst>
                    <a:ext uri="{9D8B030D-6E8A-4147-A177-3AD203B41FA5}">
                      <a16:colId xmlns:a16="http://schemas.microsoft.com/office/drawing/2014/main" val="3049868457"/>
                    </a:ext>
                  </a:extLst>
                </a:gridCol>
              </a:tblGrid>
              <a:tr h="370840">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370840">
                <a:tc>
                  <a:txBody>
                    <a:bodyPr/>
                    <a:lstStyle/>
                    <a:p>
                      <a:r>
                        <a:rPr lang="en-US" dirty="0"/>
                        <a:t>KDD:</a:t>
                      </a:r>
                    </a:p>
                  </a:txBody>
                  <a:tcPr/>
                </a:tc>
                <a:tc>
                  <a:txBody>
                    <a:bodyPr/>
                    <a:lstStyle/>
                    <a:p>
                      <a:r>
                        <a:rPr lang="en-US" dirty="0"/>
                        <a:t>Neural Network:</a:t>
                      </a:r>
                    </a:p>
                  </a:txBody>
                  <a:tcPr/>
                </a:tc>
                <a:extLst>
                  <a:ext uri="{0D108BD9-81ED-4DB2-BD59-A6C34878D82A}">
                    <a16:rowId xmlns:a16="http://schemas.microsoft.com/office/drawing/2014/main" val="1061253040"/>
                  </a:ext>
                </a:extLst>
              </a:tr>
              <a:tr h="370840">
                <a:tc>
                  <a:txBody>
                    <a:bodyPr/>
                    <a:lstStyle/>
                    <a:p>
                      <a:r>
                        <a:rPr lang="en-US" dirty="0"/>
                        <a:t>Palo Alto:</a:t>
                      </a:r>
                    </a:p>
                  </a:txBody>
                  <a:tcPr/>
                </a:tc>
                <a:tc>
                  <a:txBody>
                    <a:bodyPr/>
                    <a:lstStyle/>
                    <a:p>
                      <a:r>
                        <a:rPr lang="en-US" dirty="0"/>
                        <a:t>Bayesian Networks:</a:t>
                      </a:r>
                    </a:p>
                  </a:txBody>
                  <a:tcPr/>
                </a:tc>
                <a:extLst>
                  <a:ext uri="{0D108BD9-81ED-4DB2-BD59-A6C34878D82A}">
                    <a16:rowId xmlns:a16="http://schemas.microsoft.com/office/drawing/2014/main" val="3901034031"/>
                  </a:ext>
                </a:extLst>
              </a:tr>
              <a:tr h="370840">
                <a:tc>
                  <a:txBody>
                    <a:bodyPr/>
                    <a:lstStyle/>
                    <a:p>
                      <a:endParaRPr lang="en-US"/>
                    </a:p>
                  </a:txBody>
                  <a:tcPr/>
                </a:tc>
                <a:tc>
                  <a:txBody>
                    <a:bodyPr/>
                    <a:lstStyle/>
                    <a:p>
                      <a:r>
                        <a:rPr lang="en-US" dirty="0"/>
                        <a:t>PHAD:</a:t>
                      </a:r>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p:txBody>
          <a:bodyPr>
            <a:normAutofit/>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1F8B-C861-45B9-BCB1-194592FD5693}"/>
              </a:ext>
            </a:extLst>
          </p:cNvPr>
          <p:cNvSpPr>
            <a:spLocks noGrp="1"/>
          </p:cNvSpPr>
          <p:nvPr>
            <p:ph type="title"/>
          </p:nvPr>
        </p:nvSpPr>
        <p:spPr/>
        <p:txBody>
          <a:bodyPr>
            <a:normAutofit fontScale="90000"/>
          </a:bodyPr>
          <a:lstStyle/>
          <a:p>
            <a:r>
              <a:rPr lang="en-US" dirty="0"/>
              <a:t>Research Objectives (based on prospectus)</a:t>
            </a:r>
          </a:p>
        </p:txBody>
      </p:sp>
      <p:sp>
        <p:nvSpPr>
          <p:cNvPr id="3" name="Footer Placeholder 2">
            <a:extLst>
              <a:ext uri="{FF2B5EF4-FFF2-40B4-BE49-F238E27FC236}">
                <a16:creationId xmlns:a16="http://schemas.microsoft.com/office/drawing/2014/main" id="{C6B8A3D9-A5A1-42F5-B1AE-1FEC021B666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A75BB07D-4FBF-47EB-B99B-7C5848A545E4}"/>
              </a:ext>
            </a:extLst>
          </p:cNvPr>
          <p:cNvSpPr>
            <a:spLocks noGrp="1"/>
          </p:cNvSpPr>
          <p:nvPr>
            <p:ph type="sldNum" sz="quarter" idx="12"/>
          </p:nvPr>
        </p:nvSpPr>
        <p:spPr/>
        <p:txBody>
          <a:bodyPr/>
          <a:lstStyle/>
          <a:p>
            <a:fld id="{F2407EE3-A7AD-4D85-AA70-E0A9F1A7BE8D}" type="slidenum">
              <a:rPr lang="en-US" smtClean="0"/>
              <a:pPr/>
              <a:t>4</a:t>
            </a:fld>
            <a:endParaRPr lang="en-US" dirty="0"/>
          </a:p>
        </p:txBody>
      </p:sp>
      <p:graphicFrame>
        <p:nvGraphicFramePr>
          <p:cNvPr id="6" name="Table 5">
            <a:extLst>
              <a:ext uri="{FF2B5EF4-FFF2-40B4-BE49-F238E27FC236}">
                <a16:creationId xmlns:a16="http://schemas.microsoft.com/office/drawing/2014/main" id="{65DE3200-6EE2-4164-AD39-348C94097A7C}"/>
              </a:ext>
            </a:extLst>
          </p:cNvPr>
          <p:cNvGraphicFramePr>
            <a:graphicFrameLocks noGrp="1"/>
          </p:cNvGraphicFramePr>
          <p:nvPr>
            <p:extLst>
              <p:ext uri="{D42A27DB-BD31-4B8C-83A1-F6EECF244321}">
                <p14:modId xmlns:p14="http://schemas.microsoft.com/office/powerpoint/2010/main" val="3733133615"/>
              </p:ext>
            </p:extLst>
          </p:nvPr>
        </p:nvGraphicFramePr>
        <p:xfrm>
          <a:off x="85241" y="764846"/>
          <a:ext cx="8981267" cy="3884192"/>
        </p:xfrm>
        <a:graphic>
          <a:graphicData uri="http://schemas.openxmlformats.org/drawingml/2006/table">
            <a:tbl>
              <a:tblPr firstRow="1" bandRow="1">
                <a:tableStyleId>{5C22544A-7EE6-4342-B048-85BDC9FD1C3A}</a:tableStyleId>
              </a:tblPr>
              <a:tblGrid>
                <a:gridCol w="7114471">
                  <a:extLst>
                    <a:ext uri="{9D8B030D-6E8A-4147-A177-3AD203B41FA5}">
                      <a16:colId xmlns:a16="http://schemas.microsoft.com/office/drawing/2014/main" val="2082033564"/>
                    </a:ext>
                  </a:extLst>
                </a:gridCol>
                <a:gridCol w="936532">
                  <a:extLst>
                    <a:ext uri="{9D8B030D-6E8A-4147-A177-3AD203B41FA5}">
                      <a16:colId xmlns:a16="http://schemas.microsoft.com/office/drawing/2014/main" val="3538925953"/>
                    </a:ext>
                  </a:extLst>
                </a:gridCol>
                <a:gridCol w="930264">
                  <a:extLst>
                    <a:ext uri="{9D8B030D-6E8A-4147-A177-3AD203B41FA5}">
                      <a16:colId xmlns:a16="http://schemas.microsoft.com/office/drawing/2014/main" val="3789747360"/>
                    </a:ext>
                  </a:extLst>
                </a:gridCol>
              </a:tblGrid>
              <a:tr h="386743">
                <a:tc>
                  <a:txBody>
                    <a:bodyPr/>
                    <a:lstStyle/>
                    <a:p>
                      <a:r>
                        <a:rPr lang="en-US" dirty="0"/>
                        <a:t>Milestone</a:t>
                      </a:r>
                    </a:p>
                  </a:txBody>
                  <a:tcPr/>
                </a:tc>
                <a:tc>
                  <a:txBody>
                    <a:bodyPr/>
                    <a:lstStyle/>
                    <a:p>
                      <a:r>
                        <a:rPr lang="en-US" dirty="0"/>
                        <a:t>Date</a:t>
                      </a:r>
                    </a:p>
                  </a:txBody>
                  <a:tcPr/>
                </a:tc>
                <a:tc>
                  <a:txBody>
                    <a:bodyPr/>
                    <a:lstStyle/>
                    <a:p>
                      <a:r>
                        <a:rPr lang="en-US" dirty="0"/>
                        <a:t>Done?</a:t>
                      </a:r>
                    </a:p>
                  </a:txBody>
                  <a:tcPr/>
                </a:tc>
                <a:extLst>
                  <a:ext uri="{0D108BD9-81ED-4DB2-BD59-A6C34878D82A}">
                    <a16:rowId xmlns:a16="http://schemas.microsoft.com/office/drawing/2014/main" val="3474597760"/>
                  </a:ext>
                </a:extLst>
              </a:tr>
              <a:tr h="277071">
                <a:tc>
                  <a:txBody>
                    <a:bodyPr/>
                    <a:lstStyle/>
                    <a:p>
                      <a:r>
                        <a:rPr lang="en-US" dirty="0"/>
                        <a:t>Using</a:t>
                      </a:r>
                      <a:r>
                        <a:rPr lang="en-US" baseline="0" dirty="0"/>
                        <a:t> </a:t>
                      </a:r>
                      <a:r>
                        <a:rPr lang="en-US" baseline="0" dirty="0" err="1"/>
                        <a:t>tcpdump</a:t>
                      </a:r>
                      <a:r>
                        <a:rPr lang="en-US" dirty="0"/>
                        <a:t>, read</a:t>
                      </a:r>
                      <a:r>
                        <a:rPr lang="en-US" baseline="0" dirty="0"/>
                        <a:t> packet data from network interface and </a:t>
                      </a:r>
                      <a:r>
                        <a:rPr lang="en-US" dirty="0"/>
                        <a:t>generate a PCAP file</a:t>
                      </a:r>
                    </a:p>
                  </a:txBody>
                  <a:tcPr/>
                </a:tc>
                <a:tc>
                  <a:txBody>
                    <a:bodyPr/>
                    <a:lstStyle/>
                    <a:p>
                      <a:r>
                        <a:rPr lang="en-US" dirty="0"/>
                        <a:t>2/22</a:t>
                      </a:r>
                    </a:p>
                  </a:txBody>
                  <a:tcPr/>
                </a:tc>
                <a:tc>
                  <a:txBody>
                    <a:bodyPr/>
                    <a:lstStyle/>
                    <a:p>
                      <a:endParaRPr lang="en-US" dirty="0"/>
                    </a:p>
                  </a:txBody>
                  <a:tcPr/>
                </a:tc>
                <a:extLst>
                  <a:ext uri="{0D108BD9-81ED-4DB2-BD59-A6C34878D82A}">
                    <a16:rowId xmlns:a16="http://schemas.microsoft.com/office/drawing/2014/main" val="371733274"/>
                  </a:ext>
                </a:extLst>
              </a:tr>
              <a:tr h="4545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Using</a:t>
                      </a:r>
                      <a:r>
                        <a:rPr lang="en-US" baseline="0" dirty="0"/>
                        <a:t> </a:t>
                      </a:r>
                      <a:r>
                        <a:rPr lang="en-US" baseline="0" dirty="0" err="1"/>
                        <a:t>Pyshark</a:t>
                      </a:r>
                      <a:r>
                        <a:rPr lang="en-US" baseline="0" dirty="0"/>
                        <a:t>, read</a:t>
                      </a:r>
                      <a:r>
                        <a:rPr lang="en-US" dirty="0"/>
                        <a:t> PCAP file</a:t>
                      </a:r>
                      <a:r>
                        <a:rPr lang="en-US" baseline="0" dirty="0"/>
                        <a:t>, collect packets into connection records, extract/derive salient packet features and connection statistics, and</a:t>
                      </a:r>
                      <a:r>
                        <a:rPr lang="en-US" dirty="0"/>
                        <a:t> generate a CSV file that is similar to the KDD cup data</a:t>
                      </a:r>
                      <a:r>
                        <a:rPr lang="en-US" baseline="0" dirty="0"/>
                        <a:t> set</a:t>
                      </a:r>
                      <a:endParaRPr lang="en-US" dirty="0"/>
                    </a:p>
                  </a:txBody>
                  <a:tcPr/>
                </a:tc>
                <a:tc>
                  <a:txBody>
                    <a:bodyPr/>
                    <a:lstStyle/>
                    <a:p>
                      <a:r>
                        <a:rPr lang="en-US" dirty="0"/>
                        <a:t>3/05</a:t>
                      </a:r>
                    </a:p>
                  </a:txBody>
                  <a:tcPr/>
                </a:tc>
                <a:tc>
                  <a:txBody>
                    <a:bodyPr/>
                    <a:lstStyle/>
                    <a:p>
                      <a:endParaRPr lang="en-US" dirty="0"/>
                    </a:p>
                  </a:txBody>
                  <a:tcPr/>
                </a:tc>
                <a:extLst>
                  <a:ext uri="{0D108BD9-81ED-4DB2-BD59-A6C34878D82A}">
                    <a16:rowId xmlns:a16="http://schemas.microsoft.com/office/drawing/2014/main" val="3108014122"/>
                  </a:ext>
                </a:extLst>
              </a:tr>
              <a:tr h="468889">
                <a:tc>
                  <a:txBody>
                    <a:bodyPr/>
                    <a:lstStyle/>
                    <a:p>
                      <a:r>
                        <a:rPr lang="en-US" dirty="0"/>
                        <a:t>Using both Sci-Kit Learn and Weka, implement a program that given a dataset can train/test on all available classifiers (including incremental learning classification algorithms)</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3178291628"/>
                  </a:ext>
                </a:extLst>
              </a:tr>
              <a:tr h="381314">
                <a:tc>
                  <a:txBody>
                    <a:bodyPr/>
                    <a:lstStyle/>
                    <a:p>
                      <a:r>
                        <a:rPr lang="en-US" dirty="0"/>
                        <a:t>Using </a:t>
                      </a:r>
                      <a:r>
                        <a:rPr lang="en-US" dirty="0" err="1"/>
                        <a:t>Scapy</a:t>
                      </a:r>
                      <a:r>
                        <a:rPr lang="en-US" dirty="0"/>
                        <a:t>, build a </a:t>
                      </a:r>
                      <a:r>
                        <a:rPr lang="en-US" dirty="0" err="1"/>
                        <a:t>fuzzer</a:t>
                      </a:r>
                      <a:r>
                        <a:rPr lang="en-US" dirty="0"/>
                        <a:t> that can execute common attacks that can be detected by most network intrusion systems (e. g. Denial of Service via SYN Flood)</a:t>
                      </a:r>
                    </a:p>
                  </a:txBody>
                  <a:tcPr/>
                </a:tc>
                <a:tc>
                  <a:txBody>
                    <a:bodyPr/>
                    <a:lstStyle/>
                    <a:p>
                      <a:r>
                        <a:rPr lang="en-US" dirty="0"/>
                        <a:t>3/10</a:t>
                      </a:r>
                    </a:p>
                  </a:txBody>
                  <a:tcPr/>
                </a:tc>
                <a:tc>
                  <a:txBody>
                    <a:bodyPr/>
                    <a:lstStyle/>
                    <a:p>
                      <a:endParaRPr lang="en-US" dirty="0"/>
                    </a:p>
                  </a:txBody>
                  <a:tcPr/>
                </a:tc>
                <a:extLst>
                  <a:ext uri="{0D108BD9-81ED-4DB2-BD59-A6C34878D82A}">
                    <a16:rowId xmlns:a16="http://schemas.microsoft.com/office/drawing/2014/main" val="2414905454"/>
                  </a:ext>
                </a:extLst>
              </a:tr>
              <a:tr h="227433">
                <a:tc>
                  <a:txBody>
                    <a:bodyPr/>
                    <a:lstStyle/>
                    <a:p>
                      <a:r>
                        <a:rPr lang="en-US" dirty="0"/>
                        <a:t>After presenting our work, integrate the intrusion detection and packet sniffer</a:t>
                      </a:r>
                    </a:p>
                  </a:txBody>
                  <a:tcPr/>
                </a:tc>
                <a:tc>
                  <a:txBody>
                    <a:bodyPr/>
                    <a:lstStyle/>
                    <a:p>
                      <a:r>
                        <a:rPr lang="en-US" dirty="0"/>
                        <a:t>3/15</a:t>
                      </a:r>
                    </a:p>
                  </a:txBody>
                  <a:tcPr/>
                </a:tc>
                <a:tc>
                  <a:txBody>
                    <a:bodyPr/>
                    <a:lstStyle/>
                    <a:p>
                      <a:endParaRPr lang="en-US" dirty="0"/>
                    </a:p>
                  </a:txBody>
                  <a:tcPr/>
                </a:tc>
                <a:extLst>
                  <a:ext uri="{0D108BD9-81ED-4DB2-BD59-A6C34878D82A}">
                    <a16:rowId xmlns:a16="http://schemas.microsoft.com/office/drawing/2014/main" val="4230391025"/>
                  </a:ext>
                </a:extLst>
              </a:tr>
              <a:tr h="365186">
                <a:tc>
                  <a:txBody>
                    <a:bodyPr/>
                    <a:lstStyle/>
                    <a:p>
                      <a:r>
                        <a:rPr lang="en-US" dirty="0"/>
                        <a:t>After collecting more datasets, begin training/testing and figure out which model/dataset has the best performance</a:t>
                      </a:r>
                    </a:p>
                  </a:txBody>
                  <a:tcPr/>
                </a:tc>
                <a:tc>
                  <a:txBody>
                    <a:bodyPr/>
                    <a:lstStyle/>
                    <a:p>
                      <a:r>
                        <a:rPr lang="en-US" dirty="0"/>
                        <a:t>3/22</a:t>
                      </a:r>
                    </a:p>
                  </a:txBody>
                  <a:tcPr/>
                </a:tc>
                <a:tc>
                  <a:txBody>
                    <a:bodyPr/>
                    <a:lstStyle/>
                    <a:p>
                      <a:endParaRPr lang="en-US" dirty="0"/>
                    </a:p>
                  </a:txBody>
                  <a:tcPr/>
                </a:tc>
                <a:extLst>
                  <a:ext uri="{0D108BD9-81ED-4DB2-BD59-A6C34878D82A}">
                    <a16:rowId xmlns:a16="http://schemas.microsoft.com/office/drawing/2014/main" val="340681917"/>
                  </a:ext>
                </a:extLst>
              </a:tr>
              <a:tr h="365186">
                <a:tc>
                  <a:txBody>
                    <a:bodyPr/>
                    <a:lstStyle/>
                    <a:p>
                      <a:r>
                        <a:rPr lang="en-US" dirty="0"/>
                        <a:t>If time permits, look into which attacks evaded the intrusion detection either figure out how to poisoning training set, or build an attack that avoids IDS</a:t>
                      </a:r>
                    </a:p>
                  </a:txBody>
                  <a:tcPr/>
                </a:tc>
                <a:tc>
                  <a:txBody>
                    <a:bodyPr/>
                    <a:lstStyle/>
                    <a:p>
                      <a:r>
                        <a:rPr lang="en-US" dirty="0"/>
                        <a:t>3/29</a:t>
                      </a:r>
                    </a:p>
                  </a:txBody>
                  <a:tcPr/>
                </a:tc>
                <a:tc>
                  <a:txBody>
                    <a:bodyPr/>
                    <a:lstStyle/>
                    <a:p>
                      <a:endParaRPr lang="en-US" dirty="0"/>
                    </a:p>
                  </a:txBody>
                  <a:tcPr/>
                </a:tc>
                <a:extLst>
                  <a:ext uri="{0D108BD9-81ED-4DB2-BD59-A6C34878D82A}">
                    <a16:rowId xmlns:a16="http://schemas.microsoft.com/office/drawing/2014/main" val="2704166036"/>
                  </a:ext>
                </a:extLst>
              </a:tr>
              <a:tr h="388489">
                <a:tc>
                  <a:txBody>
                    <a:bodyPr/>
                    <a:lstStyle/>
                    <a:p>
                      <a:r>
                        <a:rPr lang="en-US" dirty="0"/>
                        <a:t>Submit final paper for conference (hopefully) and finalize presentations</a:t>
                      </a:r>
                    </a:p>
                  </a:txBody>
                  <a:tcPr/>
                </a:tc>
                <a:tc>
                  <a:txBody>
                    <a:bodyPr/>
                    <a:lstStyle/>
                    <a:p>
                      <a:r>
                        <a:rPr lang="en-US" dirty="0"/>
                        <a:t>4/30</a:t>
                      </a:r>
                    </a:p>
                  </a:txBody>
                  <a:tcPr/>
                </a:tc>
                <a:tc>
                  <a:txBody>
                    <a:bodyPr/>
                    <a:lstStyle/>
                    <a:p>
                      <a:endParaRPr lang="en-US" dirty="0"/>
                    </a:p>
                  </a:txBody>
                  <a:tcPr/>
                </a:tc>
                <a:extLst>
                  <a:ext uri="{0D108BD9-81ED-4DB2-BD59-A6C34878D82A}">
                    <a16:rowId xmlns:a16="http://schemas.microsoft.com/office/drawing/2014/main" val="1673220036"/>
                  </a:ext>
                </a:extLst>
              </a:tr>
            </a:tbl>
          </a:graphicData>
        </a:graphic>
      </p:graphicFrame>
      <p:pic>
        <p:nvPicPr>
          <p:cNvPr id="8" name="Picture 7">
            <a:extLst>
              <a:ext uri="{FF2B5EF4-FFF2-40B4-BE49-F238E27FC236}">
                <a16:creationId xmlns:a16="http://schemas.microsoft.com/office/drawing/2014/main" id="{E3C98040-9174-4AB9-BB27-3B715C7BF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206339"/>
            <a:ext cx="472698" cy="190823"/>
          </a:xfrm>
          <a:prstGeom prst="rect">
            <a:avLst/>
          </a:prstGeom>
        </p:spPr>
      </p:pic>
      <p:pic>
        <p:nvPicPr>
          <p:cNvPr id="9" name="Picture 8">
            <a:extLst>
              <a:ext uri="{FF2B5EF4-FFF2-40B4-BE49-F238E27FC236}">
                <a16:creationId xmlns:a16="http://schemas.microsoft.com/office/drawing/2014/main" id="{8812FC38-B2B6-4981-9A79-1C51BD817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1572005"/>
            <a:ext cx="472698" cy="340663"/>
          </a:xfrm>
          <a:prstGeom prst="rect">
            <a:avLst/>
          </a:prstGeom>
        </p:spPr>
      </p:pic>
      <p:pic>
        <p:nvPicPr>
          <p:cNvPr id="10" name="Picture 9">
            <a:extLst>
              <a:ext uri="{FF2B5EF4-FFF2-40B4-BE49-F238E27FC236}">
                <a16:creationId xmlns:a16="http://schemas.microsoft.com/office/drawing/2014/main" id="{A69A648B-4B5D-4ECF-BD47-5407D9369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049742"/>
            <a:ext cx="472698" cy="340663"/>
          </a:xfrm>
          <a:prstGeom prst="rect">
            <a:avLst/>
          </a:prstGeom>
        </p:spPr>
      </p:pic>
      <p:pic>
        <p:nvPicPr>
          <p:cNvPr id="11" name="Picture 10">
            <a:extLst>
              <a:ext uri="{FF2B5EF4-FFF2-40B4-BE49-F238E27FC236}">
                <a16:creationId xmlns:a16="http://schemas.microsoft.com/office/drawing/2014/main" id="{EE8FA7FE-419C-4D88-9DAE-AA594C49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102" y="2501026"/>
            <a:ext cx="472698" cy="340663"/>
          </a:xfrm>
          <a:prstGeom prst="rect">
            <a:avLst/>
          </a:prstGeom>
        </p:spPr>
      </p:pic>
    </p:spTree>
    <p:extLst>
      <p:ext uri="{BB962C8B-B14F-4D97-AF65-F5344CB8AC3E}">
        <p14:creationId xmlns:p14="http://schemas.microsoft.com/office/powerpoint/2010/main" val="269173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5</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6</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18E-E796-47A7-9EDF-62BD99C97E46}"/>
              </a:ext>
            </a:extLst>
          </p:cNvPr>
          <p:cNvSpPr>
            <a:spLocks noGrp="1"/>
          </p:cNvSpPr>
          <p:nvPr>
            <p:ph type="title"/>
          </p:nvPr>
        </p:nvSpPr>
        <p:spPr/>
        <p:txBody>
          <a:bodyPr/>
          <a:lstStyle/>
          <a:p>
            <a:r>
              <a:rPr lang="en-US" dirty="0"/>
              <a:t>Goal 3 – Build Machine Learning Model</a:t>
            </a:r>
          </a:p>
        </p:txBody>
      </p:sp>
      <p:sp>
        <p:nvSpPr>
          <p:cNvPr id="3" name="Footer Placeholder 2">
            <a:extLst>
              <a:ext uri="{FF2B5EF4-FFF2-40B4-BE49-F238E27FC236}">
                <a16:creationId xmlns:a16="http://schemas.microsoft.com/office/drawing/2014/main" id="{041F6848-C5CB-4BC7-8DAC-36AAA02E4194}"/>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6F77DBC8-0EF3-4233-B6DC-BF46CBD9D466}"/>
              </a:ext>
            </a:extLst>
          </p:cNvPr>
          <p:cNvSpPr>
            <a:spLocks noGrp="1"/>
          </p:cNvSpPr>
          <p:nvPr>
            <p:ph type="sldNum" sz="quarter" idx="12"/>
          </p:nvPr>
        </p:nvSpPr>
        <p:spPr/>
        <p:txBody>
          <a:bodyPr/>
          <a:lstStyle/>
          <a:p>
            <a:fld id="{F2407EE3-A7AD-4D85-AA70-E0A9F1A7BE8D}" type="slidenum">
              <a:rPr lang="en-US" smtClean="0"/>
              <a:pPr/>
              <a:t>7</a:t>
            </a:fld>
            <a:endParaRPr lang="en-US" dirty="0"/>
          </a:p>
        </p:txBody>
      </p:sp>
      <p:pic>
        <p:nvPicPr>
          <p:cNvPr id="8" name="Picture 7">
            <a:extLst>
              <a:ext uri="{FF2B5EF4-FFF2-40B4-BE49-F238E27FC236}">
                <a16:creationId xmlns:a16="http://schemas.microsoft.com/office/drawing/2014/main" id="{9CA3DAF5-40B2-4E96-BB2F-3C5F0FA63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914400"/>
            <a:ext cx="4719234" cy="3597868"/>
          </a:xfrm>
          <a:prstGeom prst="rect">
            <a:avLst/>
          </a:prstGeom>
        </p:spPr>
      </p:pic>
      <p:graphicFrame>
        <p:nvGraphicFramePr>
          <p:cNvPr id="10" name="Table 9">
            <a:extLst>
              <a:ext uri="{FF2B5EF4-FFF2-40B4-BE49-F238E27FC236}">
                <a16:creationId xmlns:a16="http://schemas.microsoft.com/office/drawing/2014/main" id="{6D7867DE-9D5B-4EC2-8E62-3C3273D3E364}"/>
              </a:ext>
            </a:extLst>
          </p:cNvPr>
          <p:cNvGraphicFramePr>
            <a:graphicFrameLocks noGrp="1"/>
          </p:cNvGraphicFramePr>
          <p:nvPr>
            <p:extLst>
              <p:ext uri="{D42A27DB-BD31-4B8C-83A1-F6EECF244321}">
                <p14:modId xmlns:p14="http://schemas.microsoft.com/office/powerpoint/2010/main" val="3467337094"/>
              </p:ext>
            </p:extLst>
          </p:nvPr>
        </p:nvGraphicFramePr>
        <p:xfrm>
          <a:off x="5385659" y="914399"/>
          <a:ext cx="3549114" cy="4037835"/>
        </p:xfrm>
        <a:graphic>
          <a:graphicData uri="http://schemas.openxmlformats.org/drawingml/2006/table">
            <a:tbl>
              <a:tblPr firstRow="1" bandRow="1">
                <a:tableStyleId>{5C22544A-7EE6-4342-B048-85BDC9FD1C3A}</a:tableStyleId>
              </a:tblPr>
              <a:tblGrid>
                <a:gridCol w="1774557">
                  <a:extLst>
                    <a:ext uri="{9D8B030D-6E8A-4147-A177-3AD203B41FA5}">
                      <a16:colId xmlns:a16="http://schemas.microsoft.com/office/drawing/2014/main" val="2065616463"/>
                    </a:ext>
                  </a:extLst>
                </a:gridCol>
                <a:gridCol w="1774557">
                  <a:extLst>
                    <a:ext uri="{9D8B030D-6E8A-4147-A177-3AD203B41FA5}">
                      <a16:colId xmlns:a16="http://schemas.microsoft.com/office/drawing/2014/main" val="1393663605"/>
                    </a:ext>
                  </a:extLst>
                </a:gridCol>
              </a:tblGrid>
              <a:tr h="750869">
                <a:tc>
                  <a:txBody>
                    <a:bodyPr/>
                    <a:lstStyle/>
                    <a:p>
                      <a:r>
                        <a:rPr lang="en-US" dirty="0"/>
                        <a:t>Incremental Learning Algorithms</a:t>
                      </a:r>
                    </a:p>
                  </a:txBody>
                  <a:tcPr/>
                </a:tc>
                <a:tc>
                  <a:txBody>
                    <a:bodyPr/>
                    <a:lstStyle/>
                    <a:p>
                      <a:r>
                        <a:rPr lang="en-US" dirty="0"/>
                        <a:t>Classification/</a:t>
                      </a:r>
                    </a:p>
                    <a:p>
                      <a:r>
                        <a:rPr lang="en-US" dirty="0"/>
                        <a:t>Regression </a:t>
                      </a:r>
                    </a:p>
                    <a:p>
                      <a:r>
                        <a:rPr lang="en-US" dirty="0"/>
                        <a:t>Algorithms</a:t>
                      </a:r>
                    </a:p>
                  </a:txBody>
                  <a:tcPr/>
                </a:tc>
                <a:extLst>
                  <a:ext uri="{0D108BD9-81ED-4DB2-BD59-A6C34878D82A}">
                    <a16:rowId xmlns:a16="http://schemas.microsoft.com/office/drawing/2014/main" val="4292085851"/>
                  </a:ext>
                </a:extLst>
              </a:tr>
              <a:tr h="471551">
                <a:tc>
                  <a:txBody>
                    <a:bodyPr/>
                    <a:lstStyle/>
                    <a:p>
                      <a:r>
                        <a:rPr lang="en-US" dirty="0"/>
                        <a:t>Multinomial Naïve Bayes</a:t>
                      </a:r>
                    </a:p>
                  </a:txBody>
                  <a:tcPr/>
                </a:tc>
                <a:tc>
                  <a:txBody>
                    <a:bodyPr/>
                    <a:lstStyle/>
                    <a:p>
                      <a:r>
                        <a:rPr lang="en-US" dirty="0"/>
                        <a:t>KNN</a:t>
                      </a:r>
                    </a:p>
                  </a:txBody>
                  <a:tcPr/>
                </a:tc>
                <a:extLst>
                  <a:ext uri="{0D108BD9-81ED-4DB2-BD59-A6C34878D82A}">
                    <a16:rowId xmlns:a16="http://schemas.microsoft.com/office/drawing/2014/main" val="862308293"/>
                  </a:ext>
                </a:extLst>
              </a:tr>
              <a:tr h="489430">
                <a:tc>
                  <a:txBody>
                    <a:bodyPr/>
                    <a:lstStyle/>
                    <a:p>
                      <a:r>
                        <a:rPr lang="en-US" dirty="0"/>
                        <a:t>Perceptron</a:t>
                      </a:r>
                    </a:p>
                  </a:txBody>
                  <a:tcPr/>
                </a:tc>
                <a:tc>
                  <a:txBody>
                    <a:bodyPr/>
                    <a:lstStyle/>
                    <a:p>
                      <a:r>
                        <a:rPr lang="en-US" dirty="0"/>
                        <a:t>Naïve Bayes</a:t>
                      </a:r>
                    </a:p>
                  </a:txBody>
                  <a:tcPr/>
                </a:tc>
                <a:extLst>
                  <a:ext uri="{0D108BD9-81ED-4DB2-BD59-A6C34878D82A}">
                    <a16:rowId xmlns:a16="http://schemas.microsoft.com/office/drawing/2014/main" val="4268814468"/>
                  </a:ext>
                </a:extLst>
              </a:tr>
              <a:tr h="392928">
                <a:tc>
                  <a:txBody>
                    <a:bodyPr/>
                    <a:lstStyle/>
                    <a:p>
                      <a:r>
                        <a:rPr lang="en-US" dirty="0"/>
                        <a:t>SGD Classifier</a:t>
                      </a:r>
                    </a:p>
                  </a:txBody>
                  <a:tcPr/>
                </a:tc>
                <a:tc>
                  <a:txBody>
                    <a:bodyPr/>
                    <a:lstStyle/>
                    <a:p>
                      <a:r>
                        <a:rPr lang="en-US" dirty="0"/>
                        <a:t>Decision Tree</a:t>
                      </a:r>
                    </a:p>
                  </a:txBody>
                  <a:tcPr/>
                </a:tc>
                <a:extLst>
                  <a:ext uri="{0D108BD9-81ED-4DB2-BD59-A6C34878D82A}">
                    <a16:rowId xmlns:a16="http://schemas.microsoft.com/office/drawing/2014/main" val="1452514992"/>
                  </a:ext>
                </a:extLst>
              </a:tr>
              <a:tr h="392928">
                <a:tc>
                  <a:txBody>
                    <a:bodyPr/>
                    <a:lstStyle/>
                    <a:p>
                      <a:r>
                        <a:rPr lang="en-US" dirty="0"/>
                        <a:t>Passive Aggressive Classifier</a:t>
                      </a:r>
                    </a:p>
                  </a:txBody>
                  <a:tcPr/>
                </a:tc>
                <a:tc>
                  <a:txBody>
                    <a:bodyPr/>
                    <a:lstStyle/>
                    <a:p>
                      <a:r>
                        <a:rPr lang="en-US" dirty="0"/>
                        <a:t>LDA/QDA</a:t>
                      </a:r>
                    </a:p>
                  </a:txBody>
                  <a:tcPr/>
                </a:tc>
                <a:extLst>
                  <a:ext uri="{0D108BD9-81ED-4DB2-BD59-A6C34878D82A}">
                    <a16:rowId xmlns:a16="http://schemas.microsoft.com/office/drawing/2014/main" val="4052026417"/>
                  </a:ext>
                </a:extLst>
              </a:tr>
              <a:tr h="392928">
                <a:tc>
                  <a:txBody>
                    <a:bodyPr/>
                    <a:lstStyle/>
                    <a:p>
                      <a:r>
                        <a:rPr lang="en-US" dirty="0"/>
                        <a:t>Random </a:t>
                      </a:r>
                      <a:r>
                        <a:rPr lang="en-US"/>
                        <a:t>Forest w/ warm-start</a:t>
                      </a:r>
                      <a:endParaRPr lang="en-US" dirty="0"/>
                    </a:p>
                  </a:txBody>
                  <a:tcPr/>
                </a:tc>
                <a:tc>
                  <a:txBody>
                    <a:bodyPr/>
                    <a:lstStyle/>
                    <a:p>
                      <a:r>
                        <a:rPr lang="en-US" dirty="0"/>
                        <a:t>Logistic Regression</a:t>
                      </a:r>
                    </a:p>
                  </a:txBody>
                  <a:tcPr/>
                </a:tc>
                <a:extLst>
                  <a:ext uri="{0D108BD9-81ED-4DB2-BD59-A6C34878D82A}">
                    <a16:rowId xmlns:a16="http://schemas.microsoft.com/office/drawing/2014/main" val="2820975361"/>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Passive Aggressive Regressor</a:t>
                      </a:r>
                    </a:p>
                  </a:txBody>
                  <a:tcPr/>
                </a:tc>
                <a:tc>
                  <a:txBody>
                    <a:bodyPr/>
                    <a:lstStyle/>
                    <a:p>
                      <a:r>
                        <a:rPr lang="en-US" dirty="0"/>
                        <a:t>Random Forest</a:t>
                      </a:r>
                    </a:p>
                  </a:txBody>
                  <a:tcPr/>
                </a:tc>
                <a:extLst>
                  <a:ext uri="{0D108BD9-81ED-4DB2-BD59-A6C34878D82A}">
                    <a16:rowId xmlns:a16="http://schemas.microsoft.com/office/drawing/2014/main" val="2604642454"/>
                  </a:ext>
                </a:extLst>
              </a:tr>
              <a:tr h="3929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SGD Regressor</a:t>
                      </a:r>
                    </a:p>
                  </a:txBody>
                  <a:tcPr/>
                </a:tc>
                <a:tc>
                  <a:txBody>
                    <a:bodyPr/>
                    <a:lstStyle/>
                    <a:p>
                      <a:r>
                        <a:rPr lang="en-US" dirty="0"/>
                        <a:t>SVM</a:t>
                      </a:r>
                    </a:p>
                  </a:txBody>
                  <a:tcPr/>
                </a:tc>
                <a:extLst>
                  <a:ext uri="{0D108BD9-81ED-4DB2-BD59-A6C34878D82A}">
                    <a16:rowId xmlns:a16="http://schemas.microsoft.com/office/drawing/2014/main" val="1339813801"/>
                  </a:ext>
                </a:extLst>
              </a:tr>
            </a:tbl>
          </a:graphicData>
        </a:graphic>
      </p:graphicFrame>
    </p:spTree>
    <p:extLst>
      <p:ext uri="{BB962C8B-B14F-4D97-AF65-F5344CB8AC3E}">
        <p14:creationId xmlns:p14="http://schemas.microsoft.com/office/powerpoint/2010/main" val="361594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80F0-8C0B-4628-960D-BAFB9FBFD6F7}"/>
              </a:ext>
            </a:extLst>
          </p:cNvPr>
          <p:cNvSpPr>
            <a:spLocks noGrp="1"/>
          </p:cNvSpPr>
          <p:nvPr>
            <p:ph type="title"/>
          </p:nvPr>
        </p:nvSpPr>
        <p:spPr/>
        <p:txBody>
          <a:bodyPr/>
          <a:lstStyle/>
          <a:p>
            <a:pPr algn="ctr"/>
            <a:r>
              <a:rPr lang="en-US" dirty="0">
                <a:solidFill>
                  <a:srgbClr val="FFFF00"/>
                </a:solidFill>
              </a:rPr>
              <a:t>Goal 4 - Penetration Testing Scripts</a:t>
            </a:r>
          </a:p>
        </p:txBody>
      </p:sp>
      <p:sp>
        <p:nvSpPr>
          <p:cNvPr id="3" name="Footer Placeholder 2">
            <a:extLst>
              <a:ext uri="{FF2B5EF4-FFF2-40B4-BE49-F238E27FC236}">
                <a16:creationId xmlns:a16="http://schemas.microsoft.com/office/drawing/2014/main" id="{8671EFFB-E61F-4F86-ABEB-B75428BE36A1}"/>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8BA1321-FB7A-4BF5-A804-FE123B64D2DC}"/>
              </a:ext>
            </a:extLst>
          </p:cNvPr>
          <p:cNvSpPr>
            <a:spLocks noGrp="1"/>
          </p:cNvSpPr>
          <p:nvPr>
            <p:ph type="sldNum" sz="quarter" idx="12"/>
          </p:nvPr>
        </p:nvSpPr>
        <p:spPr/>
        <p:txBody>
          <a:bodyPr/>
          <a:lstStyle/>
          <a:p>
            <a:fld id="{F2407EE3-A7AD-4D85-AA70-E0A9F1A7BE8D}" type="slidenum">
              <a:rPr lang="en-US" smtClean="0"/>
              <a:pPr/>
              <a:t>8</a:t>
            </a:fld>
            <a:endParaRPr lang="en-US" dirty="0"/>
          </a:p>
        </p:txBody>
      </p:sp>
      <p:graphicFrame>
        <p:nvGraphicFramePr>
          <p:cNvPr id="5" name="Table 4">
            <a:extLst>
              <a:ext uri="{FF2B5EF4-FFF2-40B4-BE49-F238E27FC236}">
                <a16:creationId xmlns:a16="http://schemas.microsoft.com/office/drawing/2014/main" id="{AE12C6DB-DFC6-4D33-9DC3-6F7C426DFA60}"/>
              </a:ext>
            </a:extLst>
          </p:cNvPr>
          <p:cNvGraphicFramePr>
            <a:graphicFrameLocks noGrp="1"/>
          </p:cNvGraphicFramePr>
          <p:nvPr>
            <p:extLst>
              <p:ext uri="{D42A27DB-BD31-4B8C-83A1-F6EECF244321}">
                <p14:modId xmlns:p14="http://schemas.microsoft.com/office/powerpoint/2010/main" val="3211347797"/>
              </p:ext>
            </p:extLst>
          </p:nvPr>
        </p:nvGraphicFramePr>
        <p:xfrm>
          <a:off x="2333257" y="575090"/>
          <a:ext cx="4315516" cy="3993319"/>
        </p:xfrm>
        <a:graphic>
          <a:graphicData uri="http://schemas.openxmlformats.org/drawingml/2006/table">
            <a:tbl>
              <a:tblPr firstRow="1" bandRow="1">
                <a:tableStyleId>{5C22544A-7EE6-4342-B048-85BDC9FD1C3A}</a:tableStyleId>
              </a:tblPr>
              <a:tblGrid>
                <a:gridCol w="2157758">
                  <a:extLst>
                    <a:ext uri="{9D8B030D-6E8A-4147-A177-3AD203B41FA5}">
                      <a16:colId xmlns:a16="http://schemas.microsoft.com/office/drawing/2014/main" val="3000860487"/>
                    </a:ext>
                  </a:extLst>
                </a:gridCol>
                <a:gridCol w="2157758">
                  <a:extLst>
                    <a:ext uri="{9D8B030D-6E8A-4147-A177-3AD203B41FA5}">
                      <a16:colId xmlns:a16="http://schemas.microsoft.com/office/drawing/2014/main" val="1134733985"/>
                    </a:ext>
                  </a:extLst>
                </a:gridCol>
              </a:tblGrid>
              <a:tr h="222968">
                <a:tc>
                  <a:txBody>
                    <a:bodyPr/>
                    <a:lstStyle/>
                    <a:p>
                      <a:r>
                        <a:rPr lang="en-US" dirty="0"/>
                        <a:t>Attack Category</a:t>
                      </a:r>
                    </a:p>
                  </a:txBody>
                  <a:tcPr/>
                </a:tc>
                <a:tc>
                  <a:txBody>
                    <a:bodyPr/>
                    <a:lstStyle/>
                    <a:p>
                      <a:r>
                        <a:rPr lang="en-US" dirty="0"/>
                        <a:t>Description of some attacks</a:t>
                      </a:r>
                    </a:p>
                  </a:txBody>
                  <a:tcPr/>
                </a:tc>
                <a:extLst>
                  <a:ext uri="{0D108BD9-81ED-4DB2-BD59-A6C34878D82A}">
                    <a16:rowId xmlns:a16="http://schemas.microsoft.com/office/drawing/2014/main" val="651462201"/>
                  </a:ext>
                </a:extLst>
              </a:tr>
              <a:tr h="1328648">
                <a:tc>
                  <a:txBody>
                    <a:bodyPr/>
                    <a:lstStyle/>
                    <a:p>
                      <a:r>
                        <a:rPr lang="en-US" dirty="0"/>
                        <a:t>Denial of Service</a:t>
                      </a:r>
                    </a:p>
                  </a:txBody>
                  <a:tcPr/>
                </a:tc>
                <a:tc>
                  <a:txBody>
                    <a:bodyPr/>
                    <a:lstStyle/>
                    <a:p>
                      <a:r>
                        <a:rPr lang="en-US" dirty="0"/>
                        <a:t>1- Neptune: SYN flood multiple ports</a:t>
                      </a:r>
                    </a:p>
                    <a:p>
                      <a:r>
                        <a:rPr lang="en-US" dirty="0"/>
                        <a:t>2- Land: Send UDP packet with same source/destination to host</a:t>
                      </a:r>
                    </a:p>
                    <a:p>
                      <a:r>
                        <a:rPr lang="en-US" dirty="0"/>
                        <a:t>3- Pod: Expand ping payload (ping of death)</a:t>
                      </a:r>
                    </a:p>
                  </a:txBody>
                  <a:tcPr/>
                </a:tc>
                <a:extLst>
                  <a:ext uri="{0D108BD9-81ED-4DB2-BD59-A6C34878D82A}">
                    <a16:rowId xmlns:a16="http://schemas.microsoft.com/office/drawing/2014/main" val="797730806"/>
                  </a:ext>
                </a:extLst>
              </a:tr>
              <a:tr h="694144">
                <a:tc>
                  <a:txBody>
                    <a:bodyPr/>
                    <a:lstStyle/>
                    <a:p>
                      <a:r>
                        <a:rPr lang="en-US" dirty="0"/>
                        <a:t>Remote to Local</a:t>
                      </a:r>
                    </a:p>
                  </a:txBody>
                  <a:tcPr/>
                </a:tc>
                <a:tc>
                  <a:txBody>
                    <a:bodyPr/>
                    <a:lstStyle/>
                    <a:p>
                      <a:r>
                        <a:rPr lang="en-US" dirty="0"/>
                        <a:t>1- Try to guess password via telnet for guest account</a:t>
                      </a:r>
                    </a:p>
                    <a:p>
                      <a:r>
                        <a:rPr lang="en-US" dirty="0"/>
                        <a:t>2- </a:t>
                      </a:r>
                      <a:r>
                        <a:rPr lang="en-US" dirty="0" err="1"/>
                        <a:t>Imap</a:t>
                      </a:r>
                      <a:r>
                        <a:rPr lang="en-US" dirty="0"/>
                        <a:t>: remove buffer flow</a:t>
                      </a:r>
                    </a:p>
                  </a:txBody>
                  <a:tcPr/>
                </a:tc>
                <a:extLst>
                  <a:ext uri="{0D108BD9-81ED-4DB2-BD59-A6C34878D82A}">
                    <a16:rowId xmlns:a16="http://schemas.microsoft.com/office/drawing/2014/main" val="744947953"/>
                  </a:ext>
                </a:extLst>
              </a:tr>
              <a:tr h="305686">
                <a:tc>
                  <a:txBody>
                    <a:bodyPr/>
                    <a:lstStyle/>
                    <a:p>
                      <a:r>
                        <a:rPr lang="en-US" dirty="0"/>
                        <a:t>User to root</a:t>
                      </a:r>
                    </a:p>
                  </a:txBody>
                  <a:tcPr/>
                </a:tc>
                <a:tc>
                  <a:txBody>
                    <a:bodyPr/>
                    <a:lstStyle/>
                    <a:p>
                      <a:r>
                        <a:rPr lang="en-US" dirty="0"/>
                        <a:t>Buffer overflow</a:t>
                      </a:r>
                    </a:p>
                  </a:txBody>
                  <a:tcPr/>
                </a:tc>
                <a:extLst>
                  <a:ext uri="{0D108BD9-81ED-4DB2-BD59-A6C34878D82A}">
                    <a16:rowId xmlns:a16="http://schemas.microsoft.com/office/drawing/2014/main" val="4103756456"/>
                  </a:ext>
                </a:extLst>
              </a:tr>
              <a:tr h="1150173">
                <a:tc>
                  <a:txBody>
                    <a:bodyPr/>
                    <a:lstStyle/>
                    <a:p>
                      <a:r>
                        <a:rPr lang="en-US" dirty="0"/>
                        <a:t>Probing</a:t>
                      </a:r>
                    </a:p>
                  </a:txBody>
                  <a:tcPr/>
                </a:tc>
                <a:tc>
                  <a:txBody>
                    <a:bodyPr/>
                    <a:lstStyle/>
                    <a:p>
                      <a:r>
                        <a:rPr lang="en-US" dirty="0"/>
                        <a:t>1- </a:t>
                      </a:r>
                      <a:r>
                        <a:rPr lang="en-US" dirty="0" err="1"/>
                        <a:t>nmap</a:t>
                      </a:r>
                      <a:r>
                        <a:rPr lang="en-US" dirty="0"/>
                        <a:t>: Network mapping</a:t>
                      </a:r>
                    </a:p>
                    <a:p>
                      <a:r>
                        <a:rPr lang="en-US" dirty="0"/>
                        <a:t>2- </a:t>
                      </a:r>
                      <a:r>
                        <a:rPr lang="en-US" dirty="0" err="1"/>
                        <a:t>satan</a:t>
                      </a:r>
                      <a:r>
                        <a:rPr lang="en-US" dirty="0"/>
                        <a:t>: network probing tool</a:t>
                      </a:r>
                    </a:p>
                    <a:p>
                      <a:r>
                        <a:rPr lang="en-US" dirty="0"/>
                        <a:t>3- </a:t>
                      </a:r>
                      <a:r>
                        <a:rPr lang="en-US" dirty="0" err="1"/>
                        <a:t>portsweep</a:t>
                      </a:r>
                      <a:r>
                        <a:rPr lang="en-US" dirty="0"/>
                        <a:t>: scan open ports/MAC addresses</a:t>
                      </a:r>
                    </a:p>
                  </a:txBody>
                  <a:tcPr/>
                </a:tc>
                <a:extLst>
                  <a:ext uri="{0D108BD9-81ED-4DB2-BD59-A6C34878D82A}">
                    <a16:rowId xmlns:a16="http://schemas.microsoft.com/office/drawing/2014/main" val="469161348"/>
                  </a:ext>
                </a:extLst>
              </a:tr>
            </a:tbl>
          </a:graphicData>
        </a:graphic>
      </p:graphicFrame>
    </p:spTree>
    <p:extLst>
      <p:ext uri="{BB962C8B-B14F-4D97-AF65-F5344CB8AC3E}">
        <p14:creationId xmlns:p14="http://schemas.microsoft.com/office/powerpoint/2010/main" val="29890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CE1-433C-4F79-842B-DB63D16EBA7C}"/>
              </a:ext>
            </a:extLst>
          </p:cNvPr>
          <p:cNvSpPr>
            <a:spLocks noGrp="1"/>
          </p:cNvSpPr>
          <p:nvPr>
            <p:ph type="title"/>
          </p:nvPr>
        </p:nvSpPr>
        <p:spPr/>
        <p:txBody>
          <a:bodyPr/>
          <a:lstStyle/>
          <a:p>
            <a:pPr algn="ctr"/>
            <a:r>
              <a:rPr lang="en-US" dirty="0"/>
              <a:t>Future Work</a:t>
            </a:r>
          </a:p>
        </p:txBody>
      </p:sp>
      <p:sp>
        <p:nvSpPr>
          <p:cNvPr id="3" name="Footer Placeholder 2">
            <a:extLst>
              <a:ext uri="{FF2B5EF4-FFF2-40B4-BE49-F238E27FC236}">
                <a16:creationId xmlns:a16="http://schemas.microsoft.com/office/drawing/2014/main" id="{4AE090BC-44B5-4204-A186-E82CAC6F92DC}"/>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5F61A93-59E3-4543-8EC0-8B546B2969BE}"/>
              </a:ext>
            </a:extLst>
          </p:cNvPr>
          <p:cNvSpPr>
            <a:spLocks noGrp="1"/>
          </p:cNvSpPr>
          <p:nvPr>
            <p:ph type="sldNum" sz="quarter" idx="12"/>
          </p:nvPr>
        </p:nvSpPr>
        <p:spPr/>
        <p:txBody>
          <a:bodyPr/>
          <a:lstStyle/>
          <a:p>
            <a:fld id="{F2407EE3-A7AD-4D85-AA70-E0A9F1A7BE8D}" type="slidenum">
              <a:rPr lang="en-US" smtClean="0"/>
              <a:pPr/>
              <a:t>9</a:t>
            </a:fld>
            <a:endParaRPr lang="en-US" dirty="0"/>
          </a:p>
        </p:txBody>
      </p:sp>
      <p:graphicFrame>
        <p:nvGraphicFramePr>
          <p:cNvPr id="5" name="Table 4">
            <a:extLst>
              <a:ext uri="{FF2B5EF4-FFF2-40B4-BE49-F238E27FC236}">
                <a16:creationId xmlns:a16="http://schemas.microsoft.com/office/drawing/2014/main" id="{9E8295AC-43BA-4A97-8A31-591405A5B7D8}"/>
              </a:ext>
            </a:extLst>
          </p:cNvPr>
          <p:cNvGraphicFramePr>
            <a:graphicFrameLocks noGrp="1"/>
          </p:cNvGraphicFramePr>
          <p:nvPr>
            <p:extLst>
              <p:ext uri="{D42A27DB-BD31-4B8C-83A1-F6EECF244321}">
                <p14:modId xmlns:p14="http://schemas.microsoft.com/office/powerpoint/2010/main" val="4158928464"/>
              </p:ext>
            </p:extLst>
          </p:nvPr>
        </p:nvGraphicFramePr>
        <p:xfrm>
          <a:off x="0" y="570739"/>
          <a:ext cx="7407759" cy="4152900"/>
        </p:xfrm>
        <a:graphic>
          <a:graphicData uri="http://schemas.openxmlformats.org/drawingml/2006/table">
            <a:tbl>
              <a:tblPr firstRow="1" bandRow="1">
                <a:tableStyleId>{5C22544A-7EE6-4342-B048-85BDC9FD1C3A}</a:tableStyleId>
              </a:tblPr>
              <a:tblGrid>
                <a:gridCol w="2469253">
                  <a:extLst>
                    <a:ext uri="{9D8B030D-6E8A-4147-A177-3AD203B41FA5}">
                      <a16:colId xmlns:a16="http://schemas.microsoft.com/office/drawing/2014/main" val="2605239498"/>
                    </a:ext>
                  </a:extLst>
                </a:gridCol>
                <a:gridCol w="2469253">
                  <a:extLst>
                    <a:ext uri="{9D8B030D-6E8A-4147-A177-3AD203B41FA5}">
                      <a16:colId xmlns:a16="http://schemas.microsoft.com/office/drawing/2014/main" val="300523173"/>
                    </a:ext>
                  </a:extLst>
                </a:gridCol>
                <a:gridCol w="2469253">
                  <a:extLst>
                    <a:ext uri="{9D8B030D-6E8A-4147-A177-3AD203B41FA5}">
                      <a16:colId xmlns:a16="http://schemas.microsoft.com/office/drawing/2014/main" val="299752501"/>
                    </a:ext>
                  </a:extLst>
                </a:gridCol>
              </a:tblGrid>
              <a:tr h="680282">
                <a:tc>
                  <a:txBody>
                    <a:bodyPr/>
                    <a:lstStyle/>
                    <a:p>
                      <a:r>
                        <a:rPr lang="en-US" dirty="0"/>
                        <a:t>Objective 1 (MVP) – Determine most effective Dataset and model</a:t>
                      </a:r>
                    </a:p>
                  </a:txBody>
                  <a:tcPr/>
                </a:tc>
                <a:tc>
                  <a:txBody>
                    <a:bodyPr/>
                    <a:lstStyle/>
                    <a:p>
                      <a:r>
                        <a:rPr lang="en-US" dirty="0"/>
                        <a:t>Objective 2A – Implications of Adversarial Machine Learning  </a:t>
                      </a:r>
                    </a:p>
                  </a:txBody>
                  <a:tcPr/>
                </a:tc>
                <a:tc>
                  <a:txBody>
                    <a:bodyPr/>
                    <a:lstStyle/>
                    <a:p>
                      <a:r>
                        <a:rPr lang="en-US" dirty="0"/>
                        <a:t>Objective 2B – Build an attack that can avoid most (or all) trained models</a:t>
                      </a:r>
                    </a:p>
                  </a:txBody>
                  <a:tcPr/>
                </a:tc>
                <a:extLst>
                  <a:ext uri="{0D108BD9-81ED-4DB2-BD59-A6C34878D82A}">
                    <a16:rowId xmlns:a16="http://schemas.microsoft.com/office/drawing/2014/main" val="719874484"/>
                  </a:ext>
                </a:extLst>
              </a:tr>
              <a:tr h="1316675">
                <a:tc>
                  <a:txBody>
                    <a:bodyPr/>
                    <a:lstStyle/>
                    <a:p>
                      <a:r>
                        <a:rPr lang="en-US" sz="1400" dirty="0">
                          <a:latin typeface="Times New Roman" panose="02020603050405020304" pitchFamily="18" charset="0"/>
                          <a:cs typeface="Times New Roman" panose="02020603050405020304" pitchFamily="18" charset="0"/>
                        </a:rPr>
                        <a:t>As far we know, there is no publicly available PCAP pre-processor to generate datasets like the KDD cup. We intend to make it openly available for others to use.</a:t>
                      </a:r>
                    </a:p>
                  </a:txBody>
                  <a:tcPr/>
                </a:tc>
                <a:tc>
                  <a:txBody>
                    <a:bodyPr/>
                    <a:lstStyle/>
                    <a:p>
                      <a:r>
                        <a:rPr lang="en-US" sz="1300" dirty="0">
                          <a:latin typeface="Times New Roman" panose="02020603050405020304" pitchFamily="18" charset="0"/>
                          <a:cs typeface="Times New Roman" panose="02020603050405020304" pitchFamily="18" charset="0"/>
                        </a:rPr>
                        <a:t>Datasets are not only hard to come by, but now there is more of a push into alternative methods to poison training data to permit certain attacks through.</a:t>
                      </a:r>
                    </a:p>
                  </a:txBody>
                  <a:tcPr/>
                </a:tc>
                <a:tc>
                  <a:txBody>
                    <a:bodyPr/>
                    <a:lstStyle/>
                    <a:p>
                      <a:r>
                        <a:rPr lang="en-US" sz="1300" dirty="0">
                          <a:latin typeface="Times New Roman" panose="02020603050405020304" pitchFamily="18" charset="0"/>
                          <a:cs typeface="Times New Roman" panose="02020603050405020304" pitchFamily="18" charset="0"/>
                        </a:rPr>
                        <a:t>This would raise the question on whether the model or the data set had failed. Should this happen, we would obtain other models that aren’t used in standard machine learning libraries.</a:t>
                      </a:r>
                    </a:p>
                  </a:txBody>
                  <a:tcPr/>
                </a:tc>
                <a:extLst>
                  <a:ext uri="{0D108BD9-81ED-4DB2-BD59-A6C34878D82A}">
                    <a16:rowId xmlns:a16="http://schemas.microsoft.com/office/drawing/2014/main" val="2305536516"/>
                  </a:ext>
                </a:extLst>
              </a:tr>
              <a:tr h="1931123">
                <a:tc>
                  <a:txBody>
                    <a:bodyPr/>
                    <a:lstStyle/>
                    <a:p>
                      <a:r>
                        <a:rPr lang="en-US" sz="1400" dirty="0">
                          <a:latin typeface="Times New Roman" panose="02020603050405020304" pitchFamily="18" charset="0"/>
                          <a:cs typeface="Times New Roman" panose="02020603050405020304" pitchFamily="18" charset="0"/>
                        </a:rPr>
                        <a:t>We also intend to make our machine learning scripts and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publicly available. The machine learning scripts have been built to handle any data set. The </a:t>
                      </a:r>
                      <a:r>
                        <a:rPr lang="en-US" sz="1400" dirty="0" err="1">
                          <a:latin typeface="Times New Roman" panose="02020603050405020304" pitchFamily="18" charset="0"/>
                          <a:cs typeface="Times New Roman" panose="02020603050405020304" pitchFamily="18" charset="0"/>
                        </a:rPr>
                        <a:t>fuzzer</a:t>
                      </a:r>
                      <a:r>
                        <a:rPr lang="en-US" sz="1400" dirty="0">
                          <a:latin typeface="Times New Roman" panose="02020603050405020304" pitchFamily="18" charset="0"/>
                          <a:cs typeface="Times New Roman" panose="02020603050405020304" pitchFamily="18" charset="0"/>
                        </a:rPr>
                        <a:t> in combination with PCAP processor we hope would be used to make more IDS data-sets for analysis.</a:t>
                      </a:r>
                    </a:p>
                  </a:txBody>
                  <a:tcPr/>
                </a:tc>
                <a:tc>
                  <a:txBody>
                    <a:bodyPr/>
                    <a:lstStyle/>
                    <a:p>
                      <a:r>
                        <a:rPr lang="en-US" sz="1300" dirty="0">
                          <a:latin typeface="Times New Roman" panose="02020603050405020304" pitchFamily="18" charset="0"/>
                          <a:cs typeface="Times New Roman" panose="02020603050405020304" pitchFamily="18" charset="0"/>
                        </a:rPr>
                        <a:t>This would also raise questions on how to test whether such a data set has been compromised. Should we succeed in this, we will explain our methodology on how to poison these datasets as well as speculate some other avenues are available to be researched.</a:t>
                      </a:r>
                    </a:p>
                  </a:txBody>
                  <a:tcPr/>
                </a:tc>
                <a:tc>
                  <a:txBody>
                    <a:bodyPr/>
                    <a:lstStyle/>
                    <a:p>
                      <a:r>
                        <a:rPr lang="en-US" sz="1300" dirty="0">
                          <a:latin typeface="Times New Roman" panose="02020603050405020304" pitchFamily="18" charset="0"/>
                          <a:cs typeface="Times New Roman" panose="02020603050405020304" pitchFamily="18" charset="0"/>
                        </a:rPr>
                        <a:t>Currently, the KDD cup set is composed of both TCP connection data and features derived from the network infrastructure. This makes the KDD set difficult to be openly used. Therefore, we want to see what attacks can get through the KDD trained IDS if the infrastructure data columns are dropped.</a:t>
                      </a:r>
                    </a:p>
                  </a:txBody>
                  <a:tcPr/>
                </a:tc>
                <a:extLst>
                  <a:ext uri="{0D108BD9-81ED-4DB2-BD59-A6C34878D82A}">
                    <a16:rowId xmlns:a16="http://schemas.microsoft.com/office/drawing/2014/main" val="1541293986"/>
                  </a:ext>
                </a:extLst>
              </a:tr>
            </a:tbl>
          </a:graphicData>
        </a:graphic>
      </p:graphicFrame>
      <p:pic>
        <p:nvPicPr>
          <p:cNvPr id="7" name="Picture 6">
            <a:extLst>
              <a:ext uri="{FF2B5EF4-FFF2-40B4-BE49-F238E27FC236}">
                <a16:creationId xmlns:a16="http://schemas.microsoft.com/office/drawing/2014/main" id="{8FD630AA-947C-4360-9277-C69CACE8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7759" y="570739"/>
            <a:ext cx="1736241" cy="4056603"/>
          </a:xfrm>
          <a:prstGeom prst="rect">
            <a:avLst/>
          </a:prstGeom>
        </p:spPr>
      </p:pic>
    </p:spTree>
    <p:extLst>
      <p:ext uri="{BB962C8B-B14F-4D97-AF65-F5344CB8AC3E}">
        <p14:creationId xmlns:p14="http://schemas.microsoft.com/office/powerpoint/2010/main" val="288465796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1211</TotalTime>
  <Words>2586</Words>
  <Application>Microsoft Office PowerPoint</Application>
  <PresentationFormat>On-screen Show (16:9)</PresentationFormat>
  <Paragraphs>140</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Research Objectives (based on prospectus)</vt:lpstr>
      <vt:lpstr>Goal 1- Building the Packet Sniffer</vt:lpstr>
      <vt:lpstr>Goal 2- Pre-process packet data</vt:lpstr>
      <vt:lpstr>Goal 3 – Build Machine Learning Model</vt:lpstr>
      <vt:lpstr>Goal 4 - Penetration Testing Scripts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432</cp:revision>
  <dcterms:created xsi:type="dcterms:W3CDTF">2017-10-26T16:02:00Z</dcterms:created>
  <dcterms:modified xsi:type="dcterms:W3CDTF">2019-03-11T15:34:14Z</dcterms:modified>
</cp:coreProperties>
</file>