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1" r:id="rId3"/>
    <p:sldId id="278" r:id="rId4"/>
    <p:sldId id="279" r:id="rId5"/>
    <p:sldId id="272" r:id="rId6"/>
    <p:sldId id="273" r:id="rId7"/>
    <p:sldId id="281" r:id="rId8"/>
    <p:sldId id="275" r:id="rId9"/>
    <p:sldId id="277" r:id="rId10"/>
    <p:sldId id="280" r:id="rId11"/>
    <p:sldId id="284" r:id="rId12"/>
    <p:sldId id="28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2935" autoAdjust="0"/>
  </p:normalViewPr>
  <p:slideViewPr>
    <p:cSldViewPr snapToGrid="0">
      <p:cViewPr varScale="1">
        <p:scale>
          <a:sx n="82" d="100"/>
          <a:sy n="82" d="100"/>
        </p:scale>
        <p:origin x="116" y="40"/>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a:p>
            <a:endParaRPr lang="en-US" dirty="0"/>
          </a:p>
          <a:p>
            <a:r>
              <a:rPr lang="en-US" dirty="0"/>
              <a:t>1- TA suggests we are not looking at payload</a:t>
            </a:r>
          </a:p>
          <a:p>
            <a:r>
              <a:rPr lang="en-US" dirty="0"/>
              <a:t>2- KDD cup vs newer set</a:t>
            </a:r>
          </a:p>
          <a:p>
            <a:r>
              <a:rPr lang="en-US" dirty="0"/>
              <a:t>3- lack of datasets by extensions may not be accurate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a:p>
            <a:endParaRPr lang="en-US" dirty="0"/>
          </a:p>
          <a:p>
            <a:r>
              <a:rPr lang="en-US" dirty="0"/>
              <a:t>TA suggested to get into depth about pre-processing</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Motivation 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416320"/>
          </a:xfrm>
          <a:prstGeom prst="rect">
            <a:avLst/>
          </a:prstGeom>
          <a:noFill/>
        </p:spPr>
        <p:txBody>
          <a:bodyPr wrap="square" rtlCol="0">
            <a:spAutoFit/>
          </a:bodyPr>
          <a:lstStyle/>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Dataset References – APA citations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11</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2031325"/>
          </a:xfrm>
          <a:prstGeom prst="rect">
            <a:avLst/>
          </a:prstGeom>
          <a:noFill/>
        </p:spPr>
        <p:txBody>
          <a:bodyPr wrap="square" rtlCol="0">
            <a:spAutoFit/>
          </a:bodyPr>
          <a:lstStyle/>
          <a:p>
            <a:r>
              <a:rPr lang="en-US" dirty="0"/>
              <a:t>[3]</a:t>
            </a:r>
          </a:p>
          <a:p>
            <a:r>
              <a:rPr lang="en-US" dirty="0"/>
              <a:t>[4] Amit, I., </a:t>
            </a:r>
            <a:r>
              <a:rPr lang="en-US" dirty="0" err="1"/>
              <a:t>Matherly</a:t>
            </a:r>
            <a:r>
              <a:rPr lang="en-US" dirty="0"/>
              <a:t>, J., Hewlett, W., Xu, Z., Meshi, Y., &amp; Weinberger, Y. (2018). Machine Learning in Cyber-Security-Problems, Challenges and Data Sets. </a:t>
            </a:r>
            <a:r>
              <a:rPr lang="en-US" i="1" dirty="0" err="1"/>
              <a:t>arXiv</a:t>
            </a:r>
            <a:r>
              <a:rPr lang="en-US" i="1" dirty="0"/>
              <a:t> preprint arXiv:1812.07858</a:t>
            </a:r>
            <a:r>
              <a:rPr lang="en-US" dirty="0"/>
              <a:t>. </a:t>
            </a:r>
          </a:p>
          <a:p>
            <a:r>
              <a:rPr lang="en-US" dirty="0"/>
              <a:t>[5]</a:t>
            </a:r>
          </a:p>
        </p:txBody>
      </p:sp>
    </p:spTree>
    <p:extLst>
      <p:ext uri="{BB962C8B-B14F-4D97-AF65-F5344CB8AC3E}">
        <p14:creationId xmlns:p14="http://schemas.microsoft.com/office/powerpoint/2010/main" val="6070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IDS Model References – APA citation</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12</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1754326"/>
          </a:xfrm>
          <a:prstGeom prst="rect">
            <a:avLst/>
          </a:prstGeom>
          <a:noFill/>
        </p:spPr>
        <p:txBody>
          <a:bodyPr wrap="square" rtlCol="0">
            <a:spAutoFit/>
          </a:bodyPr>
          <a:lstStyle/>
          <a:p>
            <a:r>
              <a:rPr lang="en-US" dirty="0"/>
              <a:t>[6]</a:t>
            </a:r>
          </a:p>
          <a:p>
            <a:r>
              <a:rPr lang="en-US" dirty="0"/>
              <a:t>[7] </a:t>
            </a:r>
          </a:p>
          <a:p>
            <a:r>
              <a:rPr lang="en-US" dirty="0"/>
              <a:t>[8] Mahoney, M. V., &amp; Chan, P. K. (2001). </a:t>
            </a:r>
            <a:r>
              <a:rPr lang="en-US" i="1" dirty="0"/>
              <a:t>PHAD: Packet header anomaly detection for identifying hostile network traffic</a:t>
            </a:r>
            <a:r>
              <a:rPr lang="en-US" dirty="0"/>
              <a:t>.</a:t>
            </a:r>
          </a:p>
        </p:txBody>
      </p:sp>
    </p:spTree>
    <p:extLst>
      <p:ext uri="{BB962C8B-B14F-4D97-AF65-F5344CB8AC3E}">
        <p14:creationId xmlns:p14="http://schemas.microsoft.com/office/powerpoint/2010/main" val="7069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a:t>
            </a:r>
          </a:p>
          <a:p>
            <a:r>
              <a:rPr lang="en-US" dirty="0"/>
              <a:t>Anomalies is unusual behavior in a network that usually is a sign of an incoming attack.</a:t>
            </a:r>
          </a:p>
          <a:p>
            <a:r>
              <a:rPr lang="en-US" dirty="0"/>
              <a:t>Why?</a:t>
            </a:r>
          </a:p>
          <a:p>
            <a:r>
              <a:rPr lang="en-US" dirty="0"/>
              <a:t>Personal misery: </a:t>
            </a:r>
            <a:r>
              <a:rPr lang="en-US" b="1" dirty="0"/>
              <a:t>Blackmail, credit card fraud, etc. [1]</a:t>
            </a:r>
          </a:p>
          <a:p>
            <a:r>
              <a:rPr lang="en-US" dirty="0"/>
              <a:t>Damage to productivity: According to CSO Online, an attack can cost on average of </a:t>
            </a:r>
            <a:r>
              <a:rPr lang="en-US" b="1" dirty="0"/>
              <a:t>$5 Million</a:t>
            </a:r>
            <a:r>
              <a:rPr lang="en-US" dirty="0"/>
              <a:t>.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2544940423"/>
              </p:ext>
            </p:extLst>
          </p:nvPr>
        </p:nvGraphicFramePr>
        <p:xfrm>
          <a:off x="466725" y="869950"/>
          <a:ext cx="8191500" cy="1483360"/>
        </p:xfrm>
        <a:graphic>
          <a:graphicData uri="http://schemas.openxmlformats.org/drawingml/2006/table">
            <a:tbl>
              <a:tblPr firstRow="1" bandRow="1">
                <a:tableStyleId>{5C22544A-7EE6-4342-B048-85BDC9FD1C3A}</a:tableStyleId>
              </a:tblPr>
              <a:tblGrid>
                <a:gridCol w="4095750">
                  <a:extLst>
                    <a:ext uri="{9D8B030D-6E8A-4147-A177-3AD203B41FA5}">
                      <a16:colId xmlns:a16="http://schemas.microsoft.com/office/drawing/2014/main" val="3419057481"/>
                    </a:ext>
                  </a:extLst>
                </a:gridCol>
                <a:gridCol w="4095750">
                  <a:extLst>
                    <a:ext uri="{9D8B030D-6E8A-4147-A177-3AD203B41FA5}">
                      <a16:colId xmlns:a16="http://schemas.microsoft.com/office/drawing/2014/main" val="3049868457"/>
                    </a:ext>
                  </a:extLst>
                </a:gridCol>
              </a:tblGrid>
              <a:tr h="370840">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370840">
                <a:tc>
                  <a:txBody>
                    <a:bodyPr/>
                    <a:lstStyle/>
                    <a:p>
                      <a:r>
                        <a:rPr lang="en-US" dirty="0"/>
                        <a:t>KDD [3]:</a:t>
                      </a:r>
                    </a:p>
                  </a:txBody>
                  <a:tcPr/>
                </a:tc>
                <a:tc>
                  <a:txBody>
                    <a:bodyPr/>
                    <a:lstStyle/>
                    <a:p>
                      <a:r>
                        <a:rPr lang="en-US" dirty="0"/>
                        <a:t>Neural Network[6]:</a:t>
                      </a:r>
                    </a:p>
                  </a:txBody>
                  <a:tcPr/>
                </a:tc>
                <a:extLst>
                  <a:ext uri="{0D108BD9-81ED-4DB2-BD59-A6C34878D82A}">
                    <a16:rowId xmlns:a16="http://schemas.microsoft.com/office/drawing/2014/main" val="1061253040"/>
                  </a:ext>
                </a:extLst>
              </a:tr>
              <a:tr h="370840">
                <a:tc>
                  <a:txBody>
                    <a:bodyPr/>
                    <a:lstStyle/>
                    <a:p>
                      <a:r>
                        <a:rPr lang="en-US" dirty="0"/>
                        <a:t>Palo Alto [4]:</a:t>
                      </a:r>
                    </a:p>
                  </a:txBody>
                  <a:tcPr/>
                </a:tc>
                <a:tc>
                  <a:txBody>
                    <a:bodyPr/>
                    <a:lstStyle/>
                    <a:p>
                      <a:r>
                        <a:rPr lang="en-US" dirty="0"/>
                        <a:t>Bayesian Networks[7]:</a:t>
                      </a:r>
                    </a:p>
                  </a:txBody>
                  <a:tcPr/>
                </a:tc>
                <a:extLst>
                  <a:ext uri="{0D108BD9-81ED-4DB2-BD59-A6C34878D82A}">
                    <a16:rowId xmlns:a16="http://schemas.microsoft.com/office/drawing/2014/main" val="3901034031"/>
                  </a:ext>
                </a:extLst>
              </a:tr>
              <a:tr h="370840">
                <a:tc>
                  <a:txBody>
                    <a:bodyPr/>
                    <a:lstStyle/>
                    <a:p>
                      <a:r>
                        <a:rPr lang="en-US" dirty="0"/>
                        <a:t>[5]:</a:t>
                      </a:r>
                    </a:p>
                  </a:txBody>
                  <a:tcPr/>
                </a:tc>
                <a:tc>
                  <a:txBody>
                    <a:bodyPr/>
                    <a:lstStyle/>
                    <a:p>
                      <a:r>
                        <a:rPr lang="en-US" dirty="0"/>
                        <a:t>PHAD[8]:</a:t>
                      </a:r>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p:txBody>
          <a:bodyPr>
            <a:normAutofit/>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733133615"/>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a:t>
                      </a:r>
                      <a:r>
                        <a:rPr lang="en-US" baseline="0" dirty="0"/>
                        <a:t> </a:t>
                      </a:r>
                      <a:r>
                        <a:rPr lang="en-US" baseline="0" dirty="0" err="1"/>
                        <a:t>tcpdump</a:t>
                      </a:r>
                      <a:r>
                        <a:rPr lang="en-US" dirty="0"/>
                        <a:t>, read</a:t>
                      </a:r>
                      <a:r>
                        <a:rPr lang="en-US" baseline="0" dirty="0"/>
                        <a:t> packet data from network interface and </a:t>
                      </a:r>
                      <a:r>
                        <a:rPr lang="en-US" dirty="0"/>
                        <a:t>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Using</a:t>
                      </a:r>
                      <a:r>
                        <a:rPr lang="en-US" baseline="0" dirty="0"/>
                        <a:t> </a:t>
                      </a:r>
                      <a:r>
                        <a:rPr lang="en-US" baseline="0" dirty="0" err="1"/>
                        <a:t>Pyshark</a:t>
                      </a:r>
                      <a:r>
                        <a:rPr lang="en-US" baseline="0" dirty="0"/>
                        <a:t>, read</a:t>
                      </a:r>
                      <a:r>
                        <a:rPr lang="en-US" dirty="0"/>
                        <a:t> PCAP file</a:t>
                      </a:r>
                      <a:r>
                        <a:rPr lang="en-US" baseline="0" dirty="0"/>
                        <a:t>, collect packets into connection records, extract/derive salient packet features and connection statistics, and</a:t>
                      </a:r>
                      <a:r>
                        <a:rPr lang="en-US" dirty="0"/>
                        <a:t> generate a CSV file that is similar to the KDD cup data</a:t>
                      </a:r>
                      <a:r>
                        <a:rPr lang="en-US" baseline="0" dirty="0"/>
                        <a:t> set</a:t>
                      </a:r>
                      <a:endParaRPr lang="en-US" dirty="0"/>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3211347797"/>
              </p:ext>
            </p:extLst>
          </p:nvPr>
        </p:nvGraphicFramePr>
        <p:xfrm>
          <a:off x="2333257" y="575090"/>
          <a:ext cx="4315516" cy="3993319"/>
        </p:xfrm>
        <a:graphic>
          <a:graphicData uri="http://schemas.openxmlformats.org/drawingml/2006/table">
            <a:tbl>
              <a:tblPr firstRow="1" bandRow="1">
                <a:tableStyleId>{5C22544A-7EE6-4342-B048-85BDC9FD1C3A}</a:tableStyleId>
              </a:tblPr>
              <a:tblGrid>
                <a:gridCol w="2157758">
                  <a:extLst>
                    <a:ext uri="{9D8B030D-6E8A-4147-A177-3AD203B41FA5}">
                      <a16:colId xmlns:a16="http://schemas.microsoft.com/office/drawing/2014/main" val="3000860487"/>
                    </a:ext>
                  </a:extLst>
                </a:gridCol>
                <a:gridCol w="2157758">
                  <a:extLst>
                    <a:ext uri="{9D8B030D-6E8A-4147-A177-3AD203B41FA5}">
                      <a16:colId xmlns:a16="http://schemas.microsoft.com/office/drawing/2014/main" val="1134733985"/>
                    </a:ext>
                  </a:extLst>
                </a:gridCol>
              </a:tblGrid>
              <a:tr h="222968">
                <a:tc>
                  <a:txBody>
                    <a:bodyPr/>
                    <a:lstStyle/>
                    <a:p>
                      <a:r>
                        <a:rPr lang="en-US" dirty="0"/>
                        <a:t>Attack Category</a:t>
                      </a:r>
                    </a:p>
                  </a:txBody>
                  <a:tcPr/>
                </a:tc>
                <a:tc>
                  <a:txBody>
                    <a:bodyPr/>
                    <a:lstStyle/>
                    <a:p>
                      <a:r>
                        <a:rPr lang="en-US" dirty="0"/>
                        <a:t>Description of some attacks</a:t>
                      </a:r>
                    </a:p>
                  </a:txBody>
                  <a:tcPr/>
                </a:tc>
                <a:extLst>
                  <a:ext uri="{0D108BD9-81ED-4DB2-BD59-A6C34878D82A}">
                    <a16:rowId xmlns:a16="http://schemas.microsoft.com/office/drawing/2014/main" val="651462201"/>
                  </a:ext>
                </a:extLst>
              </a:tr>
              <a:tr h="1328648">
                <a:tc>
                  <a:txBody>
                    <a:bodyPr/>
                    <a:lstStyle/>
                    <a:p>
                      <a:r>
                        <a:rPr lang="en-US" dirty="0"/>
                        <a:t>Denial of Service</a:t>
                      </a:r>
                    </a:p>
                  </a:txBody>
                  <a:tcPr/>
                </a:tc>
                <a:tc>
                  <a:txBody>
                    <a:bodyPr/>
                    <a:lstStyle/>
                    <a:p>
                      <a:r>
                        <a:rPr lang="en-US" dirty="0"/>
                        <a:t>1- Neptune: SYN flood multiple ports</a:t>
                      </a:r>
                    </a:p>
                    <a:p>
                      <a:r>
                        <a:rPr lang="en-US" dirty="0"/>
                        <a:t>2- Land: Send UDP packet with same source/destination to host</a:t>
                      </a:r>
                    </a:p>
                    <a:p>
                      <a:r>
                        <a:rPr lang="en-US" dirty="0"/>
                        <a:t>3- Pod: Expand ping payload (ping of death)</a:t>
                      </a:r>
                    </a:p>
                  </a:txBody>
                  <a:tcPr/>
                </a:tc>
                <a:extLst>
                  <a:ext uri="{0D108BD9-81ED-4DB2-BD59-A6C34878D82A}">
                    <a16:rowId xmlns:a16="http://schemas.microsoft.com/office/drawing/2014/main" val="797730806"/>
                  </a:ext>
                </a:extLst>
              </a:tr>
              <a:tr h="694144">
                <a:tc>
                  <a:txBody>
                    <a:bodyPr/>
                    <a:lstStyle/>
                    <a:p>
                      <a:r>
                        <a:rPr lang="en-US" dirty="0"/>
                        <a:t>Remote to Local</a:t>
                      </a:r>
                    </a:p>
                  </a:txBody>
                  <a:tcPr/>
                </a:tc>
                <a:tc>
                  <a:txBody>
                    <a:bodyPr/>
                    <a:lstStyle/>
                    <a:p>
                      <a:r>
                        <a:rPr lang="en-US" dirty="0"/>
                        <a:t>1- Try to guess password via telnet for guest account</a:t>
                      </a:r>
                    </a:p>
                    <a:p>
                      <a:r>
                        <a:rPr lang="en-US" dirty="0"/>
                        <a:t>2- </a:t>
                      </a:r>
                      <a:r>
                        <a:rPr lang="en-US" dirty="0" err="1"/>
                        <a:t>Imap</a:t>
                      </a:r>
                      <a:r>
                        <a:rPr lang="en-US" dirty="0"/>
                        <a:t>: remove buffer flow</a:t>
                      </a:r>
                    </a:p>
                  </a:txBody>
                  <a:tcPr/>
                </a:tc>
                <a:extLst>
                  <a:ext uri="{0D108BD9-81ED-4DB2-BD59-A6C34878D82A}">
                    <a16:rowId xmlns:a16="http://schemas.microsoft.com/office/drawing/2014/main" val="744947953"/>
                  </a:ext>
                </a:extLst>
              </a:tr>
              <a:tr h="305686">
                <a:tc>
                  <a:txBody>
                    <a:bodyPr/>
                    <a:lstStyle/>
                    <a:p>
                      <a:r>
                        <a:rPr lang="en-US" dirty="0"/>
                        <a:t>User to root</a:t>
                      </a:r>
                    </a:p>
                  </a:txBody>
                  <a:tcPr/>
                </a:tc>
                <a:tc>
                  <a:txBody>
                    <a:bodyPr/>
                    <a:lstStyle/>
                    <a:p>
                      <a:r>
                        <a:rPr lang="en-US" dirty="0"/>
                        <a:t>Buffer overflow</a:t>
                      </a:r>
                    </a:p>
                  </a:txBody>
                  <a:tcPr/>
                </a:tc>
                <a:extLst>
                  <a:ext uri="{0D108BD9-81ED-4DB2-BD59-A6C34878D82A}">
                    <a16:rowId xmlns:a16="http://schemas.microsoft.com/office/drawing/2014/main" val="4103756456"/>
                  </a:ext>
                </a:extLst>
              </a:tr>
              <a:tr h="1150173">
                <a:tc>
                  <a:txBody>
                    <a:bodyPr/>
                    <a:lstStyle/>
                    <a:p>
                      <a:r>
                        <a:rPr lang="en-US" dirty="0"/>
                        <a:t>Probing</a:t>
                      </a:r>
                    </a:p>
                  </a:txBody>
                  <a:tcPr/>
                </a:tc>
                <a:tc>
                  <a:txBody>
                    <a:bodyPr/>
                    <a:lstStyle/>
                    <a:p>
                      <a:r>
                        <a:rPr lang="en-US" dirty="0"/>
                        <a:t>1- </a:t>
                      </a:r>
                      <a:r>
                        <a:rPr lang="en-US" dirty="0" err="1"/>
                        <a:t>nmap</a:t>
                      </a:r>
                      <a:r>
                        <a:rPr lang="en-US" dirty="0"/>
                        <a:t>: Network mapping</a:t>
                      </a:r>
                    </a:p>
                    <a:p>
                      <a:r>
                        <a:rPr lang="en-US" dirty="0"/>
                        <a:t>2- </a:t>
                      </a:r>
                      <a:r>
                        <a:rPr lang="en-US" dirty="0" err="1"/>
                        <a:t>satan</a:t>
                      </a:r>
                      <a:r>
                        <a:rPr lang="en-US" dirty="0"/>
                        <a:t>: network probing tool</a:t>
                      </a:r>
                    </a:p>
                    <a:p>
                      <a:r>
                        <a:rPr lang="en-US" dirty="0"/>
                        <a:t>3- </a:t>
                      </a:r>
                      <a:r>
                        <a:rPr lang="en-US" dirty="0" err="1"/>
                        <a:t>portsweep</a:t>
                      </a:r>
                      <a:r>
                        <a:rPr lang="en-US" dirty="0"/>
                        <a:t>: scan open ports/MAC addresses</a:t>
                      </a:r>
                    </a:p>
                  </a:txBody>
                  <a:tcPr/>
                </a:tc>
                <a:extLst>
                  <a:ext uri="{0D108BD9-81ED-4DB2-BD59-A6C34878D82A}">
                    <a16:rowId xmlns:a16="http://schemas.microsoft.com/office/drawing/2014/main" val="469161348"/>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4158928464"/>
              </p:ext>
            </p:extLst>
          </p:nvPr>
        </p:nvGraphicFramePr>
        <p:xfrm>
          <a:off x="0" y="570739"/>
          <a:ext cx="7407759" cy="4152900"/>
        </p:xfrm>
        <a:graphic>
          <a:graphicData uri="http://schemas.openxmlformats.org/drawingml/2006/table">
            <a:tbl>
              <a:tblPr firstRow="1" bandRow="1">
                <a:tableStyleId>{5C22544A-7EE6-4342-B048-85BDC9FD1C3A}</a:tableStyleId>
              </a:tblPr>
              <a:tblGrid>
                <a:gridCol w="2469253">
                  <a:extLst>
                    <a:ext uri="{9D8B030D-6E8A-4147-A177-3AD203B41FA5}">
                      <a16:colId xmlns:a16="http://schemas.microsoft.com/office/drawing/2014/main" val="2605239498"/>
                    </a:ext>
                  </a:extLst>
                </a:gridCol>
                <a:gridCol w="2469253">
                  <a:extLst>
                    <a:ext uri="{9D8B030D-6E8A-4147-A177-3AD203B41FA5}">
                      <a16:colId xmlns:a16="http://schemas.microsoft.com/office/drawing/2014/main" val="300523173"/>
                    </a:ext>
                  </a:extLst>
                </a:gridCol>
                <a:gridCol w="2469253">
                  <a:extLst>
                    <a:ext uri="{9D8B030D-6E8A-4147-A177-3AD203B41FA5}">
                      <a16:colId xmlns:a16="http://schemas.microsoft.com/office/drawing/2014/main" val="299752501"/>
                    </a:ext>
                  </a:extLst>
                </a:gridCol>
              </a:tblGrid>
              <a:tr h="680282">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1316675">
                <a:tc>
                  <a:txBody>
                    <a:bodyPr/>
                    <a:lstStyle/>
                    <a:p>
                      <a:r>
                        <a:rPr lang="en-US" sz="1400" dirty="0">
                          <a:latin typeface="Times New Roman" panose="02020603050405020304" pitchFamily="18" charset="0"/>
                          <a:cs typeface="Times New Roman" panose="02020603050405020304" pitchFamily="18" charset="0"/>
                        </a:rPr>
                        <a:t>As far we know, there is no publicly available PCAP pre-processor to generate datasets like the KDD cup. We intend to make it openly available for others to use.</a:t>
                      </a:r>
                    </a:p>
                  </a:txBody>
                  <a:tcPr/>
                </a:tc>
                <a:tc>
                  <a:txBody>
                    <a:bodyPr/>
                    <a:lstStyle/>
                    <a:p>
                      <a:r>
                        <a:rPr lang="en-US" sz="1300" dirty="0">
                          <a:latin typeface="Times New Roman" panose="02020603050405020304" pitchFamily="18" charset="0"/>
                          <a:cs typeface="Times New Roman" panose="02020603050405020304" pitchFamily="18" charset="0"/>
                        </a:rPr>
                        <a:t>Datasets are not only hard to come by, but now there is more of a push into alternative methods to poison training data to permit certain attacks through.</a:t>
                      </a:r>
                    </a:p>
                  </a:txBody>
                  <a:tcPr/>
                </a:tc>
                <a:tc>
                  <a:txBody>
                    <a:bodyPr/>
                    <a:lstStyle/>
                    <a:p>
                      <a:r>
                        <a:rPr lang="en-US" sz="1300" dirty="0">
                          <a:latin typeface="Times New Roman" panose="02020603050405020304" pitchFamily="18" charset="0"/>
                          <a:cs typeface="Times New Roman" panose="02020603050405020304" pitchFamily="18" charset="0"/>
                        </a:rPr>
                        <a:t>This would raise the question on whether the model or the data set had failed. Should this happen, we would obtain other models that aren’t used in standard machine learning libraries.</a:t>
                      </a:r>
                    </a:p>
                  </a:txBody>
                  <a:tcPr/>
                </a:tc>
                <a:extLst>
                  <a:ext uri="{0D108BD9-81ED-4DB2-BD59-A6C34878D82A}">
                    <a16:rowId xmlns:a16="http://schemas.microsoft.com/office/drawing/2014/main" val="2305536516"/>
                  </a:ext>
                </a:extLst>
              </a:tr>
              <a:tr h="1931123">
                <a:tc>
                  <a:txBody>
                    <a:bodyPr/>
                    <a:lstStyle/>
                    <a:p>
                      <a:r>
                        <a:rPr lang="en-US" sz="1400" dirty="0">
                          <a:latin typeface="Times New Roman" panose="02020603050405020304" pitchFamily="18" charset="0"/>
                          <a:cs typeface="Times New Roman" panose="02020603050405020304" pitchFamily="18" charset="0"/>
                        </a:rPr>
                        <a:t>We also intend to make our machine learning scripts and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publicly available. The machine learning scripts have been built to handle any data set. The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in combination with PCAP processor we hope would be used to make more IDS data-sets for analysis.</a:t>
                      </a:r>
                    </a:p>
                  </a:txBody>
                  <a:tcPr/>
                </a:tc>
                <a:tc>
                  <a:txBody>
                    <a:bodyPr/>
                    <a:lstStyle/>
                    <a:p>
                      <a:r>
                        <a:rPr lang="en-US" sz="1300" dirty="0">
                          <a:latin typeface="Times New Roman" panose="02020603050405020304" pitchFamily="18" charset="0"/>
                          <a:cs typeface="Times New Roman" panose="02020603050405020304" pitchFamily="18" charset="0"/>
                        </a:rPr>
                        <a:t>This would also raise questions on how to test whether such a data set has been compromised. Should we succeed in this, we will explain our methodology on how to poison these datasets as well as speculate some other avenues are available to be researched.</a:t>
                      </a:r>
                    </a:p>
                  </a:txBody>
                  <a:tcPr/>
                </a:tc>
                <a:tc>
                  <a:txBody>
                    <a:bodyPr/>
                    <a:lstStyle/>
                    <a:p>
                      <a:r>
                        <a:rPr lang="en-US" sz="1300" dirty="0">
                          <a:latin typeface="Times New Roman" panose="02020603050405020304" pitchFamily="18" charset="0"/>
                          <a:cs typeface="Times New Roman" panose="02020603050405020304" pitchFamily="18" charset="0"/>
                        </a:rPr>
                        <a:t>Currently, the KDD cup set is composed of both TCP connection data and features derived from the network infrastructure. This makes the KDD set difficult to be openly used. Therefore, we want to see what attacks can get through the KDD trained IDS if the infrastructure data columns are dropped.</a:t>
                      </a:r>
                    </a:p>
                  </a:txBody>
                  <a:tcPr/>
                </a:tc>
                <a:extLst>
                  <a:ext uri="{0D108BD9-81ED-4DB2-BD59-A6C34878D82A}">
                    <a16:rowId xmlns:a16="http://schemas.microsoft.com/office/drawing/2014/main" val="1541293986"/>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759" y="570739"/>
            <a:ext cx="1736241" cy="4056603"/>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1304</TotalTime>
  <Words>2741</Words>
  <Application>Microsoft Office PowerPoint</Application>
  <PresentationFormat>On-screen Show (16:9)</PresentationFormat>
  <Paragraphs>158</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Motivation References</vt:lpstr>
      <vt:lpstr>Dataset References – APA citations</vt:lpstr>
      <vt:lpstr>IDS Model References – APA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445</cp:revision>
  <dcterms:created xsi:type="dcterms:W3CDTF">2017-10-26T16:02:00Z</dcterms:created>
  <dcterms:modified xsi:type="dcterms:W3CDTF">2019-03-11T22:51:18Z</dcterms:modified>
</cp:coreProperties>
</file>