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75" r:id="rId11"/>
    <p:sldId id="272" r:id="rId12"/>
    <p:sldId id="276" r:id="rId13"/>
    <p:sldId id="273" r:id="rId14"/>
    <p:sldId id="277" r:id="rId15"/>
    <p:sldId id="274" r:id="rId16"/>
    <p:sldId id="278" r:id="rId17"/>
    <p:sldId id="265" r:id="rId18"/>
    <p:sldId id="266" r:id="rId19"/>
    <p:sldId id="267" r:id="rId20"/>
    <p:sldId id="268" r:id="rId21"/>
    <p:sldId id="269" r:id="rId22"/>
    <p:sldId id="270" r:id="rId23"/>
    <p:sldId id="279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esk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CB044-4603-384B-A982-A8157D8E567B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7CDC-A2F5-4247-86B0-10CB544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9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7F277-F532-D841-ABF9-9F04C7B64099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F7CC0-60A8-9945-A643-72345B1D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21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F7CC0-60A8-9945-A643-72345B1D13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9887268-5112-8A4D-9669-170619ECB11D}" type="datetime1">
              <a:rPr lang="en-US" smtClean="0"/>
              <a:t>5/4/2019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>
                <a:solidFill>
                  <a:schemeClr val="tx2"/>
                </a:solidFill>
              </a:rPr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C7A11DE-66D9-FD4B-BC0F-9C60DE0C216B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C5EBC06D-7956-1D4E-8E67-50EDB4CF93D5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721C387-F575-7C4E-8DB8-532A6DD50515}" type="datetime1">
              <a:rPr lang="en-US" smtClean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41C4AAC-5A41-944B-AF75-FCF037491FE2}" type="datetime1">
              <a:rPr lang="en-US" smtClean="0"/>
              <a:t>5/4/2019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A25F479-8531-F249-B106-A2124EC46552}" type="datetime1">
              <a:rPr lang="en-US" smtClean="0"/>
              <a:t>5/4/2019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E1BC9524-FE4B-6440-A408-5825223D1B56}" type="datetime1">
              <a:rPr lang="en-US" smtClean="0"/>
              <a:t>5/4/2019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0A3C386-FC04-E343-ABA7-36A9114A5D14}" type="datetime1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81FEDCE-6462-614D-BE5B-F20427FA0431}" type="datetime1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F659F46-1263-D740-A496-4F07934AAD0B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EDB60DC4-5759-9349-9B4F-571D7D1871B3}" type="datetime1">
              <a:rPr lang="en-US" smtClean="0"/>
              <a:t>5/4/2019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30BBF7A-AC59-EB4B-9E5C-BF9EC409C428}" type="datetime1">
              <a:rPr lang="en-US" smtClean="0"/>
              <a:t>5/4/2019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datasets and network intrusion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Mesko and Andrew Quijano</a:t>
            </a:r>
          </a:p>
        </p:txBody>
      </p:sp>
    </p:spTree>
    <p:extLst>
      <p:ext uri="{BB962C8B-B14F-4D97-AF65-F5344CB8AC3E}">
        <p14:creationId xmlns:p14="http://schemas.microsoft.com/office/powerpoint/2010/main" val="45351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Features/Values Compared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Protocol, Status Flag, and Land features</a:t>
            </a:r>
          </a:p>
          <a:p>
            <a:r>
              <a:rPr lang="en-US" dirty="0"/>
              <a:t>Normal vs. Anomalous Behavior</a:t>
            </a:r>
          </a:p>
          <a:p>
            <a:r>
              <a:rPr lang="en-US" dirty="0"/>
              <a:t>KDD Cup ‘99 vs. NSL-KDD</a:t>
            </a:r>
          </a:p>
        </p:txBody>
      </p:sp>
    </p:spTree>
    <p:extLst>
      <p:ext uri="{BB962C8B-B14F-4D97-AF65-F5344CB8AC3E}">
        <p14:creationId xmlns:p14="http://schemas.microsoft.com/office/powerpoint/2010/main" val="366844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KDD Cup </a:t>
            </a:r>
            <a:r>
              <a:rPr lang="mr-IN" dirty="0"/>
              <a:t>’</a:t>
            </a:r>
            <a:r>
              <a:rPr lang="en-US" dirty="0"/>
              <a:t>99 Protocol Distribution</a:t>
            </a:r>
          </a:p>
        </p:txBody>
      </p:sp>
      <p:pic>
        <p:nvPicPr>
          <p:cNvPr id="7" name="Picture 6" descr="protoc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42" y="1535897"/>
            <a:ext cx="7317169" cy="51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5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Protocol Distribution</a:t>
            </a:r>
          </a:p>
        </p:txBody>
      </p:sp>
      <p:pic>
        <p:nvPicPr>
          <p:cNvPr id="5" name="Picture 4" descr="protocol_NS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05" y="1575374"/>
            <a:ext cx="7043500" cy="52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5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KDD Cup </a:t>
            </a:r>
            <a:r>
              <a:rPr lang="mr-IN" dirty="0"/>
              <a:t>’</a:t>
            </a:r>
            <a:r>
              <a:rPr lang="en-US" dirty="0"/>
              <a:t>99 Status Flag Distribution</a:t>
            </a:r>
          </a:p>
        </p:txBody>
      </p:sp>
      <p:pic>
        <p:nvPicPr>
          <p:cNvPr id="5" name="Picture 4" descr="status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04" y="1512213"/>
            <a:ext cx="6943111" cy="52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5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Status Flag Distribution</a:t>
            </a:r>
          </a:p>
        </p:txBody>
      </p:sp>
      <p:pic>
        <p:nvPicPr>
          <p:cNvPr id="5" name="Picture 4" descr="statusflag_ns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6" y="1580201"/>
            <a:ext cx="7037065" cy="52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3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KDD Cup </a:t>
            </a:r>
            <a:r>
              <a:rPr lang="mr-IN" dirty="0"/>
              <a:t>’</a:t>
            </a:r>
            <a:r>
              <a:rPr lang="en-US" dirty="0"/>
              <a:t>99 Land Distribution</a:t>
            </a:r>
          </a:p>
        </p:txBody>
      </p:sp>
      <p:pic>
        <p:nvPicPr>
          <p:cNvPr id="5" name="Picture 4" descr="la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33" y="1609739"/>
            <a:ext cx="6997683" cy="52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Land Distribution</a:t>
            </a:r>
          </a:p>
        </p:txBody>
      </p:sp>
      <p:pic>
        <p:nvPicPr>
          <p:cNvPr id="5" name="Picture 4" descr="land_ns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7" y="1624507"/>
            <a:ext cx="6977992" cy="523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8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725" y="2471526"/>
            <a:ext cx="4836098" cy="4495800"/>
          </a:xfrm>
        </p:spPr>
        <p:txBody>
          <a:bodyPr/>
          <a:lstStyle/>
          <a:p>
            <a:r>
              <a:rPr lang="en-US" dirty="0"/>
              <a:t>Four Components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Packet Sniffer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Data Pre-Processor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ML Models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Attack </a:t>
            </a:r>
            <a:r>
              <a:rPr lang="en-US" dirty="0" err="1"/>
              <a:t>Fuzzer</a:t>
            </a:r>
            <a:endParaRPr lang="en-US" dirty="0"/>
          </a:p>
        </p:txBody>
      </p:sp>
      <p:pic>
        <p:nvPicPr>
          <p:cNvPr id="5" name="Picture 4" descr="Screen Shot 2019-04-30 at 2.53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046" y="1545435"/>
            <a:ext cx="4944954" cy="53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2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944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Packet Sniffer</a:t>
            </a:r>
          </a:p>
          <a:p>
            <a:pPr lvl="2"/>
            <a:r>
              <a:rPr lang="en-US" dirty="0"/>
              <a:t>Reads raw network data from live interface using Linux command line application </a:t>
            </a:r>
            <a:r>
              <a:rPr lang="en-US" i="1" dirty="0" err="1"/>
              <a:t>tcpdump</a:t>
            </a:r>
            <a:endParaRPr lang="en-US" dirty="0"/>
          </a:p>
          <a:p>
            <a:pPr lvl="2"/>
            <a:r>
              <a:rPr lang="en-US" dirty="0"/>
              <a:t>After reading a pre-defined number of packets, it outputs a Packet Capture (PCAP)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Pre-Processor</a:t>
            </a:r>
          </a:p>
          <a:p>
            <a:pPr lvl="2"/>
            <a:r>
              <a:rPr lang="en-US" dirty="0"/>
              <a:t>Reads PCAP files and outputs a CSV file of features identical to those of KDD/NSL-KDD datasets.</a:t>
            </a:r>
          </a:p>
          <a:p>
            <a:pPr lvl="2"/>
            <a:r>
              <a:rPr lang="en-US" dirty="0"/>
              <a:t>Some features extracted directly from packet headers, some derived from higher-level relationships between connections and time windows.</a:t>
            </a:r>
          </a:p>
          <a:p>
            <a:pPr lvl="2"/>
            <a:r>
              <a:rPr lang="en-US" dirty="0"/>
              <a:t>We used the open-source KDD preprocessor written in C++ by a group of researchers at the University of Bergen.</a:t>
            </a:r>
          </a:p>
          <a:p>
            <a:pPr lvl="3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/AI-IDS/kdd99_feature_extractor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8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Machine Learning Models</a:t>
            </a:r>
          </a:p>
          <a:p>
            <a:pPr lvl="2"/>
            <a:r>
              <a:rPr lang="en-US" dirty="0"/>
              <a:t>Currently working: Naïve Bayes, LDA, QDA</a:t>
            </a:r>
          </a:p>
          <a:p>
            <a:pPr lvl="2"/>
            <a:r>
              <a:rPr lang="en-US" dirty="0"/>
              <a:t>Classifiers to tune: KNN, Decision Tree, Random Forest, SVM, Logistic Regression </a:t>
            </a:r>
          </a:p>
          <a:p>
            <a:pPr lvl="2"/>
            <a:r>
              <a:rPr lang="en-US" dirty="0"/>
              <a:t>Incremental Learning: SGD Classifier</a:t>
            </a:r>
          </a:p>
          <a:p>
            <a:pPr marL="548640" indent="-457200">
              <a:buFont typeface="+mj-lt"/>
              <a:buAutoNum type="arabicPeriod" startAt="3"/>
            </a:pPr>
            <a:r>
              <a:rPr lang="en-US" dirty="0"/>
              <a:t>Attack </a:t>
            </a:r>
            <a:r>
              <a:rPr lang="en-US" dirty="0" err="1"/>
              <a:t>Fuzzer</a:t>
            </a:r>
            <a:endParaRPr lang="en-US" dirty="0"/>
          </a:p>
          <a:p>
            <a:pPr marL="1143000" lvl="2" indent="-457200"/>
            <a:r>
              <a:rPr lang="en-US" dirty="0">
                <a:solidFill>
                  <a:srgbClr val="000000"/>
                </a:solidFill>
              </a:rPr>
              <a:t>Denial of Service </a:t>
            </a:r>
          </a:p>
          <a:p>
            <a:pPr marL="1143000" lvl="2" indent="-457200"/>
            <a:r>
              <a:rPr lang="en-US" dirty="0">
                <a:solidFill>
                  <a:srgbClr val="000000"/>
                </a:solidFill>
              </a:rPr>
              <a:t>Port Scanning</a:t>
            </a:r>
          </a:p>
          <a:p>
            <a:pPr marL="1143000" lvl="2" indent="-457200"/>
            <a:r>
              <a:rPr lang="en-US" dirty="0">
                <a:solidFill>
                  <a:srgbClr val="000000"/>
                </a:solidFill>
              </a:rPr>
              <a:t>User to Root and Remote to Root contains mostly outdated attacks so they are ignored.</a:t>
            </a:r>
          </a:p>
          <a:p>
            <a:pPr marL="685800" lvl="2" indent="0">
              <a:buNone/>
            </a:pP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Software that monitors a network or system for malicious activity</a:t>
            </a:r>
          </a:p>
          <a:p>
            <a:r>
              <a:rPr lang="en-US" dirty="0"/>
              <a:t>Network Intrusion Detection Systems (NIDS):</a:t>
            </a:r>
          </a:p>
          <a:p>
            <a:pPr lvl="1"/>
            <a:r>
              <a:rPr lang="en-US" dirty="0"/>
              <a:t>Placed at strategic points within a network to monitor network traffic</a:t>
            </a:r>
          </a:p>
          <a:p>
            <a:pPr lvl="1"/>
            <a:r>
              <a:rPr lang="en-US" dirty="0"/>
              <a:t>Identify malicious (or more generally, anomalous) network behavior</a:t>
            </a:r>
          </a:p>
          <a:p>
            <a:pPr lvl="1"/>
            <a:r>
              <a:rPr lang="en-US" dirty="0"/>
              <a:t>Flag the anomaly, alert system administrators and/or ignore it</a:t>
            </a:r>
          </a:p>
        </p:txBody>
      </p:sp>
    </p:spTree>
    <p:extLst>
      <p:ext uri="{BB962C8B-B14F-4D97-AF65-F5344CB8AC3E}">
        <p14:creationId xmlns:p14="http://schemas.microsoft.com/office/powerpoint/2010/main" val="2441042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a Google Cloud VM: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IDS trained from the datasets (stored locally).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i="1" dirty="0" err="1"/>
              <a:t>tcpdump</a:t>
            </a:r>
            <a:r>
              <a:rPr lang="en-US" dirty="0"/>
              <a:t> reads from network interface while we:</a:t>
            </a:r>
          </a:p>
          <a:p>
            <a:pPr marL="1611630" lvl="3" indent="-514350"/>
            <a:r>
              <a:rPr lang="en-US" dirty="0"/>
              <a:t>Browse the web</a:t>
            </a:r>
          </a:p>
          <a:p>
            <a:pPr marL="1611630" lvl="3" indent="-514350"/>
            <a:r>
              <a:rPr lang="en-US" dirty="0"/>
              <a:t>Execute attacks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Data pre-processor analyzes traffic, generates CSV file, passes it to the IDS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IDS tests CSV file against machine learning models, prints testing score, classification report,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806402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 of KDD Cup’99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Youtube</a:t>
            </a:r>
            <a:r>
              <a:rPr lang="en-US" dirty="0">
                <a:solidFill>
                  <a:srgbClr val="000000"/>
                </a:solidFill>
              </a:rPr>
              <a:t> browsing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Naïve Bayes Train/Test Score: 94%/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QDA Train/Test Score: 98.6%/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LDA Train/Test Score: 98.7%/</a:t>
            </a:r>
          </a:p>
          <a:p>
            <a:r>
              <a:rPr lang="en-US" dirty="0">
                <a:solidFill>
                  <a:srgbClr val="000000"/>
                </a:solidFill>
              </a:rPr>
              <a:t>SYN Flood Attack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Naïve Bayes Test Score: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QDA Test Score: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LDA Test Score:</a:t>
            </a:r>
          </a:p>
        </p:txBody>
      </p:sp>
    </p:spTree>
    <p:extLst>
      <p:ext uri="{BB962C8B-B14F-4D97-AF65-F5344CB8AC3E}">
        <p14:creationId xmlns:p14="http://schemas.microsoft.com/office/powerpoint/2010/main" val="3747440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Repeat tests for NSL-KDD</a:t>
            </a:r>
          </a:p>
          <a:p>
            <a:r>
              <a:rPr lang="en-US" dirty="0">
                <a:solidFill>
                  <a:srgbClr val="000000"/>
                </a:solidFill>
              </a:rPr>
              <a:t>Determine whether errors in KDD are from lack of tuning (need more time for computation) or perhaps the models are too old for modern traffic</a:t>
            </a:r>
          </a:p>
          <a:p>
            <a:r>
              <a:rPr lang="en-US" dirty="0">
                <a:solidFill>
                  <a:srgbClr val="000000"/>
                </a:solidFill>
              </a:rPr>
              <a:t>Test the Adversarial ML model. Determine how to modify attacks such that different pre-processing results are achieved.</a:t>
            </a:r>
          </a:p>
          <a:p>
            <a:r>
              <a:rPr lang="en-US" dirty="0">
                <a:solidFill>
                  <a:srgbClr val="000000"/>
                </a:solidFill>
              </a:rPr>
              <a:t>Attempt to defeat Adversarial ML by changing the time frame from 2 second to another value.</a:t>
            </a:r>
          </a:p>
        </p:txBody>
      </p:sp>
    </p:spTree>
    <p:extLst>
      <p:ext uri="{BB962C8B-B14F-4D97-AF65-F5344CB8AC3E}">
        <p14:creationId xmlns:p14="http://schemas.microsoft.com/office/powerpoint/2010/main" val="3712613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Conclusions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NSL-KDD has fewer records -&gt; easier to train/tune</a:t>
            </a:r>
          </a:p>
          <a:p>
            <a:r>
              <a:rPr lang="en-US" dirty="0"/>
              <a:t>NSL-KDD ratio of normal to attack records more balanced -&gt; fewer false positives</a:t>
            </a:r>
          </a:p>
          <a:p>
            <a:r>
              <a:rPr lang="en-US" dirty="0"/>
              <a:t>NSL-KDD redundant records are removed -&gt; less classifier bias towards frequent values</a:t>
            </a:r>
          </a:p>
        </p:txBody>
      </p:sp>
    </p:spTree>
    <p:extLst>
      <p:ext uri="{BB962C8B-B14F-4D97-AF65-F5344CB8AC3E}">
        <p14:creationId xmlns:p14="http://schemas.microsoft.com/office/powerpoint/2010/main" val="267553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Work/Extensions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Build/find pre-processors for non-KDD-based datasets, so that they can be evaluated against KDD</a:t>
            </a:r>
          </a:p>
          <a:p>
            <a:r>
              <a:rPr lang="en-US" dirty="0"/>
              <a:t>Further attempt to doctor packets to subvert IDS</a:t>
            </a:r>
          </a:p>
          <a:p>
            <a:pPr lvl="1"/>
            <a:r>
              <a:rPr lang="en-US" dirty="0"/>
              <a:t>Identify weaknesses in certain datasets</a:t>
            </a:r>
          </a:p>
          <a:p>
            <a:pPr lvl="1"/>
            <a:r>
              <a:rPr lang="en-US" dirty="0"/>
              <a:t>Make our own dataset with relevant features that can detect these kinds of attacks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1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Detection Methods:</a:t>
            </a:r>
          </a:p>
          <a:p>
            <a:pPr lvl="1"/>
            <a:r>
              <a:rPr lang="en-US" b="1" dirty="0"/>
              <a:t>Signature-based</a:t>
            </a:r>
            <a:r>
              <a:rPr lang="en-US" dirty="0"/>
              <a:t>: specific patterns (called signatures) are pre-identified as malicious; all network traffic is cross-checked with these patterns to identify attacks</a:t>
            </a:r>
          </a:p>
          <a:p>
            <a:pPr lvl="1"/>
            <a:r>
              <a:rPr lang="en-US" b="1" dirty="0"/>
              <a:t>Anomaly-based: </a:t>
            </a:r>
            <a:r>
              <a:rPr lang="en-US" dirty="0"/>
              <a:t>taught to distinguish normal network traffic from anomalous (malicious) traffic; new network traffic is compared against the model. Designed to detect unknown attacks. Usually using AI/ML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362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Anomaly-Based NIDS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75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Training Phase:</a:t>
            </a:r>
          </a:p>
          <a:p>
            <a:pPr lvl="1"/>
            <a:r>
              <a:rPr lang="en-US" dirty="0"/>
              <a:t>ML Model(s) trained with datasets derived from real network traffic </a:t>
            </a:r>
            <a:r>
              <a:rPr lang="mr-IN" dirty="0"/>
              <a:t>–</a:t>
            </a:r>
            <a:r>
              <a:rPr lang="en-US" dirty="0"/>
              <a:t> some records labeled “normal”, others labeled with some anomaly (probe, </a:t>
            </a:r>
            <a:r>
              <a:rPr lang="en-US" dirty="0" err="1"/>
              <a:t>smurf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Datasets (CSV files) contain many records (rows) of data flows/streams or connections</a:t>
            </a:r>
          </a:p>
          <a:p>
            <a:pPr lvl="1"/>
            <a:r>
              <a:rPr lang="en-US" dirty="0"/>
              <a:t>Each row represents a connection, each column a feature of that connection.</a:t>
            </a:r>
          </a:p>
          <a:p>
            <a:pPr lvl="1"/>
            <a:r>
              <a:rPr lang="en-US" dirty="0"/>
              <a:t>Some features directly extracted from packet headers, others derived over time, relative to other connections, etc.</a:t>
            </a:r>
          </a:p>
          <a:p>
            <a:r>
              <a:rPr lang="en-US" dirty="0"/>
              <a:t>Testing Phase:</a:t>
            </a:r>
          </a:p>
          <a:p>
            <a:pPr lvl="1"/>
            <a:r>
              <a:rPr lang="en-US" dirty="0"/>
              <a:t>Compare current network traffic with the profile created in training phase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Datasets must represent normal AND anomalous network traffic accurately and completely.</a:t>
            </a:r>
          </a:p>
          <a:p>
            <a:r>
              <a:rPr lang="en-US" dirty="0"/>
              <a:t>False positives, uncaught attacks </a:t>
            </a:r>
            <a:r>
              <a:rPr lang="mr-IN" dirty="0"/>
              <a:t>–</a:t>
            </a:r>
            <a:r>
              <a:rPr lang="en-US" dirty="0"/>
              <a:t> both common.</a:t>
            </a:r>
          </a:p>
          <a:p>
            <a:r>
              <a:rPr lang="en-US" dirty="0"/>
              <a:t>Datasets are hard to come by, often very large (high training overhead).</a:t>
            </a:r>
          </a:p>
          <a:p>
            <a:r>
              <a:rPr lang="en-US" dirty="0"/>
              <a:t>The features of many datasets are difficult/time consuming to derive, so the derivation process is hard to replicate and slow to execute when reading live from wire</a:t>
            </a:r>
          </a:p>
        </p:txBody>
      </p:sp>
    </p:spTree>
    <p:extLst>
      <p:ext uri="{BB962C8B-B14F-4D97-AF65-F5344CB8AC3E}">
        <p14:creationId xmlns:p14="http://schemas.microsoft.com/office/powerpoint/2010/main" val="128877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handful of datasets exist</a:t>
            </a:r>
          </a:p>
          <a:p>
            <a:pPr lvl="1"/>
            <a:r>
              <a:rPr lang="en-US" dirty="0"/>
              <a:t>The industry standard KDD Cup 1999 dataset (now 20 years old) </a:t>
            </a:r>
            <a:r>
              <a:rPr lang="mr-IN" dirty="0"/>
              <a:t>–</a:t>
            </a:r>
            <a:r>
              <a:rPr lang="en-US" dirty="0"/>
              <a:t> many IDS researchers feel that it is bloated (many redundant records), and does not represent modern network traffic accurately and does not contain modern attack variants. </a:t>
            </a:r>
          </a:p>
          <a:p>
            <a:pPr lvl="1"/>
            <a:r>
              <a:rPr lang="en-US" dirty="0" err="1"/>
              <a:t>Reparsings</a:t>
            </a:r>
            <a:r>
              <a:rPr lang="en-US" dirty="0"/>
              <a:t> of the KDD dataset, most notably NSL-KDD, which removes redundant records to avoid classifier bias, dataset is smaller and thus easier to use for training.</a:t>
            </a:r>
            <a:endParaRPr lang="en-US" baseline="30000" dirty="0"/>
          </a:p>
          <a:p>
            <a:pPr lvl="1"/>
            <a:r>
              <a:rPr lang="en-US" dirty="0"/>
              <a:t>Other datasets, with unique features from KDD, representing specialized different attacks. </a:t>
            </a:r>
          </a:p>
        </p:txBody>
      </p:sp>
    </p:spTree>
    <p:extLst>
      <p:ext uri="{BB962C8B-B14F-4D97-AF65-F5344CB8AC3E}">
        <p14:creationId xmlns:p14="http://schemas.microsoft.com/office/powerpoint/2010/main" val="277346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24505"/>
            <a:ext cx="8153400" cy="5233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Sets:</a:t>
            </a:r>
          </a:p>
          <a:p>
            <a:pPr lvl="1"/>
            <a:r>
              <a:rPr lang="en-US" dirty="0"/>
              <a:t>KDD Cup </a:t>
            </a:r>
            <a:r>
              <a:rPr lang="mr-IN" dirty="0"/>
              <a:t>’</a:t>
            </a:r>
            <a:r>
              <a:rPr lang="en-US" dirty="0"/>
              <a:t>99 original “white-papers”</a:t>
            </a:r>
          </a:p>
          <a:p>
            <a:pPr lvl="2"/>
            <a:r>
              <a:rPr lang="en-US" sz="1200" dirty="0"/>
              <a:t>W. Lee, “A data mining framework for constructing features and models for intrusion detection systems,” Ph.D. dissertation, Columbia University, 1999. </a:t>
            </a:r>
          </a:p>
          <a:p>
            <a:pPr lvl="2"/>
            <a:r>
              <a:rPr lang="en-US" sz="1200" dirty="0"/>
              <a:t>W. Lee and S. J. </a:t>
            </a:r>
            <a:r>
              <a:rPr lang="en-US" sz="1200" dirty="0" err="1"/>
              <a:t>Stolfo</a:t>
            </a:r>
            <a:r>
              <a:rPr lang="en-US" sz="1200" dirty="0"/>
              <a:t>, “Data mining approaches for intrusion </a:t>
            </a:r>
            <a:r>
              <a:rPr lang="en-US" sz="1200" dirty="0" err="1"/>
              <a:t>detec</a:t>
            </a:r>
            <a:r>
              <a:rPr lang="en-US" sz="1200" dirty="0"/>
              <a:t>- </a:t>
            </a:r>
            <a:r>
              <a:rPr lang="en-US" sz="1200" dirty="0" err="1"/>
              <a:t>tion</a:t>
            </a:r>
            <a:r>
              <a:rPr lang="en-US" sz="1200" dirty="0"/>
              <a:t>,” 1999. </a:t>
            </a:r>
          </a:p>
          <a:p>
            <a:pPr lvl="1"/>
            <a:r>
              <a:rPr lang="en-US" dirty="0"/>
              <a:t>Secondary KDD Cup ‘99 analyses</a:t>
            </a:r>
          </a:p>
          <a:p>
            <a:pPr lvl="2"/>
            <a:r>
              <a:rPr lang="en-US" dirty="0"/>
              <a:t>Shortcomings of KDD, description of NSL-KDD</a:t>
            </a:r>
          </a:p>
          <a:p>
            <a:pPr lvl="3"/>
            <a:r>
              <a:rPr lang="en-US" sz="1200" dirty="0"/>
              <a:t>M. </a:t>
            </a:r>
            <a:r>
              <a:rPr lang="en-US" sz="1200" dirty="0" err="1"/>
              <a:t>Tavallaee</a:t>
            </a:r>
            <a:r>
              <a:rPr lang="en-US" sz="1200" dirty="0"/>
              <a:t>, E. </a:t>
            </a:r>
            <a:r>
              <a:rPr lang="en-US" sz="1200" dirty="0" err="1"/>
              <a:t>Bagheri</a:t>
            </a:r>
            <a:r>
              <a:rPr lang="en-US" sz="1200" dirty="0"/>
              <a:t>, W. Lu, and A. A. </a:t>
            </a:r>
            <a:r>
              <a:rPr lang="en-US" sz="1200" dirty="0" err="1"/>
              <a:t>Ghorbani</a:t>
            </a:r>
            <a:r>
              <a:rPr lang="en-US" sz="1200" dirty="0"/>
              <a:t>, “A detailed analysis of the </a:t>
            </a:r>
            <a:r>
              <a:rPr lang="en-US" sz="1200" dirty="0" err="1"/>
              <a:t>kdd</a:t>
            </a:r>
            <a:r>
              <a:rPr lang="en-US" sz="1200" dirty="0"/>
              <a:t> cup 99 data set,” in </a:t>
            </a:r>
            <a:r>
              <a:rPr lang="en-US" sz="1200" i="1" dirty="0"/>
              <a:t>2009 IEEE Symposium on Computational Intelligence for Security and Defense Applications</a:t>
            </a:r>
            <a:r>
              <a:rPr lang="en-US" sz="1200" dirty="0"/>
              <a:t>, July 2009, pp. 1–6. </a:t>
            </a:r>
            <a:endParaRPr lang="en-US" dirty="0"/>
          </a:p>
          <a:p>
            <a:pPr lvl="2"/>
            <a:r>
              <a:rPr lang="en-US" dirty="0"/>
              <a:t>Description of KDD features, relevance</a:t>
            </a:r>
          </a:p>
          <a:p>
            <a:pPr lvl="3"/>
            <a:r>
              <a:rPr lang="en-US" sz="1200" dirty="0"/>
              <a:t>A. </a:t>
            </a:r>
            <a:r>
              <a:rPr lang="en-US" sz="1200" dirty="0" err="1"/>
              <a:t>A.Olusola</a:t>
            </a:r>
            <a:r>
              <a:rPr lang="en-US" sz="1200" dirty="0"/>
              <a:t>., A. </a:t>
            </a:r>
            <a:r>
              <a:rPr lang="en-US" sz="1200" dirty="0" err="1"/>
              <a:t>S.Oladele</a:t>
            </a:r>
            <a:r>
              <a:rPr lang="en-US" sz="1200" dirty="0"/>
              <a:t>., and D. </a:t>
            </a:r>
            <a:r>
              <a:rPr lang="en-US" sz="1200" dirty="0" err="1"/>
              <a:t>O.Abosede</a:t>
            </a:r>
            <a:r>
              <a:rPr lang="en-US" sz="1200" dirty="0"/>
              <a:t>, “Analysis of </a:t>
            </a:r>
            <a:r>
              <a:rPr lang="en-US" sz="1200" dirty="0" err="1"/>
              <a:t>kdd</a:t>
            </a:r>
            <a:r>
              <a:rPr lang="en-US" sz="1200" dirty="0"/>
              <a:t> 99 intrusion detection dataset for selection of relevance features,” in </a:t>
            </a:r>
            <a:r>
              <a:rPr lang="en-US" sz="1200" i="1" dirty="0"/>
              <a:t>Proceedings of the World Congress on Engineering and Computer Science</a:t>
            </a:r>
            <a:r>
              <a:rPr lang="en-US" sz="1200" dirty="0"/>
              <a:t>, vol. I, </a:t>
            </a:r>
            <a:r>
              <a:rPr lang="en-US" sz="1200" dirty="0" err="1"/>
              <a:t>oct</a:t>
            </a:r>
            <a:r>
              <a:rPr lang="en-US" sz="1200" dirty="0"/>
              <a:t> 2010. </a:t>
            </a:r>
          </a:p>
          <a:p>
            <a:pPr lvl="2"/>
            <a:r>
              <a:rPr lang="en-US" dirty="0"/>
              <a:t>Relevance of features, proposal of smaller feature sets</a:t>
            </a:r>
          </a:p>
          <a:p>
            <a:pPr lvl="3"/>
            <a:r>
              <a:rPr lang="en-US" sz="1300" dirty="0"/>
              <a:t>R. C. </a:t>
            </a:r>
            <a:r>
              <a:rPr lang="en-US" sz="1300" dirty="0" err="1"/>
              <a:t>Staudemeyer</a:t>
            </a:r>
            <a:r>
              <a:rPr lang="en-US" sz="1300" dirty="0"/>
              <a:t> and C. W. </a:t>
            </a:r>
            <a:r>
              <a:rPr lang="en-US" sz="1300" dirty="0" err="1"/>
              <a:t>Omlin</a:t>
            </a:r>
            <a:r>
              <a:rPr lang="en-US" sz="1300" dirty="0"/>
              <a:t>, “Extracting salient features for network intrusion detection using machine learning methods,” </a:t>
            </a:r>
            <a:r>
              <a:rPr lang="en-US" sz="1300" i="1" dirty="0"/>
              <a:t>South African Computer Journal</a:t>
            </a:r>
            <a:r>
              <a:rPr lang="en-US" sz="1300" dirty="0"/>
              <a:t>, 2014. </a:t>
            </a:r>
          </a:p>
          <a:p>
            <a:pPr lvl="1"/>
            <a:r>
              <a:rPr lang="en-US" sz="2800" dirty="0"/>
              <a:t>Feature Derivation, Dataset Evaluation</a:t>
            </a:r>
          </a:p>
          <a:p>
            <a:pPr lvl="2"/>
            <a:r>
              <a:rPr lang="en-US" sz="2500" dirty="0"/>
              <a:t>Feature derivation process, IDS testing tools</a:t>
            </a:r>
          </a:p>
          <a:p>
            <a:pPr lvl="3"/>
            <a:r>
              <a:rPr lang="en-US" sz="1400" dirty="0"/>
              <a:t>S. </a:t>
            </a:r>
            <a:r>
              <a:rPr lang="en-US" sz="1400" dirty="0" err="1"/>
              <a:t>Skjolsvik</a:t>
            </a:r>
            <a:r>
              <a:rPr lang="en-US" sz="1400" dirty="0"/>
              <a:t>, “Framework for generating ids benchmarking data sets,” Ph.D. dissertation, 2007. </a:t>
            </a:r>
          </a:p>
          <a:p>
            <a:pPr lvl="2"/>
            <a:r>
              <a:rPr lang="en-US" sz="2700" dirty="0"/>
              <a:t>Properties for evaluating datasets</a:t>
            </a:r>
          </a:p>
          <a:p>
            <a:pPr lvl="3"/>
            <a:r>
              <a:rPr lang="en-US" sz="1500" dirty="0"/>
              <a:t>M. Ring, S. </a:t>
            </a:r>
            <a:r>
              <a:rPr lang="en-US" sz="1500" dirty="0" err="1"/>
              <a:t>Wunderlich</a:t>
            </a:r>
            <a:r>
              <a:rPr lang="en-US" sz="1500" dirty="0"/>
              <a:t>, D. </a:t>
            </a:r>
            <a:r>
              <a:rPr lang="en-US" sz="1500" dirty="0" err="1"/>
              <a:t>Scheuring</a:t>
            </a:r>
            <a:r>
              <a:rPr lang="en-US" sz="1500" dirty="0"/>
              <a:t>, D. </a:t>
            </a:r>
            <a:r>
              <a:rPr lang="en-US" sz="1500" dirty="0" err="1"/>
              <a:t>Landes</a:t>
            </a:r>
            <a:r>
              <a:rPr lang="en-US" sz="1500" dirty="0"/>
              <a:t>, and A. </a:t>
            </a:r>
            <a:r>
              <a:rPr lang="en-US" sz="1500" dirty="0" err="1"/>
              <a:t>Hotho</a:t>
            </a:r>
            <a:r>
              <a:rPr lang="en-US" sz="1500" dirty="0"/>
              <a:t>, “A survey of network-based intrusion detection data sets,” 2019. </a:t>
            </a:r>
          </a:p>
          <a:p>
            <a:pPr lvl="3"/>
            <a:endParaRPr lang="en-US" sz="1300" dirty="0"/>
          </a:p>
          <a:p>
            <a:pPr lvl="3"/>
            <a:endParaRPr lang="en-US" sz="1300" dirty="0"/>
          </a:p>
          <a:p>
            <a:pPr lvl="3"/>
            <a:endParaRPr lang="en-US" sz="2200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1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Models</a:t>
            </a:r>
          </a:p>
          <a:p>
            <a:pPr lvl="1"/>
            <a:r>
              <a:rPr lang="en-US" sz="2400" b="1" dirty="0"/>
              <a:t>An overview of neural networks use in anomaly Intrusion Detection Systems </a:t>
            </a:r>
          </a:p>
          <a:p>
            <a:pPr lvl="2"/>
            <a:r>
              <a:rPr lang="en-US" sz="1100" dirty="0"/>
              <a:t>Sani, Y., </a:t>
            </a:r>
            <a:r>
              <a:rPr lang="en-US" sz="1100" dirty="0" err="1"/>
              <a:t>Mohamedou</a:t>
            </a:r>
            <a:r>
              <a:rPr lang="en-US" sz="1100" dirty="0"/>
              <a:t>, A., Ali, K., </a:t>
            </a:r>
            <a:r>
              <a:rPr lang="en-US" sz="1100" dirty="0" err="1"/>
              <a:t>Farjamfar</a:t>
            </a:r>
            <a:r>
              <a:rPr lang="en-US" sz="1100" dirty="0"/>
              <a:t>, A., Azman, M., &amp; Shamsuddin, S. (2009, November). An overview of neural networks use in anomaly intrusion detection systems. In </a:t>
            </a:r>
            <a:r>
              <a:rPr lang="en-US" sz="1100" i="1" dirty="0"/>
              <a:t>2009 IEEE Student Conference on Research and Development (</a:t>
            </a:r>
            <a:r>
              <a:rPr lang="en-US" sz="1100" i="1" dirty="0" err="1"/>
              <a:t>SCOReD</a:t>
            </a:r>
            <a:r>
              <a:rPr lang="en-US" sz="1100" i="1" dirty="0"/>
              <a:t>)</a:t>
            </a:r>
            <a:r>
              <a:rPr lang="en-US" sz="1100" dirty="0"/>
              <a:t> (pp. 89-92). IEEE.</a:t>
            </a:r>
          </a:p>
          <a:p>
            <a:pPr lvl="1"/>
            <a:r>
              <a:rPr lang="en-US" sz="2400" b="1" dirty="0"/>
              <a:t>Intrusion Detection System Using Bayesian Network and Feature Subset Selection </a:t>
            </a:r>
          </a:p>
          <a:p>
            <a:pPr lvl="2"/>
            <a:r>
              <a:rPr lang="en-US" sz="1100" dirty="0"/>
              <a:t>Jabbar, M. A., </a:t>
            </a:r>
            <a:r>
              <a:rPr lang="en-US" sz="1100" dirty="0" err="1"/>
              <a:t>Aluvalu</a:t>
            </a:r>
            <a:r>
              <a:rPr lang="en-US" sz="1100" dirty="0"/>
              <a:t>, R., &amp; Reddy, S. S. S. (2017, December). Intrusion Detection System Using Bayesian Network and Feature Subset Selection. In </a:t>
            </a:r>
            <a:r>
              <a:rPr lang="en-US" sz="1100" i="1" dirty="0"/>
              <a:t>2017 IEEE International Conference on Computational Intelligence and Computing Research (ICCIC)</a:t>
            </a:r>
            <a:r>
              <a:rPr lang="en-US" sz="1100" dirty="0"/>
              <a:t> (pp. 1-5). IEEE.</a:t>
            </a:r>
          </a:p>
          <a:p>
            <a:pPr lvl="1"/>
            <a:r>
              <a:rPr lang="en-US" sz="2300" b="1" dirty="0"/>
              <a:t>PHAD: Packet header anomaly detection for identifying hostile network traffic</a:t>
            </a:r>
            <a:r>
              <a:rPr lang="en-US" sz="2300" dirty="0"/>
              <a:t>. </a:t>
            </a:r>
          </a:p>
          <a:p>
            <a:pPr lvl="2"/>
            <a:r>
              <a:rPr lang="en-US" sz="1100" dirty="0"/>
              <a:t>Mahoney, M. V., &amp; Chan, P. K. (2001). </a:t>
            </a:r>
            <a:r>
              <a:rPr lang="en-US" sz="1100" i="1" dirty="0"/>
              <a:t>PHAD: Packet header anomaly detection for identifying hostile network traffic</a:t>
            </a:r>
            <a:r>
              <a:rPr lang="en-US" sz="900" dirty="0"/>
              <a:t>.</a:t>
            </a:r>
            <a:r>
              <a:rPr lang="en-US" sz="1200" dirty="0"/>
              <a:t>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49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067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Analyze KDD Cup </a:t>
            </a:r>
            <a:r>
              <a:rPr lang="mr-IN" dirty="0"/>
              <a:t>’</a:t>
            </a:r>
            <a:r>
              <a:rPr lang="en-US" dirty="0"/>
              <a:t>99 dataset</a:t>
            </a:r>
          </a:p>
          <a:p>
            <a:pPr lvl="1"/>
            <a:r>
              <a:rPr lang="en-US" dirty="0"/>
              <a:t>Examine the distinct values for each feature in the dataset.</a:t>
            </a:r>
          </a:p>
          <a:p>
            <a:pPr lvl="2"/>
            <a:r>
              <a:rPr lang="en-US" dirty="0"/>
              <a:t>Distribution of values across normal v. anomalous behavior.</a:t>
            </a:r>
          </a:p>
          <a:p>
            <a:pPr lvl="2"/>
            <a:r>
              <a:rPr lang="en-US" dirty="0"/>
              <a:t>Features with highest variation across normal v. anomalous behavior.</a:t>
            </a:r>
          </a:p>
          <a:p>
            <a:pPr lvl="1"/>
            <a:r>
              <a:rPr lang="en-US" dirty="0"/>
              <a:t>Use it to train an IDS, generate our own attacks against the system, observe success/false-positivity rates.</a:t>
            </a:r>
          </a:p>
          <a:p>
            <a:r>
              <a:rPr lang="en-US" dirty="0"/>
              <a:t>Analyze NSL-KDD dataset</a:t>
            </a:r>
          </a:p>
          <a:p>
            <a:pPr lvl="1"/>
            <a:r>
              <a:rPr lang="en-US" dirty="0"/>
              <a:t>Examine the values for each feature.</a:t>
            </a:r>
          </a:p>
          <a:p>
            <a:pPr lvl="2"/>
            <a:r>
              <a:rPr lang="en-US" dirty="0"/>
              <a:t>Difference in frequencies of values from those of KDD Cup </a:t>
            </a:r>
            <a:r>
              <a:rPr lang="mr-IN" dirty="0"/>
              <a:t>’</a:t>
            </a:r>
            <a:r>
              <a:rPr lang="en-US" dirty="0"/>
              <a:t>99</a:t>
            </a:r>
          </a:p>
          <a:p>
            <a:pPr lvl="2"/>
            <a:r>
              <a:rPr lang="en-US" dirty="0"/>
              <a:t>Ratio of normal to attack records as opposed to KDD Cup ‘00</a:t>
            </a:r>
          </a:p>
          <a:p>
            <a:pPr lvl="1"/>
            <a:r>
              <a:rPr lang="en-US" dirty="0"/>
              <a:t>Use it to train an IDS, generate our own attacks against the system, observe success/false-positivity rates.</a:t>
            </a:r>
          </a:p>
        </p:txBody>
      </p:sp>
    </p:spTree>
    <p:extLst>
      <p:ext uri="{BB962C8B-B14F-4D97-AF65-F5344CB8AC3E}">
        <p14:creationId xmlns:p14="http://schemas.microsoft.com/office/powerpoint/2010/main" val="333199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497</TotalTime>
  <Words>1489</Words>
  <Application>Microsoft Office PowerPoint</Application>
  <PresentationFormat>On-screen Show (4:3)</PresentationFormat>
  <Paragraphs>135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Mangal</vt:lpstr>
      <vt:lpstr>Tw Cen MT</vt:lpstr>
      <vt:lpstr>Wingdings</vt:lpstr>
      <vt:lpstr>Wingdings 2</vt:lpstr>
      <vt:lpstr>Median</vt:lpstr>
      <vt:lpstr>datasets and network intrusion detection</vt:lpstr>
      <vt:lpstr>Intrusion Detection Systems</vt:lpstr>
      <vt:lpstr>Intrusion Detection Systems</vt:lpstr>
      <vt:lpstr>Anomaly-Based NIDS</vt:lpstr>
      <vt:lpstr>The Problem</vt:lpstr>
      <vt:lpstr>Motivation</vt:lpstr>
      <vt:lpstr>Related Work</vt:lpstr>
      <vt:lpstr>Related Work</vt:lpstr>
      <vt:lpstr>Our Goals</vt:lpstr>
      <vt:lpstr>Some Features/Values Compared</vt:lpstr>
      <vt:lpstr>KDD Cup ’99 Protocol Distribution</vt:lpstr>
      <vt:lpstr>NSL-KDD Protocol Distribution</vt:lpstr>
      <vt:lpstr>KDD Cup ’99 Status Flag Distribution</vt:lpstr>
      <vt:lpstr>NSL-KDD Status Flag Distribution</vt:lpstr>
      <vt:lpstr>KDD Cup ’99 Land Distribution</vt:lpstr>
      <vt:lpstr>NSL-KDD Land Distribution</vt:lpstr>
      <vt:lpstr>System Design</vt:lpstr>
      <vt:lpstr>System Implementation</vt:lpstr>
      <vt:lpstr>System Implementation</vt:lpstr>
      <vt:lpstr>Experimental Setup</vt:lpstr>
      <vt:lpstr>Performance Evaluation of KDD Cup’99</vt:lpstr>
      <vt:lpstr>Final Steps</vt:lpstr>
      <vt:lpstr>Expected Conclusions</vt:lpstr>
      <vt:lpstr>Future Work/Extensions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datasets and network intrusion detection</dc:title>
  <dc:creator>Daniel Mesko</dc:creator>
  <cp:lastModifiedBy>Andrew Quijano</cp:lastModifiedBy>
  <cp:revision>94</cp:revision>
  <dcterms:created xsi:type="dcterms:W3CDTF">2019-04-30T01:52:49Z</dcterms:created>
  <dcterms:modified xsi:type="dcterms:W3CDTF">2019-05-04T08:37:12Z</dcterms:modified>
</cp:coreProperties>
</file>