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1" r:id="rId3"/>
    <p:sldId id="278" r:id="rId4"/>
    <p:sldId id="272" r:id="rId5"/>
    <p:sldId id="273" r:id="rId6"/>
    <p:sldId id="286" r:id="rId7"/>
    <p:sldId id="289" r:id="rId8"/>
    <p:sldId id="285" r:id="rId9"/>
    <p:sldId id="288" r:id="rId10"/>
    <p:sldId id="290" r:id="rId11"/>
    <p:sldId id="280" r:id="rId12"/>
    <p:sldId id="284" r:id="rId13"/>
    <p:sldId id="283"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92935" autoAdjust="0"/>
  </p:normalViewPr>
  <p:slideViewPr>
    <p:cSldViewPr snapToGrid="0">
      <p:cViewPr varScale="1">
        <p:scale>
          <a:sx n="82" d="100"/>
          <a:sy n="82" d="100"/>
        </p:scale>
        <p:origin x="844" y="52"/>
      </p:cViewPr>
      <p:guideLst/>
    </p:cSldViewPr>
  </p:slideViewPr>
  <p:outlineViewPr>
    <p:cViewPr>
      <p:scale>
        <a:sx n="33" d="100"/>
        <a:sy n="33" d="100"/>
      </p:scale>
      <p:origin x="0" y="-235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0020C-8D7C-4561-B568-FBC8D0EAF1DF}"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7353F-A8B1-4751-A2C3-3554818E4080}" type="slidenum">
              <a:rPr lang="en-US" smtClean="0"/>
              <a:t>‹#›</a:t>
            </a:fld>
            <a:endParaRPr lang="en-US"/>
          </a:p>
        </p:txBody>
      </p:sp>
    </p:spTree>
    <p:extLst>
      <p:ext uri="{BB962C8B-B14F-4D97-AF65-F5344CB8AC3E}">
        <p14:creationId xmlns:p14="http://schemas.microsoft.com/office/powerpoint/2010/main" val="395787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F7353F-A8B1-4751-A2C3-3554818E4080}" type="slidenum">
              <a:rPr lang="en-US" smtClean="0"/>
              <a:t>1</a:t>
            </a:fld>
            <a:endParaRPr lang="en-US"/>
          </a:p>
        </p:txBody>
      </p:sp>
    </p:spTree>
    <p:extLst>
      <p:ext uri="{BB962C8B-B14F-4D97-AF65-F5344CB8AC3E}">
        <p14:creationId xmlns:p14="http://schemas.microsoft.com/office/powerpoint/2010/main" val="49231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When we say anomaly detection, we are looking for unusual behavior in a network that is usually correlated to an attack like a Denial of Service attack. The reason why there is so much research in this topic is because of both personal and large scale damage from such attacks. In an Atlantic article, it describes how people had their nude photos stolen and distributed among the wrong people or had their credit cards used fraudulently. Also according to CSO Online, an online news site that specifically focuses on security and risk management has stated that these attacks can cost on average $5 million from lost productivity, not counting litigation, reputation damage, etc.</a:t>
            </a:r>
          </a:p>
        </p:txBody>
      </p:sp>
      <p:sp>
        <p:nvSpPr>
          <p:cNvPr id="4" name="Slide Number Placeholder 3"/>
          <p:cNvSpPr>
            <a:spLocks noGrp="1"/>
          </p:cNvSpPr>
          <p:nvPr>
            <p:ph type="sldNum" sz="quarter" idx="5"/>
          </p:nvPr>
        </p:nvSpPr>
        <p:spPr/>
        <p:txBody>
          <a:bodyPr/>
          <a:lstStyle/>
          <a:p>
            <a:fld id="{9DF7353F-A8B1-4751-A2C3-3554818E4080}" type="slidenum">
              <a:rPr lang="en-US" smtClean="0"/>
              <a:t>2</a:t>
            </a:fld>
            <a:endParaRPr lang="en-US"/>
          </a:p>
        </p:txBody>
      </p:sp>
    </p:spTree>
    <p:extLst>
      <p:ext uri="{BB962C8B-B14F-4D97-AF65-F5344CB8AC3E}">
        <p14:creationId xmlns:p14="http://schemas.microsoft.com/office/powerpoint/2010/main" val="215915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The main research into Intrusion Detection can overall be broken down into two major fields of study</a:t>
            </a:r>
          </a:p>
          <a:p>
            <a:r>
              <a:rPr lang="en-US" dirty="0"/>
              <a:t>First in the case of datasets, they have a record of being hard to come by. This is because it is difficult to build an accurate training set as it would require an attack to be both detected and executed against a device. To be an effective training set, it is hoped that the dataset is realistic. For example, if we wanted to build an IDS to protect a database, we would want to use a database for say SSOL rather than a database we used for our own class project to build our training data. Also, another reason why datasets can be hard to come by is that they can potentially reveal information about the network infrastructure which can be difficult to change and is potentially dangerous information to leak to the public. Finally, there is also the concern, in particular with companies, that releasing such datasets of attacks that were detected and prevented could given their shareholders concerns about the company’s cybersecurity infrastructure.</a:t>
            </a:r>
          </a:p>
          <a:p>
            <a:endParaRPr lang="en-US" dirty="0"/>
          </a:p>
          <a:p>
            <a:r>
              <a:rPr lang="en-US" dirty="0"/>
              <a:t>Secondly, there has been much more research with respect to building more accurate models to detect anomalies. However, this research has to tackle the main issue of lack of datasets and anomaly detection systems have a high rate of false positives. There have been many proposed models as shown in the table.</a:t>
            </a:r>
          </a:p>
          <a:p>
            <a:endParaRPr lang="en-US" dirty="0"/>
          </a:p>
          <a:p>
            <a:r>
              <a:rPr lang="en-US" dirty="0"/>
              <a:t>1- TA suggests we are not looking at payload</a:t>
            </a:r>
          </a:p>
          <a:p>
            <a:r>
              <a:rPr lang="en-US" dirty="0"/>
              <a:t>2- KDD cup vs newer set</a:t>
            </a:r>
          </a:p>
          <a:p>
            <a:r>
              <a:rPr lang="en-US" dirty="0"/>
              <a:t>3- lack of datasets by extensions may not be accurate</a:t>
            </a:r>
          </a:p>
        </p:txBody>
      </p:sp>
      <p:sp>
        <p:nvSpPr>
          <p:cNvPr id="4" name="Slide Number Placeholder 3"/>
          <p:cNvSpPr>
            <a:spLocks noGrp="1"/>
          </p:cNvSpPr>
          <p:nvPr>
            <p:ph type="sldNum" sz="quarter" idx="5"/>
          </p:nvPr>
        </p:nvSpPr>
        <p:spPr/>
        <p:txBody>
          <a:bodyPr/>
          <a:lstStyle/>
          <a:p>
            <a:fld id="{9DF7353F-A8B1-4751-A2C3-3554818E4080}" type="slidenum">
              <a:rPr lang="en-US" smtClean="0"/>
              <a:t>3</a:t>
            </a:fld>
            <a:endParaRPr lang="en-US"/>
          </a:p>
        </p:txBody>
      </p:sp>
    </p:spTree>
    <p:extLst>
      <p:ext uri="{BB962C8B-B14F-4D97-AF65-F5344CB8AC3E}">
        <p14:creationId xmlns:p14="http://schemas.microsoft.com/office/powerpoint/2010/main" val="212358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Dialog:</a:t>
            </a:r>
          </a:p>
          <a:p>
            <a:r>
              <a:rPr lang="en-US" dirty="0"/>
              <a:t>To build the packet sniffer, we made extensive use of </a:t>
            </a:r>
            <a:r>
              <a:rPr lang="en-US" dirty="0" err="1"/>
              <a:t>Pyshark</a:t>
            </a:r>
            <a:r>
              <a:rPr lang="en-US" dirty="0"/>
              <a:t> which is the python library that uses T-shark which is the command line version of Wireshark.</a:t>
            </a:r>
          </a:p>
          <a:p>
            <a:r>
              <a:rPr lang="en-US" dirty="0"/>
              <a:t>Wireshark is a packet sniffer which is capable of recording all traffic that it can detect on the wire. This is particularly useful in Intrusion Detection as you can analyze source/destination IP Addresses and port numbers. You can also infer information about the protocols used such as HTTP, IPSec, etc. Also, using this, you can also obtain data on TCP connections such as which flags were turned on, etc. We therefore decided to use this package to be able to sniff for a given amount of time and generate a PCAP file based on this.</a:t>
            </a:r>
          </a:p>
        </p:txBody>
      </p:sp>
      <p:sp>
        <p:nvSpPr>
          <p:cNvPr id="4" name="Slide Number Placeholder 3"/>
          <p:cNvSpPr>
            <a:spLocks noGrp="1"/>
          </p:cNvSpPr>
          <p:nvPr>
            <p:ph type="sldNum" sz="quarter" idx="5"/>
          </p:nvPr>
        </p:nvSpPr>
        <p:spPr/>
        <p:txBody>
          <a:bodyPr/>
          <a:lstStyle/>
          <a:p>
            <a:fld id="{9DF7353F-A8B1-4751-A2C3-3554818E4080}" type="slidenum">
              <a:rPr lang="en-US" smtClean="0"/>
              <a:t>4</a:t>
            </a:fld>
            <a:endParaRPr lang="en-US"/>
          </a:p>
        </p:txBody>
      </p:sp>
    </p:spTree>
    <p:extLst>
      <p:ext uri="{BB962C8B-B14F-4D97-AF65-F5344CB8AC3E}">
        <p14:creationId xmlns:p14="http://schemas.microsoft.com/office/powerpoint/2010/main" val="407727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generating our PCAP file, we need to pre-process the data to have it look similar to a CSV format from which we can build </a:t>
            </a:r>
            <a:r>
              <a:rPr lang="en-US" dirty="0" err="1"/>
              <a:t>numpy</a:t>
            </a:r>
            <a:r>
              <a:rPr lang="en-US" dirty="0"/>
              <a:t> arrays for machine learning. Currently we have been able to convert PCAP files to match the first columns of the KDD cup dataset as it can list basic information such as source/destination IPs and port numbers as well as TCP connection features.</a:t>
            </a:r>
          </a:p>
          <a:p>
            <a:r>
              <a:rPr lang="en-US" dirty="0"/>
              <a:t>Once the pre-processing is complete from the PCAP file, a new CSV file is created from which the machine learning models can begin to train with</a:t>
            </a:r>
          </a:p>
        </p:txBody>
      </p:sp>
      <p:sp>
        <p:nvSpPr>
          <p:cNvPr id="4" name="Slide Number Placeholder 3"/>
          <p:cNvSpPr>
            <a:spLocks noGrp="1"/>
          </p:cNvSpPr>
          <p:nvPr>
            <p:ph type="sldNum" sz="quarter" idx="5"/>
          </p:nvPr>
        </p:nvSpPr>
        <p:spPr/>
        <p:txBody>
          <a:bodyPr/>
          <a:lstStyle/>
          <a:p>
            <a:fld id="{9DF7353F-A8B1-4751-A2C3-3554818E4080}" type="slidenum">
              <a:rPr lang="en-US" smtClean="0"/>
              <a:t>5</a:t>
            </a:fld>
            <a:endParaRPr lang="en-US"/>
          </a:p>
        </p:txBody>
      </p:sp>
    </p:spTree>
    <p:extLst>
      <p:ext uri="{BB962C8B-B14F-4D97-AF65-F5344CB8AC3E}">
        <p14:creationId xmlns:p14="http://schemas.microsoft.com/office/powerpoint/2010/main" val="1955055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pattFill prst="pct60">
          <a:fgClr>
            <a:schemeClr val="accent2">
              <a:lumMod val="75000"/>
            </a:schemeClr>
          </a:fgClr>
          <a:bgClr>
            <a:schemeClr val="bg1"/>
          </a:bgClr>
        </a:pattFill>
        <a:effectLst/>
      </p:bgPr>
    </p:bg>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D53CF5EA-3DA4-4BC9-ACC6-F9C591743FA1}"/>
              </a:ext>
            </a:extLst>
          </p:cNvPr>
          <p:cNvSpPr/>
          <p:nvPr userDrawn="1"/>
        </p:nvSpPr>
        <p:spPr>
          <a:xfrm>
            <a:off x="904875" y="2736056"/>
            <a:ext cx="7315200" cy="960122"/>
          </a:xfrm>
          <a:prstGeom prst="rect">
            <a:avLst/>
          </a:prstGeom>
          <a:solidFill>
            <a:srgbClr val="FFFFFF"/>
          </a:solidFill>
          <a:ln w="6350" cap="rnd">
            <a:solidFill>
              <a:schemeClr val="accent1"/>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8" name="Rectangle 32">
            <a:extLst>
              <a:ext uri="{FF2B5EF4-FFF2-40B4-BE49-F238E27FC236}">
                <a16:creationId xmlns:a16="http://schemas.microsoft.com/office/drawing/2014/main" id="{273D8122-AFBD-4F16-B7E6-0E88CB5A1FBC}"/>
              </a:ext>
            </a:extLst>
          </p:cNvPr>
          <p:cNvSpPr/>
          <p:nvPr userDrawn="1"/>
        </p:nvSpPr>
        <p:spPr>
          <a:xfrm>
            <a:off x="914400" y="3786187"/>
            <a:ext cx="7315200" cy="514352"/>
          </a:xfrm>
          <a:prstGeom prst="rect">
            <a:avLst/>
          </a:prstGeom>
          <a:solidFill>
            <a:srgbClr val="FFFFFF"/>
          </a:solidFill>
          <a:ln w="6350" cap="rnd">
            <a:solidFill>
              <a:schemeClr val="accent2"/>
            </a:solidFill>
            <a:prstDash val="dash"/>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9" name="Rectangle 21">
            <a:extLst>
              <a:ext uri="{FF2B5EF4-FFF2-40B4-BE49-F238E27FC236}">
                <a16:creationId xmlns:a16="http://schemas.microsoft.com/office/drawing/2014/main" id="{6C6128E1-BE84-46D9-A3D3-BC86375E2C24}"/>
              </a:ext>
            </a:extLst>
          </p:cNvPr>
          <p:cNvSpPr/>
          <p:nvPr userDrawn="1"/>
        </p:nvSpPr>
        <p:spPr>
          <a:xfrm>
            <a:off x="904875" y="2736056"/>
            <a:ext cx="228600" cy="960122"/>
          </a:xfrm>
          <a:prstGeom prst="rect">
            <a:avLst/>
          </a:prstGeom>
          <a:solidFill>
            <a:schemeClr val="accent1"/>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0" name="Rectangle 31">
            <a:extLst>
              <a:ext uri="{FF2B5EF4-FFF2-40B4-BE49-F238E27FC236}">
                <a16:creationId xmlns:a16="http://schemas.microsoft.com/office/drawing/2014/main" id="{CD38D25A-4E98-4454-9846-05376F4C5343}"/>
              </a:ext>
            </a:extLst>
          </p:cNvPr>
          <p:cNvSpPr/>
          <p:nvPr userDrawn="1"/>
        </p:nvSpPr>
        <p:spPr>
          <a:xfrm>
            <a:off x="914400" y="3786187"/>
            <a:ext cx="228600" cy="514352"/>
          </a:xfrm>
          <a:prstGeom prst="rect">
            <a:avLst/>
          </a:prstGeom>
          <a:solidFill>
            <a:schemeClr val="accent1">
              <a:lumMod val="75000"/>
            </a:schemeClr>
          </a:solidFill>
          <a:ln w="12700">
            <a:miter lim="400000"/>
          </a:ln>
        </p:spPr>
        <p:txBody>
          <a:bodyPr lIns="45718" tIns="45718" rIns="45718" bIns="45718" anchor="ctr"/>
          <a:lstStyle/>
          <a:p>
            <a:pPr algn="ctr">
              <a:defRPr>
                <a:solidFill>
                  <a:srgbClr val="FFFFFF"/>
                </a:solidFill>
                <a:latin typeface="Gill Sans MT"/>
                <a:ea typeface="Gill Sans MT"/>
                <a:cs typeface="Gill Sans MT"/>
                <a:sym typeface="Gill Sans MT"/>
              </a:defRPr>
            </a:pPr>
            <a:endParaRPr/>
          </a:p>
        </p:txBody>
      </p:sp>
      <p:sp>
        <p:nvSpPr>
          <p:cNvPr id="11" name="Title Text">
            <a:extLst>
              <a:ext uri="{FF2B5EF4-FFF2-40B4-BE49-F238E27FC236}">
                <a16:creationId xmlns:a16="http://schemas.microsoft.com/office/drawing/2014/main" id="{8531B7D0-86CE-4DA0-9EF0-3A63382DAA13}"/>
              </a:ext>
            </a:extLst>
          </p:cNvPr>
          <p:cNvSpPr>
            <a:spLocks noGrp="1"/>
          </p:cNvSpPr>
          <p:nvPr>
            <p:ph type="title"/>
          </p:nvPr>
        </p:nvSpPr>
        <p:spPr>
          <a:xfrm>
            <a:off x="1219200" y="2914650"/>
            <a:ext cx="6858000" cy="742950"/>
          </a:xfrm>
          <a:prstGeom prst="rect">
            <a:avLst/>
          </a:prstGeom>
        </p:spPr>
        <p:txBody>
          <a:bodyPr anchor="t"/>
          <a:lstStyle>
            <a:lvl1pPr algn="r">
              <a:lnSpc>
                <a:spcPct val="100000"/>
              </a:lnSpc>
              <a:defRPr sz="3200" b="1">
                <a:solidFill>
                  <a:srgbClr val="000000"/>
                </a:solidFill>
              </a:defRPr>
            </a:lvl1pPr>
          </a:lstStyle>
          <a:p>
            <a:r>
              <a:rPr dirty="0"/>
              <a:t>Title Text</a:t>
            </a:r>
          </a:p>
        </p:txBody>
      </p:sp>
      <p:sp>
        <p:nvSpPr>
          <p:cNvPr id="12" name="Body Level One…">
            <a:extLst>
              <a:ext uri="{FF2B5EF4-FFF2-40B4-BE49-F238E27FC236}">
                <a16:creationId xmlns:a16="http://schemas.microsoft.com/office/drawing/2014/main" id="{0D3AF114-5BD8-4007-8FFC-80B1ECA8B935}"/>
              </a:ext>
            </a:extLst>
          </p:cNvPr>
          <p:cNvSpPr>
            <a:spLocks noGrp="1"/>
          </p:cNvSpPr>
          <p:nvPr>
            <p:ph type="body" sz="quarter" idx="1" hasCustomPrompt="1"/>
          </p:nvPr>
        </p:nvSpPr>
        <p:spPr>
          <a:xfrm>
            <a:off x="1219200" y="3843337"/>
            <a:ext cx="6858000" cy="400052"/>
          </a:xfrm>
          <a:prstGeom prst="rect">
            <a:avLst/>
          </a:prstGeom>
        </p:spPr>
        <p:txBody>
          <a:bodyPr/>
          <a:lstStyle>
            <a:lvl1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1pPr>
            <a:lvl2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2pPr>
            <a:lvl3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3pPr>
            <a:lvl4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4pPr>
            <a:lvl5pPr marL="0" indent="0" algn="r">
              <a:spcBef>
                <a:spcPts val="600"/>
              </a:spcBef>
              <a:buClrTx/>
              <a:buSzTx/>
              <a:buFontTx/>
              <a:buNone/>
              <a:defRPr sz="2000">
                <a:solidFill>
                  <a:srgbClr val="464653"/>
                </a:solidFill>
                <a:latin typeface="Bookman Old Style"/>
                <a:ea typeface="Bookman Old Style"/>
                <a:cs typeface="Bookman Old Style"/>
                <a:sym typeface="Bookman Old Style"/>
              </a:defRPr>
            </a:lvl5pPr>
          </a:lstStyle>
          <a:p>
            <a:r>
              <a:rPr dirty="0"/>
              <a:t>Body Level One</a:t>
            </a:r>
          </a:p>
        </p:txBody>
      </p:sp>
    </p:spTree>
    <p:extLst>
      <p:ext uri="{BB962C8B-B14F-4D97-AF65-F5344CB8AC3E}">
        <p14:creationId xmlns:p14="http://schemas.microsoft.com/office/powerpoint/2010/main" val="206336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2" name="Title 1">
            <a:extLst>
              <a:ext uri="{FF2B5EF4-FFF2-40B4-BE49-F238E27FC236}">
                <a16:creationId xmlns:a16="http://schemas.microsoft.com/office/drawing/2014/main" id="{01D143AA-5843-473D-8DFD-1B0058A92968}"/>
              </a:ext>
            </a:extLst>
          </p:cNvPr>
          <p:cNvSpPr>
            <a:spLocks noGrp="1"/>
          </p:cNvSpPr>
          <p:nvPr>
            <p:ph type="title"/>
          </p:nvPr>
        </p:nvSpPr>
        <p:spPr/>
        <p:txBody>
          <a:bodyPr/>
          <a:lstStyle/>
          <a:p>
            <a:r>
              <a:rPr lang="en-US" dirty="0"/>
              <a:t>Click to edit Master title style</a:t>
            </a:r>
          </a:p>
        </p:txBody>
      </p:sp>
      <p:sp>
        <p:nvSpPr>
          <p:cNvPr id="11" name="Slide Number Placeholder 5">
            <a:extLst>
              <a:ext uri="{FF2B5EF4-FFF2-40B4-BE49-F238E27FC236}">
                <a16:creationId xmlns:a16="http://schemas.microsoft.com/office/drawing/2014/main" id="{51E8D666-686F-4671-A75C-F986B3D360DC}"/>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5" name="Picture 14">
            <a:extLst>
              <a:ext uri="{FF2B5EF4-FFF2-40B4-BE49-F238E27FC236}">
                <a16:creationId xmlns:a16="http://schemas.microsoft.com/office/drawing/2014/main" id="{1A87CA4E-B653-4582-9A4D-FB8100E6BE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4" name="TextBox 3">
            <a:extLst>
              <a:ext uri="{FF2B5EF4-FFF2-40B4-BE49-F238E27FC236}">
                <a16:creationId xmlns:a16="http://schemas.microsoft.com/office/drawing/2014/main" id="{622862F4-BAC9-4056-8B34-D8B287CC7204}"/>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351757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E3E5ED"/>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871" y="869816"/>
            <a:ext cx="8191794" cy="368108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BD207DA6-9B4E-4193-B07C-71BC498B69C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10" name="Title Text">
            <a:extLst>
              <a:ext uri="{FF2B5EF4-FFF2-40B4-BE49-F238E27FC236}">
                <a16:creationId xmlns:a16="http://schemas.microsoft.com/office/drawing/2014/main" id="{49BCBD61-4E22-4CA9-BDB7-E308EBB8012D}"/>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6" name="Slide Number Placeholder 5">
            <a:extLst>
              <a:ext uri="{FF2B5EF4-FFF2-40B4-BE49-F238E27FC236}">
                <a16:creationId xmlns:a16="http://schemas.microsoft.com/office/drawing/2014/main" id="{FDF74222-A697-4EAE-B1F4-C404D585ED4E}"/>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11" name="Picture 10">
            <a:extLst>
              <a:ext uri="{FF2B5EF4-FFF2-40B4-BE49-F238E27FC236}">
                <a16:creationId xmlns:a16="http://schemas.microsoft.com/office/drawing/2014/main" id="{62491204-3772-492F-96F8-65B7F4CEB8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779"/>
            <a:ext cx="2651300" cy="322575"/>
          </a:xfrm>
          <a:prstGeom prst="rect">
            <a:avLst/>
          </a:prstGeom>
        </p:spPr>
      </p:pic>
      <p:sp>
        <p:nvSpPr>
          <p:cNvPr id="9" name="TextBox 8">
            <a:extLst>
              <a:ext uri="{FF2B5EF4-FFF2-40B4-BE49-F238E27FC236}">
                <a16:creationId xmlns:a16="http://schemas.microsoft.com/office/drawing/2014/main" id="{81AF7A15-DE7E-4C2E-B348-9A5AAA4AF7D2}"/>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27709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A62D8ED9-3C93-4C71-8420-470A2E24E56A}"/>
              </a:ext>
            </a:extLst>
          </p:cNvPr>
          <p:cNvSpPr>
            <a:spLocks noGrp="1"/>
          </p:cNvSpPr>
          <p:nvPr>
            <p:ph type="title"/>
          </p:nvPr>
        </p:nvSpPr>
        <p:spPr>
          <a:xfrm>
            <a:off x="457200" y="101773"/>
            <a:ext cx="8229600" cy="552452"/>
          </a:xfrm>
          <a:prstGeom prst="rect">
            <a:avLst/>
          </a:prstGeom>
        </p:spPr>
        <p:txBody>
          <a:bodyPr/>
          <a:lstStyle/>
          <a:p>
            <a:r>
              <a:rPr dirty="0"/>
              <a:t>Title Text</a:t>
            </a:r>
          </a:p>
        </p:txBody>
      </p:sp>
      <p:sp>
        <p:nvSpPr>
          <p:cNvPr id="7" name="Footer Placeholder 4">
            <a:extLst>
              <a:ext uri="{FF2B5EF4-FFF2-40B4-BE49-F238E27FC236}">
                <a16:creationId xmlns:a16="http://schemas.microsoft.com/office/drawing/2014/main" id="{D0CD9E31-FA34-4797-A841-8B13E0BC93A1}"/>
              </a:ext>
            </a:extLst>
          </p:cNvPr>
          <p:cNvSpPr>
            <a:spLocks noGrp="1"/>
          </p:cNvSpPr>
          <p:nvPr>
            <p:ph type="ftr" sz="quarter" idx="11"/>
          </p:nvPr>
        </p:nvSpPr>
        <p:spPr>
          <a:xfrm>
            <a:off x="3028949" y="4786112"/>
            <a:ext cx="3086100" cy="273844"/>
          </a:xfrm>
          <a:prstGeom prst="rect">
            <a:avLst/>
          </a:prstGeom>
        </p:spPr>
        <p:txBody>
          <a:bodyPr/>
          <a:lstStyle>
            <a:lvl1pPr>
              <a:defRPr sz="700" i="1">
                <a:latin typeface="Bookman Old Style" panose="02050604050505020204" pitchFamily="18" charset="0"/>
              </a:defRPr>
            </a:lvl1pPr>
          </a:lstStyle>
          <a:p>
            <a:r>
              <a:rPr lang="en-US" dirty="0"/>
              <a:t>Intrusion Detection Systems</a:t>
            </a:r>
          </a:p>
        </p:txBody>
      </p:sp>
      <p:sp>
        <p:nvSpPr>
          <p:cNvPr id="5" name="Slide Number Placeholder 5">
            <a:extLst>
              <a:ext uri="{FF2B5EF4-FFF2-40B4-BE49-F238E27FC236}">
                <a16:creationId xmlns:a16="http://schemas.microsoft.com/office/drawing/2014/main" id="{9B1756D4-156D-4764-A1A8-D12680DEC930}"/>
              </a:ext>
            </a:extLst>
          </p:cNvPr>
          <p:cNvSpPr>
            <a:spLocks noGrp="1"/>
          </p:cNvSpPr>
          <p:nvPr>
            <p:ph type="sldNum" sz="quarter" idx="12"/>
          </p:nvPr>
        </p:nvSpPr>
        <p:spPr>
          <a:xfrm>
            <a:off x="4396253" y="4675491"/>
            <a:ext cx="351492" cy="221242"/>
          </a:xfrm>
          <a:prstGeom prst="rect">
            <a:avLst/>
          </a:prstGeom>
        </p:spPr>
        <p:txBody>
          <a:bodyPr/>
          <a:lstStyle>
            <a:lvl1pPr algn="ctr">
              <a:defRPr sz="1000">
                <a:latin typeface="Times New Roman" panose="02020603050405020304" pitchFamily="18" charset="0"/>
                <a:cs typeface="Times New Roman" panose="02020603050405020304" pitchFamily="18" charset="0"/>
              </a:defRPr>
            </a:lvl1pPr>
          </a:lstStyle>
          <a:p>
            <a:fld id="{F2407EE3-A7AD-4D85-AA70-E0A9F1A7BE8D}" type="slidenum">
              <a:rPr lang="en-US" smtClean="0"/>
              <a:pPr/>
              <a:t>‹#›</a:t>
            </a:fld>
            <a:endParaRPr lang="en-US" dirty="0"/>
          </a:p>
        </p:txBody>
      </p:sp>
      <p:pic>
        <p:nvPicPr>
          <p:cNvPr id="9" name="Picture 8">
            <a:extLst>
              <a:ext uri="{FF2B5EF4-FFF2-40B4-BE49-F238E27FC236}">
                <a16:creationId xmlns:a16="http://schemas.microsoft.com/office/drawing/2014/main" id="{D20FED3A-497F-418C-A3BA-3F29608D30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120" y="4715247"/>
            <a:ext cx="2651300" cy="322575"/>
          </a:xfrm>
          <a:prstGeom prst="rect">
            <a:avLst/>
          </a:prstGeom>
        </p:spPr>
      </p:pic>
      <p:sp>
        <p:nvSpPr>
          <p:cNvPr id="10" name="TextBox 9">
            <a:extLst>
              <a:ext uri="{FF2B5EF4-FFF2-40B4-BE49-F238E27FC236}">
                <a16:creationId xmlns:a16="http://schemas.microsoft.com/office/drawing/2014/main" id="{711E641F-6960-4D25-B9C3-A18998CB6323}"/>
              </a:ext>
            </a:extLst>
          </p:cNvPr>
          <p:cNvSpPr txBox="1"/>
          <p:nvPr userDrawn="1"/>
        </p:nvSpPr>
        <p:spPr>
          <a:xfrm>
            <a:off x="7735736" y="4644039"/>
            <a:ext cx="1129547" cy="477054"/>
          </a:xfrm>
          <a:prstGeom prst="rect">
            <a:avLst/>
          </a:prstGeom>
          <a:noFill/>
        </p:spPr>
        <p:txBody>
          <a:bodyPr wrap="square" rtlCol="0">
            <a:spAutoFit/>
          </a:bodyPr>
          <a:lstStyle/>
          <a:p>
            <a:pPr algn="ctr"/>
            <a:r>
              <a:rPr lang="en-US" sz="2500" b="1" dirty="0">
                <a:latin typeface="Bookman Old Style" panose="02050604050505020204" pitchFamily="18" charset="0"/>
              </a:rPr>
              <a:t>IDS</a:t>
            </a:r>
          </a:p>
        </p:txBody>
      </p:sp>
    </p:spTree>
    <p:extLst>
      <p:ext uri="{BB962C8B-B14F-4D97-AF65-F5344CB8AC3E}">
        <p14:creationId xmlns:p14="http://schemas.microsoft.com/office/powerpoint/2010/main" val="9222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1FA3F-253D-44CB-BF84-422E1C3E364A}" type="slidenum">
              <a:rPr lang="en-US" smtClean="0"/>
              <a:t>‹#›</a:t>
            </a:fld>
            <a:endParaRPr lang="en-US"/>
          </a:p>
        </p:txBody>
      </p:sp>
      <p:sp>
        <p:nvSpPr>
          <p:cNvPr id="7" name="Straight Connector 28">
            <a:extLst>
              <a:ext uri="{FF2B5EF4-FFF2-40B4-BE49-F238E27FC236}">
                <a16:creationId xmlns:a16="http://schemas.microsoft.com/office/drawing/2014/main" id="{6C705744-3CF5-468A-845D-6C69D7EBBC21}"/>
              </a:ext>
            </a:extLst>
          </p:cNvPr>
          <p:cNvSpPr/>
          <p:nvPr userDrawn="1"/>
        </p:nvSpPr>
        <p:spPr>
          <a:xfrm>
            <a:off x="454382" y="742950"/>
            <a:ext cx="8229602" cy="0"/>
          </a:xfrm>
          <a:prstGeom prst="line">
            <a:avLst/>
          </a:prstGeom>
          <a:ln>
            <a:solidFill>
              <a:schemeClr val="accent2"/>
            </a:solidFill>
            <a:prstDash val="dash"/>
          </a:ln>
        </p:spPr>
        <p:txBody>
          <a:bodyPr lIns="45718" tIns="45718" rIns="45718" bIns="45718"/>
          <a:lstStyle/>
          <a:p>
            <a:endParaRPr/>
          </a:p>
        </p:txBody>
      </p:sp>
      <p:sp>
        <p:nvSpPr>
          <p:cNvPr id="8" name="Title Text">
            <a:extLst>
              <a:ext uri="{FF2B5EF4-FFF2-40B4-BE49-F238E27FC236}">
                <a16:creationId xmlns:a16="http://schemas.microsoft.com/office/drawing/2014/main" id="{9590D4F9-DD36-45BD-809F-2617B2A100E3}"/>
              </a:ext>
            </a:extLst>
          </p:cNvPr>
          <p:cNvSpPr>
            <a:spLocks noGrp="1"/>
          </p:cNvSpPr>
          <p:nvPr>
            <p:ph type="title"/>
          </p:nvPr>
        </p:nvSpPr>
        <p:spPr>
          <a:xfrm>
            <a:off x="457200" y="101773"/>
            <a:ext cx="8229600" cy="552452"/>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normAutofit/>
          </a:bodyPr>
          <a:lstStyle/>
          <a:p>
            <a:r>
              <a:rPr dirty="0"/>
              <a:t>Title Text</a:t>
            </a:r>
          </a:p>
        </p:txBody>
      </p:sp>
      <p:sp>
        <p:nvSpPr>
          <p:cNvPr id="10" name="Body Level One…">
            <a:extLst>
              <a:ext uri="{FF2B5EF4-FFF2-40B4-BE49-F238E27FC236}">
                <a16:creationId xmlns:a16="http://schemas.microsoft.com/office/drawing/2014/main" id="{3D26E3EA-B91A-4E6E-B3F9-DBF62C2A0E3F}"/>
              </a:ext>
            </a:extLst>
          </p:cNvPr>
          <p:cNvSpPr>
            <a:spLocks noGrp="1"/>
          </p:cNvSpPr>
          <p:nvPr>
            <p:ph type="body" idx="1"/>
          </p:nvPr>
        </p:nvSpPr>
        <p:spPr>
          <a:xfrm>
            <a:off x="457200" y="887730"/>
            <a:ext cx="8229600" cy="3741421"/>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1" name="Straight Connector 28">
            <a:extLst>
              <a:ext uri="{FF2B5EF4-FFF2-40B4-BE49-F238E27FC236}">
                <a16:creationId xmlns:a16="http://schemas.microsoft.com/office/drawing/2014/main" id="{05297C41-4F2A-4EFD-A3A5-3F99BE2E6E94}"/>
              </a:ext>
            </a:extLst>
          </p:cNvPr>
          <p:cNvSpPr/>
          <p:nvPr userDrawn="1"/>
        </p:nvSpPr>
        <p:spPr>
          <a:xfrm>
            <a:off x="454382" y="4606831"/>
            <a:ext cx="8229602" cy="0"/>
          </a:xfrm>
          <a:prstGeom prst="line">
            <a:avLst/>
          </a:prstGeom>
          <a:ln>
            <a:solidFill>
              <a:srgbClr val="9FB8CD"/>
            </a:solidFill>
            <a:prstDash val="dash"/>
          </a:ln>
        </p:spPr>
        <p:txBody>
          <a:bodyPr lIns="45718" tIns="45718" rIns="45718" bIns="45718"/>
          <a:lstStyle/>
          <a:p>
            <a:endParaRPr/>
          </a:p>
        </p:txBody>
      </p:sp>
      <p:sp>
        <p:nvSpPr>
          <p:cNvPr id="2" name="Footer Placeholder 1">
            <a:extLst>
              <a:ext uri="{FF2B5EF4-FFF2-40B4-BE49-F238E27FC236}">
                <a16:creationId xmlns:a16="http://schemas.microsoft.com/office/drawing/2014/main" id="{5C4E400A-0195-4702-87D7-374780A58DE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four</a:t>
            </a:r>
          </a:p>
        </p:txBody>
      </p:sp>
    </p:spTree>
    <p:extLst>
      <p:ext uri="{BB962C8B-B14F-4D97-AF65-F5344CB8AC3E}">
        <p14:creationId xmlns:p14="http://schemas.microsoft.com/office/powerpoint/2010/main" val="95757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6" r:id="rId4"/>
  </p:sldLayoutIdLst>
  <p:hf hdr="0" dt="0"/>
  <p:txStyles>
    <p:titleStyle>
      <a:lvl1pPr algn="l" defTabSz="685800" rtl="0" eaLnBrk="1" latinLnBrk="0" hangingPunct="1">
        <a:lnSpc>
          <a:spcPct val="90000"/>
        </a:lnSpc>
        <a:spcBef>
          <a:spcPct val="0"/>
        </a:spcBef>
        <a:buNone/>
        <a:defRPr sz="3300" kern="1200">
          <a:solidFill>
            <a:schemeClr val="tx1"/>
          </a:solidFill>
          <a:latin typeface="Bookman Old Style" panose="02050604050505020204" pitchFamily="18" charset="0"/>
          <a:ea typeface="+mj-ea"/>
          <a:cs typeface="+mj-cs"/>
        </a:defRPr>
      </a:lvl1pPr>
    </p:titleStyle>
    <p:bodyStyle>
      <a:lvl1pPr marL="171450" indent="-171450" algn="l" defTabSz="685800" rtl="0" eaLnBrk="1" latinLnBrk="0" hangingPunct="1">
        <a:lnSpc>
          <a:spcPct val="90000"/>
        </a:lnSpc>
        <a:spcBef>
          <a:spcPts val="750"/>
        </a:spcBef>
        <a:buClr>
          <a:schemeClr val="accent1"/>
        </a:buClr>
        <a:buSzPct val="75000"/>
        <a:buFont typeface="Wingdings" panose="05000000000000000000" pitchFamily="2" charset="2"/>
        <a:buChar char="Ø"/>
        <a:defRPr sz="2100" kern="1200">
          <a:solidFill>
            <a:schemeClr val="tx1"/>
          </a:solidFill>
          <a:latin typeface="Bookman Old Style" panose="02050604050505020204" pitchFamily="18" charset="0"/>
          <a:ea typeface="+mn-ea"/>
          <a:cs typeface="+mn-cs"/>
        </a:defRPr>
      </a:lvl1pPr>
      <a:lvl2pPr marL="5143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800" kern="1200">
          <a:solidFill>
            <a:schemeClr val="tx1"/>
          </a:solidFill>
          <a:latin typeface="Bookman Old Style" panose="02050604050505020204" pitchFamily="18" charset="0"/>
          <a:ea typeface="+mn-ea"/>
          <a:cs typeface="+mn-cs"/>
        </a:defRPr>
      </a:lvl2pPr>
      <a:lvl3pPr marL="8572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500" kern="1200">
          <a:solidFill>
            <a:schemeClr val="tx1"/>
          </a:solidFill>
          <a:latin typeface="Bookman Old Style" panose="02050604050505020204" pitchFamily="18" charset="0"/>
          <a:ea typeface="+mn-ea"/>
          <a:cs typeface="+mn-cs"/>
        </a:defRPr>
      </a:lvl3pPr>
      <a:lvl4pPr marL="12001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4pPr>
      <a:lvl5pPr marL="1543050" indent="-171450" algn="l" defTabSz="685800" rtl="0" eaLnBrk="1" latinLnBrk="0" hangingPunct="1">
        <a:lnSpc>
          <a:spcPct val="90000"/>
        </a:lnSpc>
        <a:spcBef>
          <a:spcPts val="375"/>
        </a:spcBef>
        <a:buClr>
          <a:schemeClr val="accent1"/>
        </a:buClr>
        <a:buSzPct val="75000"/>
        <a:buFont typeface="Wingdings" panose="05000000000000000000" pitchFamily="2" charset="2"/>
        <a:buChar char="Ø"/>
        <a:defRPr sz="1350" kern="1200">
          <a:solidFill>
            <a:schemeClr val="tx1"/>
          </a:solidFill>
          <a:latin typeface="Bookman Old Style" panose="02050604050505020204"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0810-8803-40D5-9B58-9BEEF2542BD8}"/>
              </a:ext>
            </a:extLst>
          </p:cNvPr>
          <p:cNvSpPr>
            <a:spLocks noGrp="1"/>
          </p:cNvSpPr>
          <p:nvPr>
            <p:ph type="title"/>
          </p:nvPr>
        </p:nvSpPr>
        <p:spPr/>
        <p:txBody>
          <a:bodyPr/>
          <a:lstStyle/>
          <a:p>
            <a:r>
              <a:rPr lang="en-US" b="0" dirty="0"/>
              <a:t>Intrusion Detection</a:t>
            </a:r>
          </a:p>
        </p:txBody>
      </p:sp>
      <p:sp>
        <p:nvSpPr>
          <p:cNvPr id="3" name="Text Placeholder 2">
            <a:extLst>
              <a:ext uri="{FF2B5EF4-FFF2-40B4-BE49-F238E27FC236}">
                <a16:creationId xmlns:a16="http://schemas.microsoft.com/office/drawing/2014/main" id="{71B361F6-B61C-4D17-9015-4E351343A79E}"/>
              </a:ext>
            </a:extLst>
          </p:cNvPr>
          <p:cNvSpPr>
            <a:spLocks noGrp="1"/>
          </p:cNvSpPr>
          <p:nvPr>
            <p:ph type="body" sz="quarter" idx="1"/>
          </p:nvPr>
        </p:nvSpPr>
        <p:spPr>
          <a:xfrm>
            <a:off x="1219200" y="3901815"/>
            <a:ext cx="6858000" cy="400052"/>
          </a:xfrm>
        </p:spPr>
        <p:txBody>
          <a:bodyPr>
            <a:normAutofit/>
          </a:bodyPr>
          <a:lstStyle/>
          <a:p>
            <a:r>
              <a:rPr lang="en-US" dirty="0"/>
              <a:t>Andrew Quijano | Daniel Mesko</a:t>
            </a:r>
          </a:p>
        </p:txBody>
      </p:sp>
      <p:pic>
        <p:nvPicPr>
          <p:cNvPr id="6" name="Picture 5">
            <a:extLst>
              <a:ext uri="{FF2B5EF4-FFF2-40B4-BE49-F238E27FC236}">
                <a16:creationId xmlns:a16="http://schemas.microsoft.com/office/drawing/2014/main" id="{D4D36B97-B9D7-41DC-A704-1C220DE86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245"/>
            <a:ext cx="8077200" cy="2292236"/>
          </a:xfrm>
          <a:prstGeom prst="rect">
            <a:avLst/>
          </a:prstGeom>
        </p:spPr>
      </p:pic>
    </p:spTree>
    <p:extLst>
      <p:ext uri="{BB962C8B-B14F-4D97-AF65-F5344CB8AC3E}">
        <p14:creationId xmlns:p14="http://schemas.microsoft.com/office/powerpoint/2010/main" val="212135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752A-A2E8-43F7-8663-6B44CB6D9819}"/>
              </a:ext>
            </a:extLst>
          </p:cNvPr>
          <p:cNvSpPr>
            <a:spLocks noGrp="1"/>
          </p:cNvSpPr>
          <p:nvPr>
            <p:ph type="title"/>
          </p:nvPr>
        </p:nvSpPr>
        <p:spPr/>
        <p:txBody>
          <a:bodyPr/>
          <a:lstStyle/>
          <a:p>
            <a:pPr algn="ctr"/>
            <a:r>
              <a:rPr lang="en-US" dirty="0"/>
              <a:t>Using Labelled PCAPs</a:t>
            </a:r>
          </a:p>
        </p:txBody>
      </p:sp>
      <p:sp>
        <p:nvSpPr>
          <p:cNvPr id="3" name="Footer Placeholder 2">
            <a:extLst>
              <a:ext uri="{FF2B5EF4-FFF2-40B4-BE49-F238E27FC236}">
                <a16:creationId xmlns:a16="http://schemas.microsoft.com/office/drawing/2014/main" id="{09B83C3B-725B-479A-87B6-B6F8712AF152}"/>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6E56193-18B1-4FA4-BBE9-7A74B673D8C9}"/>
              </a:ext>
            </a:extLst>
          </p:cNvPr>
          <p:cNvSpPr>
            <a:spLocks noGrp="1"/>
          </p:cNvSpPr>
          <p:nvPr>
            <p:ph type="sldNum" sz="quarter" idx="12"/>
          </p:nvPr>
        </p:nvSpPr>
        <p:spPr/>
        <p:txBody>
          <a:bodyPr/>
          <a:lstStyle/>
          <a:p>
            <a:fld id="{F2407EE3-A7AD-4D85-AA70-E0A9F1A7BE8D}" type="slidenum">
              <a:rPr lang="en-US" smtClean="0"/>
              <a:pPr/>
              <a:t>10</a:t>
            </a:fld>
            <a:endParaRPr lang="en-US" dirty="0"/>
          </a:p>
        </p:txBody>
      </p:sp>
    </p:spTree>
    <p:extLst>
      <p:ext uri="{BB962C8B-B14F-4D97-AF65-F5344CB8AC3E}">
        <p14:creationId xmlns:p14="http://schemas.microsoft.com/office/powerpoint/2010/main" val="21582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Motivation References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11</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416320"/>
          </a:xfrm>
          <a:prstGeom prst="rect">
            <a:avLst/>
          </a:prstGeom>
          <a:noFill/>
        </p:spPr>
        <p:txBody>
          <a:bodyPr wrap="square" rtlCol="0">
            <a:spAutoFit/>
          </a:bodyPr>
          <a:lstStyle/>
          <a:p>
            <a:r>
              <a:rPr lang="en-US" dirty="0"/>
              <a:t>[1] </a:t>
            </a:r>
            <a:r>
              <a:rPr lang="en-US" dirty="0" err="1"/>
              <a:t>Bodenner</a:t>
            </a:r>
            <a:r>
              <a:rPr lang="en-US" dirty="0"/>
              <a:t>, Chris. “Getting Hacked in the Middle of the Ocean.” The Atlantic, Atlantic Media Company, 12 Dec. 2016, www.theatlantic.com/notes/2016/12/getting-hacked-in-the-middle-of-the-ocean/510191/</a:t>
            </a:r>
          </a:p>
          <a:p>
            <a:r>
              <a:rPr lang="en-US" dirty="0"/>
              <a:t>[2] </a:t>
            </a:r>
            <a:r>
              <a:rPr lang="en-US" dirty="0" err="1"/>
              <a:t>Fruhlinger</a:t>
            </a:r>
            <a:r>
              <a:rPr lang="en-US" dirty="0"/>
              <a:t>, Josh. “Top Cybersecurity Facts, Figures and Statistics for 2018.” </a:t>
            </a:r>
            <a:r>
              <a:rPr lang="en-US" i="1" dirty="0"/>
              <a:t>CSO Online</a:t>
            </a:r>
            <a:r>
              <a:rPr lang="en-US" dirty="0"/>
              <a:t>, CSO, 10 Oct. 2018, www.csoonline.com/article/3153707/top-cybersecurity-facts-figures-and-statistics.html</a:t>
            </a:r>
          </a:p>
        </p:txBody>
      </p:sp>
    </p:spTree>
    <p:extLst>
      <p:ext uri="{BB962C8B-B14F-4D97-AF65-F5344CB8AC3E}">
        <p14:creationId xmlns:p14="http://schemas.microsoft.com/office/powerpoint/2010/main" val="91165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Dataset References – APA citations</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12</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387457" y="960895"/>
            <a:ext cx="3897823" cy="3693319"/>
          </a:xfrm>
          <a:prstGeom prst="rect">
            <a:avLst/>
          </a:prstGeom>
          <a:noFill/>
        </p:spPr>
        <p:txBody>
          <a:bodyPr wrap="square" rtlCol="0">
            <a:spAutoFit/>
          </a:bodyPr>
          <a:lstStyle/>
          <a:p>
            <a:r>
              <a:rPr lang="en-US" dirty="0"/>
              <a:t>[3] Lee, W., &amp; </a:t>
            </a:r>
            <a:r>
              <a:rPr lang="en-US" dirty="0" err="1"/>
              <a:t>Stolfo</a:t>
            </a:r>
            <a:r>
              <a:rPr lang="en-US" dirty="0"/>
              <a:t>, S. (1998). Data mining approaches for intrusion detection.</a:t>
            </a:r>
          </a:p>
          <a:p>
            <a:r>
              <a:rPr lang="en-US" dirty="0"/>
              <a:t>[4] Amit, I., </a:t>
            </a:r>
            <a:r>
              <a:rPr lang="en-US" dirty="0" err="1"/>
              <a:t>Matherly</a:t>
            </a:r>
            <a:r>
              <a:rPr lang="en-US" dirty="0"/>
              <a:t>, J., Hewlett, W., Xu, Z., Meshi, Y., &amp; Weinberger, Y. (2018). Machine Learning in Cyber-Security-Problems, Challenges and Data Sets. </a:t>
            </a:r>
            <a:r>
              <a:rPr lang="en-US" i="1" dirty="0" err="1"/>
              <a:t>arXiv</a:t>
            </a:r>
            <a:r>
              <a:rPr lang="en-US" i="1" dirty="0"/>
              <a:t> preprint arXiv:1812.07858</a:t>
            </a:r>
            <a:r>
              <a:rPr lang="en-US" dirty="0"/>
              <a:t>. </a:t>
            </a:r>
          </a:p>
          <a:p>
            <a:r>
              <a:rPr lang="en-US" dirty="0"/>
              <a:t>[5] </a:t>
            </a:r>
            <a:r>
              <a:rPr lang="en-US" dirty="0" err="1"/>
              <a:t>Staudemeyer</a:t>
            </a:r>
            <a:r>
              <a:rPr lang="en-US" dirty="0"/>
              <a:t>, R. C., &amp; </a:t>
            </a:r>
            <a:r>
              <a:rPr lang="en-US" dirty="0" err="1"/>
              <a:t>Omlin</a:t>
            </a:r>
            <a:r>
              <a:rPr lang="en-US" dirty="0"/>
              <a:t>, C. W. (2014). Extracting salient features for network intrusion detection using machine learning methods. </a:t>
            </a:r>
            <a:r>
              <a:rPr lang="en-US" i="1" dirty="0"/>
              <a:t>South African computer journal</a:t>
            </a:r>
            <a:r>
              <a:rPr lang="en-US" dirty="0"/>
              <a:t>, </a:t>
            </a:r>
            <a:r>
              <a:rPr lang="en-US" i="1" dirty="0"/>
              <a:t>52</a:t>
            </a:r>
            <a:r>
              <a:rPr lang="en-US" dirty="0"/>
              <a:t>(1), 82-96.</a:t>
            </a:r>
          </a:p>
        </p:txBody>
      </p:sp>
    </p:spTree>
    <p:extLst>
      <p:ext uri="{BB962C8B-B14F-4D97-AF65-F5344CB8AC3E}">
        <p14:creationId xmlns:p14="http://schemas.microsoft.com/office/powerpoint/2010/main" val="607053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5E34-1B6D-4B43-8E65-FFE263448022}"/>
              </a:ext>
            </a:extLst>
          </p:cNvPr>
          <p:cNvSpPr>
            <a:spLocks noGrp="1"/>
          </p:cNvSpPr>
          <p:nvPr>
            <p:ph type="title"/>
          </p:nvPr>
        </p:nvSpPr>
        <p:spPr/>
        <p:txBody>
          <a:bodyPr/>
          <a:lstStyle/>
          <a:p>
            <a:pPr algn="ctr"/>
            <a:r>
              <a:rPr lang="en-US" dirty="0"/>
              <a:t>IDS Model References – APA citation</a:t>
            </a:r>
          </a:p>
        </p:txBody>
      </p:sp>
      <p:sp>
        <p:nvSpPr>
          <p:cNvPr id="3" name="Footer Placeholder 2">
            <a:extLst>
              <a:ext uri="{FF2B5EF4-FFF2-40B4-BE49-F238E27FC236}">
                <a16:creationId xmlns:a16="http://schemas.microsoft.com/office/drawing/2014/main" id="{86D4AAF6-1257-43E1-8D35-84F7DD4986E9}"/>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70CD6B38-803C-41B6-B6AE-F30FD3828FD5}"/>
              </a:ext>
            </a:extLst>
          </p:cNvPr>
          <p:cNvSpPr>
            <a:spLocks noGrp="1"/>
          </p:cNvSpPr>
          <p:nvPr>
            <p:ph type="sldNum" sz="quarter" idx="12"/>
          </p:nvPr>
        </p:nvSpPr>
        <p:spPr/>
        <p:txBody>
          <a:bodyPr/>
          <a:lstStyle/>
          <a:p>
            <a:fld id="{F2407EE3-A7AD-4D85-AA70-E0A9F1A7BE8D}" type="slidenum">
              <a:rPr lang="en-US" smtClean="0"/>
              <a:pPr/>
              <a:t>13</a:t>
            </a:fld>
            <a:endParaRPr lang="en-US" dirty="0"/>
          </a:p>
        </p:txBody>
      </p:sp>
      <p:sp>
        <p:nvSpPr>
          <p:cNvPr id="5" name="TextBox 4">
            <a:extLst>
              <a:ext uri="{FF2B5EF4-FFF2-40B4-BE49-F238E27FC236}">
                <a16:creationId xmlns:a16="http://schemas.microsoft.com/office/drawing/2014/main" id="{28F944FB-3503-4A44-8029-E0F7FCADD7C9}"/>
              </a:ext>
            </a:extLst>
          </p:cNvPr>
          <p:cNvSpPr txBox="1"/>
          <p:nvPr/>
        </p:nvSpPr>
        <p:spPr>
          <a:xfrm>
            <a:off x="-61993" y="960895"/>
            <a:ext cx="5594888" cy="3693319"/>
          </a:xfrm>
          <a:prstGeom prst="rect">
            <a:avLst/>
          </a:prstGeom>
          <a:noFill/>
        </p:spPr>
        <p:txBody>
          <a:bodyPr wrap="square" rtlCol="0">
            <a:spAutoFit/>
          </a:bodyPr>
          <a:lstStyle/>
          <a:p>
            <a:r>
              <a:rPr lang="en-US" dirty="0"/>
              <a:t>[6] Y. Sani, A. </a:t>
            </a:r>
            <a:r>
              <a:rPr lang="en-US" dirty="0" err="1"/>
              <a:t>Mohamedou</a:t>
            </a:r>
            <a:r>
              <a:rPr lang="en-US" dirty="0"/>
              <a:t>, K. Ali, A. </a:t>
            </a:r>
            <a:r>
              <a:rPr lang="en-US" dirty="0" err="1"/>
              <a:t>Farjamfar</a:t>
            </a:r>
            <a:r>
              <a:rPr lang="en-US" dirty="0"/>
              <a:t>, M. Azman and S. Shamsuddin, "An overview of neural networks use in anomaly Intrusion Detection Systems," </a:t>
            </a:r>
            <a:r>
              <a:rPr lang="en-US" i="1" dirty="0"/>
              <a:t>2009 IEEE Student Conference on Research and Development (</a:t>
            </a:r>
            <a:r>
              <a:rPr lang="en-US" i="1" dirty="0" err="1"/>
              <a:t>SCOReD</a:t>
            </a:r>
            <a:r>
              <a:rPr lang="en-US" i="1" dirty="0"/>
              <a:t>)</a:t>
            </a:r>
            <a:r>
              <a:rPr lang="en-US" dirty="0"/>
              <a:t>, Serdang, 2009, pp. 89-92</a:t>
            </a:r>
          </a:p>
          <a:p>
            <a:r>
              <a:rPr lang="en-US" dirty="0"/>
              <a:t>[7] M. A. Jabbar, R. </a:t>
            </a:r>
            <a:r>
              <a:rPr lang="en-US" dirty="0" err="1"/>
              <a:t>Aluvalu</a:t>
            </a:r>
            <a:r>
              <a:rPr lang="en-US" dirty="0"/>
              <a:t> and S. S. Satyanarayana Reddy, "Intrusion Detection System Using Bayesian Network and Feature Subset Selection," </a:t>
            </a:r>
            <a:r>
              <a:rPr lang="en-US" i="1" dirty="0"/>
              <a:t>2017 IEEE International Conference on Computational Intelligence and Computing Research (ICCIC)</a:t>
            </a:r>
            <a:r>
              <a:rPr lang="en-US" dirty="0"/>
              <a:t>, Coimbatore, 2017, pp. 1-5.</a:t>
            </a:r>
          </a:p>
          <a:p>
            <a:r>
              <a:rPr lang="en-US" dirty="0"/>
              <a:t>[8] Mahoney, M. V., &amp; Chan, P. K. (2001). </a:t>
            </a:r>
            <a:r>
              <a:rPr lang="en-US" i="1" dirty="0"/>
              <a:t>PHAD: Packet header anomaly detection for identifying hostile network traffic</a:t>
            </a:r>
            <a:r>
              <a:rPr lang="en-US" dirty="0"/>
              <a:t>.</a:t>
            </a:r>
          </a:p>
        </p:txBody>
      </p:sp>
    </p:spTree>
    <p:extLst>
      <p:ext uri="{BB962C8B-B14F-4D97-AF65-F5344CB8AC3E}">
        <p14:creationId xmlns:p14="http://schemas.microsoft.com/office/powerpoint/2010/main" val="7069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E3BD-478F-4882-A883-9D5A9E2915DF}"/>
              </a:ext>
            </a:extLst>
          </p:cNvPr>
          <p:cNvSpPr>
            <a:spLocks noGrp="1"/>
          </p:cNvSpPr>
          <p:nvPr>
            <p:ph type="title"/>
          </p:nvPr>
        </p:nvSpPr>
        <p:spPr/>
        <p:txBody>
          <a:bodyPr/>
          <a:lstStyle/>
          <a:p>
            <a:pPr algn="ctr"/>
            <a:r>
              <a:rPr lang="en-US" dirty="0"/>
              <a:t>Motivation</a:t>
            </a:r>
          </a:p>
        </p:txBody>
      </p:sp>
      <p:sp>
        <p:nvSpPr>
          <p:cNvPr id="3" name="Footer Placeholder 2">
            <a:extLst>
              <a:ext uri="{FF2B5EF4-FFF2-40B4-BE49-F238E27FC236}">
                <a16:creationId xmlns:a16="http://schemas.microsoft.com/office/drawing/2014/main" id="{1CF93BED-3854-4775-8325-418CCAA2B483}"/>
              </a:ext>
            </a:extLst>
          </p:cNvPr>
          <p:cNvSpPr>
            <a:spLocks noGrp="1"/>
          </p:cNvSpPr>
          <p:nvPr>
            <p:ph type="ftr" sz="quarter" idx="11"/>
          </p:nvPr>
        </p:nvSpPr>
        <p:spPr/>
        <p:txBody>
          <a:bodyPr/>
          <a:lstStyle/>
          <a:p>
            <a:r>
              <a:rPr lang="en-US" dirty="0"/>
              <a:t>Intrusion Detection Systems</a:t>
            </a:r>
          </a:p>
        </p:txBody>
      </p:sp>
      <p:sp>
        <p:nvSpPr>
          <p:cNvPr id="4" name="Slide Number Placeholder 3">
            <a:extLst>
              <a:ext uri="{FF2B5EF4-FFF2-40B4-BE49-F238E27FC236}">
                <a16:creationId xmlns:a16="http://schemas.microsoft.com/office/drawing/2014/main" id="{418E7D2B-BFEF-4415-B5FA-2A7E5F537E52}"/>
              </a:ext>
            </a:extLst>
          </p:cNvPr>
          <p:cNvSpPr>
            <a:spLocks noGrp="1"/>
          </p:cNvSpPr>
          <p:nvPr>
            <p:ph type="sldNum" sz="quarter" idx="12"/>
          </p:nvPr>
        </p:nvSpPr>
        <p:spPr>
          <a:xfrm>
            <a:off x="4396253" y="4696755"/>
            <a:ext cx="351492" cy="221242"/>
          </a:xfrm>
        </p:spPr>
        <p:txBody>
          <a:bodyPr/>
          <a:lstStyle/>
          <a:p>
            <a:fld id="{F2407EE3-A7AD-4D85-AA70-E0A9F1A7BE8D}" type="slidenum">
              <a:rPr lang="en-US" smtClean="0"/>
              <a:pPr/>
              <a:t>2</a:t>
            </a:fld>
            <a:endParaRPr lang="en-US" dirty="0"/>
          </a:p>
        </p:txBody>
      </p:sp>
      <p:pic>
        <p:nvPicPr>
          <p:cNvPr id="6" name="Picture 5">
            <a:extLst>
              <a:ext uri="{FF2B5EF4-FFF2-40B4-BE49-F238E27FC236}">
                <a16:creationId xmlns:a16="http://schemas.microsoft.com/office/drawing/2014/main" id="{9C472E71-28C4-4536-99CA-548721DFE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83" y="914400"/>
            <a:ext cx="5465037" cy="3447146"/>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46EA64EA-2536-4E3B-85FC-236FB0F85A91}"/>
              </a:ext>
            </a:extLst>
          </p:cNvPr>
          <p:cNvSpPr txBox="1"/>
          <p:nvPr/>
        </p:nvSpPr>
        <p:spPr>
          <a:xfrm>
            <a:off x="6115049" y="914400"/>
            <a:ext cx="2850720" cy="3970318"/>
          </a:xfrm>
          <a:prstGeom prst="rect">
            <a:avLst/>
          </a:prstGeom>
          <a:noFill/>
        </p:spPr>
        <p:txBody>
          <a:bodyPr wrap="square" rtlCol="0">
            <a:spAutoFit/>
          </a:bodyPr>
          <a:lstStyle/>
          <a:p>
            <a:r>
              <a:rPr lang="en-US" dirty="0"/>
              <a:t>What is it?</a:t>
            </a:r>
          </a:p>
          <a:p>
            <a:r>
              <a:rPr lang="en-US" dirty="0"/>
              <a:t>Anomalies is unusual behavior in a network that usually is a sign of an incoming attack.</a:t>
            </a:r>
          </a:p>
          <a:p>
            <a:r>
              <a:rPr lang="en-US" dirty="0"/>
              <a:t>Why research </a:t>
            </a:r>
            <a:r>
              <a:rPr lang="en-US"/>
              <a:t>this topic?</a:t>
            </a:r>
            <a:endParaRPr lang="en-US" dirty="0"/>
          </a:p>
          <a:p>
            <a:r>
              <a:rPr lang="en-US" dirty="0"/>
              <a:t>Personal misery: Blackmail, credit card fraud, etc. [1]</a:t>
            </a:r>
          </a:p>
          <a:p>
            <a:r>
              <a:rPr lang="en-US" dirty="0"/>
              <a:t>Damage to productivity: According to CSO Online, an attack can cost on average of $5 Million. [2]</a:t>
            </a:r>
          </a:p>
          <a:p>
            <a:endParaRPr lang="en-US" dirty="0"/>
          </a:p>
          <a:p>
            <a:endParaRPr lang="en-US" dirty="0"/>
          </a:p>
        </p:txBody>
      </p:sp>
    </p:spTree>
    <p:extLst>
      <p:ext uri="{BB962C8B-B14F-4D97-AF65-F5344CB8AC3E}">
        <p14:creationId xmlns:p14="http://schemas.microsoft.com/office/powerpoint/2010/main" val="172135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A570385-EC7B-4132-933A-CF5A820DD6D1}"/>
              </a:ext>
            </a:extLst>
          </p:cNvPr>
          <p:cNvGraphicFramePr>
            <a:graphicFrameLocks noGrp="1"/>
          </p:cNvGraphicFramePr>
          <p:nvPr>
            <p:ph idx="1"/>
            <p:extLst>
              <p:ext uri="{D42A27DB-BD31-4B8C-83A1-F6EECF244321}">
                <p14:modId xmlns:p14="http://schemas.microsoft.com/office/powerpoint/2010/main" val="3540641232"/>
              </p:ext>
            </p:extLst>
          </p:nvPr>
        </p:nvGraphicFramePr>
        <p:xfrm>
          <a:off x="0" y="383609"/>
          <a:ext cx="9144000" cy="4299016"/>
        </p:xfrm>
        <a:graphic>
          <a:graphicData uri="http://schemas.openxmlformats.org/drawingml/2006/table">
            <a:tbl>
              <a:tblPr firstRow="1" bandRow="1">
                <a:tableStyleId>{5C22544A-7EE6-4342-B048-85BDC9FD1C3A}</a:tableStyleId>
              </a:tblPr>
              <a:tblGrid>
                <a:gridCol w="4149247">
                  <a:extLst>
                    <a:ext uri="{9D8B030D-6E8A-4147-A177-3AD203B41FA5}">
                      <a16:colId xmlns:a16="http://schemas.microsoft.com/office/drawing/2014/main" val="3419057481"/>
                    </a:ext>
                  </a:extLst>
                </a:gridCol>
                <a:gridCol w="4994753">
                  <a:extLst>
                    <a:ext uri="{9D8B030D-6E8A-4147-A177-3AD203B41FA5}">
                      <a16:colId xmlns:a16="http://schemas.microsoft.com/office/drawing/2014/main" val="3049868457"/>
                    </a:ext>
                  </a:extLst>
                </a:gridCol>
              </a:tblGrid>
              <a:tr h="321376">
                <a:tc>
                  <a:txBody>
                    <a:bodyPr/>
                    <a:lstStyle/>
                    <a:p>
                      <a:r>
                        <a:rPr lang="en-US" dirty="0"/>
                        <a:t>Datasets</a:t>
                      </a:r>
                    </a:p>
                  </a:txBody>
                  <a:tcPr/>
                </a:tc>
                <a:tc>
                  <a:txBody>
                    <a:bodyPr/>
                    <a:lstStyle/>
                    <a:p>
                      <a:r>
                        <a:rPr lang="en-US" dirty="0"/>
                        <a:t>Models</a:t>
                      </a:r>
                    </a:p>
                  </a:txBody>
                  <a:tcPr/>
                </a:tc>
                <a:extLst>
                  <a:ext uri="{0D108BD9-81ED-4DB2-BD59-A6C34878D82A}">
                    <a16:rowId xmlns:a16="http://schemas.microsoft.com/office/drawing/2014/main" val="702331144"/>
                  </a:ext>
                </a:extLst>
              </a:tr>
              <a:tr h="842813">
                <a:tc>
                  <a:txBody>
                    <a:bodyPr/>
                    <a:lstStyle/>
                    <a:p>
                      <a:r>
                        <a:rPr lang="en-US" dirty="0"/>
                        <a:t>KDD [3]: This is the primary paper we are using to learn how to convert </a:t>
                      </a:r>
                      <a:r>
                        <a:rPr lang="en-US" dirty="0" err="1"/>
                        <a:t>tcpdump</a:t>
                      </a:r>
                      <a:r>
                        <a:rPr lang="en-US" dirty="0"/>
                        <a:t> data to the 42 features in KDD data set</a:t>
                      </a:r>
                    </a:p>
                  </a:txBody>
                  <a:tcPr/>
                </a:tc>
                <a:tc>
                  <a:txBody>
                    <a:bodyPr/>
                    <a:lstStyle/>
                    <a:p>
                      <a:r>
                        <a:rPr lang="en-US" dirty="0"/>
                        <a:t>Neural Network[6]: Neural Networks are currently one of the most potent </a:t>
                      </a:r>
                      <a:r>
                        <a:rPr lang="en-US" dirty="0" err="1"/>
                        <a:t>classifers</a:t>
                      </a:r>
                      <a:r>
                        <a:rPr lang="en-US" dirty="0"/>
                        <a:t> in other subject area such as image classification. This paper discusses various ways how the neural network can be used for Anomaly Detection</a:t>
                      </a:r>
                    </a:p>
                  </a:txBody>
                  <a:tcPr/>
                </a:tc>
                <a:extLst>
                  <a:ext uri="{0D108BD9-81ED-4DB2-BD59-A6C34878D82A}">
                    <a16:rowId xmlns:a16="http://schemas.microsoft.com/office/drawing/2014/main" val="1061253040"/>
                  </a:ext>
                </a:extLst>
              </a:tr>
              <a:tr h="1222079">
                <a:tc>
                  <a:txBody>
                    <a:bodyPr/>
                    <a:lstStyle/>
                    <a:p>
                      <a:r>
                        <a:rPr lang="en-US" dirty="0"/>
                        <a:t>Palo Alto [4]: Palo Alto had recently released six different datasets. Four of these datasets are more malware and benign programs for machine learning. They also had network traffic data and a labelled data set for remote attacks to take over the command line/shell.</a:t>
                      </a:r>
                    </a:p>
                  </a:txBody>
                  <a:tcPr/>
                </a:tc>
                <a:tc>
                  <a:txBody>
                    <a:bodyPr/>
                    <a:lstStyle/>
                    <a:p>
                      <a:r>
                        <a:rPr lang="en-US" dirty="0"/>
                        <a:t>Bayesian Networks[7]: This paper much like the Salient Feature paper discusses the most ideal features to select for machine learning. Also, it uses the Bayesian Network which essentially is an enhanced Bayes Classifier. </a:t>
                      </a:r>
                      <a:r>
                        <a:rPr lang="en-US" sz="1350" b="0" i="0" u="none" strike="noStrike" kern="1200" baseline="0" dirty="0">
                          <a:solidFill>
                            <a:schemeClr val="dk1"/>
                          </a:solidFill>
                          <a:latin typeface="+mn-lt"/>
                          <a:ea typeface="+mn-ea"/>
                          <a:cs typeface="+mn-cs"/>
                        </a:rPr>
                        <a:t>They are Probabilistic Directed Acyclic Graph (DAG) models and can be browsed using DFS to compute most </a:t>
                      </a:r>
                      <a:r>
                        <a:rPr lang="en-US" sz="1350" b="0" i="0" u="none" strike="noStrike" kern="1200" baseline="0">
                          <a:solidFill>
                            <a:schemeClr val="dk1"/>
                          </a:solidFill>
                          <a:latin typeface="+mn-lt"/>
                          <a:ea typeface="+mn-ea"/>
                          <a:cs typeface="+mn-cs"/>
                        </a:rPr>
                        <a:t>likely event.</a:t>
                      </a:r>
                      <a:endParaRPr lang="en-US" dirty="0"/>
                    </a:p>
                  </a:txBody>
                  <a:tcPr/>
                </a:tc>
                <a:extLst>
                  <a:ext uri="{0D108BD9-81ED-4DB2-BD59-A6C34878D82A}">
                    <a16:rowId xmlns:a16="http://schemas.microsoft.com/office/drawing/2014/main" val="3901034031"/>
                  </a:ext>
                </a:extLst>
              </a:tr>
              <a:tr h="1694672">
                <a:tc>
                  <a:txBody>
                    <a:bodyPr/>
                    <a:lstStyle/>
                    <a:p>
                      <a:r>
                        <a:rPr lang="en-US" dirty="0"/>
                        <a:t>Salient Feature Extraction [5]: This paper is similar to the KDD Data Mining paper as it discuses the features obtained in creating the data set from raw </a:t>
                      </a:r>
                      <a:r>
                        <a:rPr lang="en-US" dirty="0" err="1"/>
                        <a:t>tcp</a:t>
                      </a:r>
                      <a:r>
                        <a:rPr lang="en-US" dirty="0"/>
                        <a:t> dumps. This paper focused on which of the 42 features of the KDD Cup set proved to be the most important for the 4 categories of attacks and they had obtained better results for each category when certain features were pruned.</a:t>
                      </a:r>
                    </a:p>
                  </a:txBody>
                  <a:tcPr/>
                </a:tc>
                <a:tc>
                  <a:txBody>
                    <a:bodyPr/>
                    <a:lstStyle/>
                    <a:p>
                      <a:r>
                        <a:rPr lang="en-US" dirty="0"/>
                        <a:t>PHAD[8]: Packet Header Anomaly Detection (PHAD) </a:t>
                      </a:r>
                      <a:r>
                        <a:rPr lang="en-US" sz="1350" b="0" i="0" u="none" strike="noStrike" kern="1200" baseline="0" dirty="0">
                          <a:solidFill>
                            <a:schemeClr val="dk1"/>
                          </a:solidFill>
                          <a:latin typeface="+mn-lt"/>
                          <a:ea typeface="+mn-ea"/>
                          <a:cs typeface="+mn-cs"/>
                        </a:rPr>
                        <a:t>time-based protocol anomaly detector for network packets. To apply time-based modeling to anomaly detection with explicit training and test periods, an anomaly score</a:t>
                      </a:r>
                    </a:p>
                    <a:p>
                      <a:r>
                        <a:rPr lang="en-US" sz="1350" b="0" i="0" u="none" strike="noStrike" kern="1200" baseline="0" dirty="0">
                          <a:solidFill>
                            <a:schemeClr val="dk1"/>
                          </a:solidFill>
                          <a:latin typeface="+mn-lt"/>
                          <a:ea typeface="+mn-ea"/>
                          <a:cs typeface="+mn-cs"/>
                        </a:rPr>
                        <a:t>= </a:t>
                      </a:r>
                      <a:r>
                        <a:rPr lang="en-US" sz="1350" b="0" i="1" u="none" strike="noStrike" kern="1200" baseline="0" dirty="0" err="1">
                          <a:solidFill>
                            <a:schemeClr val="dk1"/>
                          </a:solidFill>
                          <a:latin typeface="+mn-lt"/>
                          <a:ea typeface="+mn-ea"/>
                          <a:cs typeface="+mn-cs"/>
                        </a:rPr>
                        <a:t>tn</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calculated, where </a:t>
                      </a:r>
                      <a:r>
                        <a:rPr lang="en-US" sz="1350" b="0" i="1" u="none" strike="noStrike" kern="1200" baseline="0" dirty="0">
                          <a:solidFill>
                            <a:schemeClr val="dk1"/>
                          </a:solidFill>
                          <a:latin typeface="+mn-lt"/>
                          <a:ea typeface="+mn-ea"/>
                          <a:cs typeface="+mn-cs"/>
                        </a:rPr>
                        <a:t>n </a:t>
                      </a:r>
                      <a:r>
                        <a:rPr lang="en-US" sz="1350" b="0" i="0" u="none" strike="noStrike" kern="1200" baseline="0" dirty="0">
                          <a:solidFill>
                            <a:schemeClr val="dk1"/>
                          </a:solidFill>
                          <a:latin typeface="+mn-lt"/>
                          <a:ea typeface="+mn-ea"/>
                          <a:cs typeface="+mn-cs"/>
                        </a:rPr>
                        <a:t>is the number of times a packet field is observed during the training period and </a:t>
                      </a:r>
                      <a:r>
                        <a:rPr lang="en-US" sz="1350" b="0" i="1" u="none" strike="noStrike" kern="1200" baseline="0" dirty="0">
                          <a:solidFill>
                            <a:schemeClr val="dk1"/>
                          </a:solidFill>
                          <a:latin typeface="+mn-lt"/>
                          <a:ea typeface="+mn-ea"/>
                          <a:cs typeface="+mn-cs"/>
                        </a:rPr>
                        <a:t>r </a:t>
                      </a:r>
                      <a:r>
                        <a:rPr lang="en-US" sz="1350" b="0" i="0" u="none" strike="noStrike" kern="1200" baseline="0" dirty="0">
                          <a:solidFill>
                            <a:schemeClr val="dk1"/>
                          </a:solidFill>
                          <a:latin typeface="+mn-lt"/>
                          <a:ea typeface="+mn-ea"/>
                          <a:cs typeface="+mn-cs"/>
                        </a:rPr>
                        <a:t>is the number of distinct values of a particular packet field observed during training period, and where </a:t>
                      </a:r>
                      <a:r>
                        <a:rPr lang="en-US" sz="1350" b="0" i="1" u="none" strike="noStrike" kern="1200" baseline="0" dirty="0">
                          <a:solidFill>
                            <a:schemeClr val="dk1"/>
                          </a:solidFill>
                          <a:latin typeface="+mn-lt"/>
                          <a:ea typeface="+mn-ea"/>
                          <a:cs typeface="+mn-cs"/>
                        </a:rPr>
                        <a:t>t </a:t>
                      </a:r>
                      <a:r>
                        <a:rPr lang="en-US" sz="1350" b="0" i="0" u="none" strike="noStrike" kern="1200" baseline="0" dirty="0">
                          <a:solidFill>
                            <a:schemeClr val="dk1"/>
                          </a:solidFill>
                          <a:latin typeface="+mn-lt"/>
                          <a:ea typeface="+mn-ea"/>
                          <a:cs typeface="+mn-cs"/>
                        </a:rPr>
                        <a:t>is the time since the last anomaly.</a:t>
                      </a:r>
                      <a:endParaRPr lang="en-US" dirty="0"/>
                    </a:p>
                  </a:txBody>
                  <a:tcPr/>
                </a:tc>
                <a:extLst>
                  <a:ext uri="{0D108BD9-81ED-4DB2-BD59-A6C34878D82A}">
                    <a16:rowId xmlns:a16="http://schemas.microsoft.com/office/drawing/2014/main" val="3041365766"/>
                  </a:ext>
                </a:extLst>
              </a:tr>
            </a:tbl>
          </a:graphicData>
        </a:graphic>
      </p:graphicFrame>
      <p:sp>
        <p:nvSpPr>
          <p:cNvPr id="3" name="Footer Placeholder 2">
            <a:extLst>
              <a:ext uri="{FF2B5EF4-FFF2-40B4-BE49-F238E27FC236}">
                <a16:creationId xmlns:a16="http://schemas.microsoft.com/office/drawing/2014/main" id="{2737BEDF-9C07-4A0C-A19B-BE188C7EBCF0}"/>
              </a:ext>
            </a:extLst>
          </p:cNvPr>
          <p:cNvSpPr>
            <a:spLocks noGrp="1"/>
          </p:cNvSpPr>
          <p:nvPr>
            <p:ph type="ftr" sz="quarter" idx="11"/>
          </p:nvPr>
        </p:nvSpPr>
        <p:spPr/>
        <p:txBody>
          <a:bodyPr/>
          <a:lstStyle/>
          <a:p>
            <a:r>
              <a:rPr lang="en-US"/>
              <a:t>Intrusion Detection Systems</a:t>
            </a:r>
            <a:endParaRPr lang="en-US" dirty="0"/>
          </a:p>
        </p:txBody>
      </p:sp>
      <p:sp>
        <p:nvSpPr>
          <p:cNvPr id="2" name="Title 1">
            <a:extLst>
              <a:ext uri="{FF2B5EF4-FFF2-40B4-BE49-F238E27FC236}">
                <a16:creationId xmlns:a16="http://schemas.microsoft.com/office/drawing/2014/main" id="{2F6774A9-AD76-4697-9A1A-1A7104140894}"/>
              </a:ext>
            </a:extLst>
          </p:cNvPr>
          <p:cNvSpPr>
            <a:spLocks noGrp="1"/>
          </p:cNvSpPr>
          <p:nvPr>
            <p:ph type="title"/>
          </p:nvPr>
        </p:nvSpPr>
        <p:spPr>
          <a:xfrm>
            <a:off x="457200" y="101773"/>
            <a:ext cx="8229600" cy="284647"/>
          </a:xfrm>
        </p:spPr>
        <p:txBody>
          <a:bodyPr>
            <a:normAutofit fontScale="90000"/>
          </a:bodyPr>
          <a:lstStyle/>
          <a:p>
            <a:pPr algn="ctr"/>
            <a:r>
              <a:rPr lang="en-US" dirty="0"/>
              <a:t>Related Work</a:t>
            </a:r>
          </a:p>
        </p:txBody>
      </p:sp>
      <p:sp>
        <p:nvSpPr>
          <p:cNvPr id="4" name="Slide Number Placeholder 3">
            <a:extLst>
              <a:ext uri="{FF2B5EF4-FFF2-40B4-BE49-F238E27FC236}">
                <a16:creationId xmlns:a16="http://schemas.microsoft.com/office/drawing/2014/main" id="{CE8C4779-B955-48A8-98A2-2E0F9232F6FE}"/>
              </a:ext>
            </a:extLst>
          </p:cNvPr>
          <p:cNvSpPr>
            <a:spLocks noGrp="1"/>
          </p:cNvSpPr>
          <p:nvPr>
            <p:ph type="sldNum" sz="quarter" idx="12"/>
          </p:nvPr>
        </p:nvSpPr>
        <p:spPr/>
        <p:txBody>
          <a:bodyPr/>
          <a:lstStyle/>
          <a:p>
            <a:fld id="{F2407EE3-A7AD-4D85-AA70-E0A9F1A7BE8D}" type="slidenum">
              <a:rPr lang="en-US" smtClean="0"/>
              <a:pPr/>
              <a:t>3</a:t>
            </a:fld>
            <a:endParaRPr lang="en-US" dirty="0"/>
          </a:p>
        </p:txBody>
      </p:sp>
    </p:spTree>
    <p:extLst>
      <p:ext uri="{BB962C8B-B14F-4D97-AF65-F5344CB8AC3E}">
        <p14:creationId xmlns:p14="http://schemas.microsoft.com/office/powerpoint/2010/main" val="17277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4ECF-0390-4282-899C-560D3A0B1F79}"/>
              </a:ext>
            </a:extLst>
          </p:cNvPr>
          <p:cNvSpPr>
            <a:spLocks noGrp="1"/>
          </p:cNvSpPr>
          <p:nvPr>
            <p:ph type="title"/>
          </p:nvPr>
        </p:nvSpPr>
        <p:spPr/>
        <p:txBody>
          <a:bodyPr/>
          <a:lstStyle/>
          <a:p>
            <a:pPr algn="ctr"/>
            <a:r>
              <a:rPr lang="en-US" dirty="0">
                <a:solidFill>
                  <a:schemeClr val="bg1"/>
                </a:solidFill>
              </a:rPr>
              <a:t>Goal 1- Building the Packet Sniffer</a:t>
            </a:r>
          </a:p>
        </p:txBody>
      </p:sp>
      <p:sp>
        <p:nvSpPr>
          <p:cNvPr id="3" name="Footer Placeholder 2">
            <a:extLst>
              <a:ext uri="{FF2B5EF4-FFF2-40B4-BE49-F238E27FC236}">
                <a16:creationId xmlns:a16="http://schemas.microsoft.com/office/drawing/2014/main" id="{385D5E5F-33B2-4AB2-AFFE-53543A2F54DE}"/>
              </a:ext>
            </a:extLst>
          </p:cNvPr>
          <p:cNvSpPr>
            <a:spLocks noGrp="1"/>
          </p:cNvSpPr>
          <p:nvPr>
            <p:ph type="ftr" sz="quarter" idx="11"/>
          </p:nvPr>
        </p:nvSpPr>
        <p:spPr>
          <a:noFill/>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C85E434-3276-404E-805E-79AB417A24C7}"/>
              </a:ext>
            </a:extLst>
          </p:cNvPr>
          <p:cNvSpPr>
            <a:spLocks noGrp="1"/>
          </p:cNvSpPr>
          <p:nvPr>
            <p:ph type="sldNum" sz="quarter" idx="12"/>
          </p:nvPr>
        </p:nvSpPr>
        <p:spPr/>
        <p:txBody>
          <a:bodyPr/>
          <a:lstStyle/>
          <a:p>
            <a:fld id="{F2407EE3-A7AD-4D85-AA70-E0A9F1A7BE8D}" type="slidenum">
              <a:rPr lang="en-US" smtClean="0"/>
              <a:pPr/>
              <a:t>4</a:t>
            </a:fld>
            <a:endParaRPr lang="en-US" dirty="0"/>
          </a:p>
        </p:txBody>
      </p:sp>
      <p:sp>
        <p:nvSpPr>
          <p:cNvPr id="5" name="TextBox 4">
            <a:extLst>
              <a:ext uri="{FF2B5EF4-FFF2-40B4-BE49-F238E27FC236}">
                <a16:creationId xmlns:a16="http://schemas.microsoft.com/office/drawing/2014/main" id="{9D002F40-2F18-4D2B-BBDD-C3E7105EA9E5}"/>
              </a:ext>
            </a:extLst>
          </p:cNvPr>
          <p:cNvSpPr txBox="1"/>
          <p:nvPr/>
        </p:nvSpPr>
        <p:spPr>
          <a:xfrm>
            <a:off x="5701440" y="1015139"/>
            <a:ext cx="3086100" cy="2308324"/>
          </a:xfrm>
          <a:prstGeom prst="rect">
            <a:avLst/>
          </a:prstGeom>
          <a:noFill/>
        </p:spPr>
        <p:txBody>
          <a:bodyPr wrap="square" rtlCol="0">
            <a:spAutoFit/>
          </a:bodyPr>
          <a:lstStyle/>
          <a:p>
            <a:r>
              <a:rPr lang="en-US" dirty="0">
                <a:solidFill>
                  <a:schemeClr val="bg1"/>
                </a:solidFill>
              </a:rPr>
              <a:t>1- Read raw packet data from the network until a certain number of packets are read, or after a certain amount of time has passed</a:t>
            </a:r>
          </a:p>
          <a:p>
            <a:r>
              <a:rPr lang="en-US" dirty="0">
                <a:solidFill>
                  <a:schemeClr val="bg1"/>
                </a:solidFill>
              </a:rPr>
              <a:t>2- Collect packet data into a single PCAP file for pre-processing</a:t>
            </a:r>
          </a:p>
        </p:txBody>
      </p:sp>
    </p:spTree>
    <p:extLst>
      <p:ext uri="{BB962C8B-B14F-4D97-AF65-F5344CB8AC3E}">
        <p14:creationId xmlns:p14="http://schemas.microsoft.com/office/powerpoint/2010/main" val="221930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04E-6694-4B60-8163-8ADD49B8BB49}"/>
              </a:ext>
            </a:extLst>
          </p:cNvPr>
          <p:cNvSpPr>
            <a:spLocks noGrp="1"/>
          </p:cNvSpPr>
          <p:nvPr>
            <p:ph type="title"/>
          </p:nvPr>
        </p:nvSpPr>
        <p:spPr/>
        <p:txBody>
          <a:bodyPr/>
          <a:lstStyle/>
          <a:p>
            <a:pPr algn="ctr"/>
            <a:r>
              <a:rPr lang="en-US" dirty="0"/>
              <a:t>Goal 2- Pre-process packet data</a:t>
            </a:r>
          </a:p>
        </p:txBody>
      </p:sp>
      <p:sp>
        <p:nvSpPr>
          <p:cNvPr id="3" name="Footer Placeholder 2">
            <a:extLst>
              <a:ext uri="{FF2B5EF4-FFF2-40B4-BE49-F238E27FC236}">
                <a16:creationId xmlns:a16="http://schemas.microsoft.com/office/drawing/2014/main" id="{0121C3B7-491F-4199-96EF-CDF85DA3FAC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2F363CD-9936-4FF9-A0C5-8C81DB6C1346}"/>
              </a:ext>
            </a:extLst>
          </p:cNvPr>
          <p:cNvSpPr>
            <a:spLocks noGrp="1"/>
          </p:cNvSpPr>
          <p:nvPr>
            <p:ph type="sldNum" sz="quarter" idx="12"/>
          </p:nvPr>
        </p:nvSpPr>
        <p:spPr/>
        <p:txBody>
          <a:bodyPr/>
          <a:lstStyle/>
          <a:p>
            <a:fld id="{F2407EE3-A7AD-4D85-AA70-E0A9F1A7BE8D}" type="slidenum">
              <a:rPr lang="en-US" smtClean="0"/>
              <a:pPr/>
              <a:t>5</a:t>
            </a:fld>
            <a:endParaRPr lang="en-US" dirty="0"/>
          </a:p>
        </p:txBody>
      </p:sp>
      <p:graphicFrame>
        <p:nvGraphicFramePr>
          <p:cNvPr id="5" name="Table 4">
            <a:extLst>
              <a:ext uri="{FF2B5EF4-FFF2-40B4-BE49-F238E27FC236}">
                <a16:creationId xmlns:a16="http://schemas.microsoft.com/office/drawing/2014/main" id="{10F1CA14-13BC-4A35-BA8C-005A6A664FD4}"/>
              </a:ext>
            </a:extLst>
          </p:cNvPr>
          <p:cNvGraphicFramePr>
            <a:graphicFrameLocks noGrp="1"/>
          </p:cNvGraphicFramePr>
          <p:nvPr>
            <p:extLst>
              <p:ext uri="{D42A27DB-BD31-4B8C-83A1-F6EECF244321}">
                <p14:modId xmlns:p14="http://schemas.microsoft.com/office/powerpoint/2010/main" val="1793589849"/>
              </p:ext>
            </p:extLst>
          </p:nvPr>
        </p:nvGraphicFramePr>
        <p:xfrm>
          <a:off x="0" y="911710"/>
          <a:ext cx="3138408" cy="3589020"/>
        </p:xfrm>
        <a:graphic>
          <a:graphicData uri="http://schemas.openxmlformats.org/drawingml/2006/table">
            <a:tbl>
              <a:tblPr firstRow="1" bandRow="1">
                <a:tableStyleId>{5C22544A-7EE6-4342-B048-85BDC9FD1C3A}</a:tableStyleId>
              </a:tblPr>
              <a:tblGrid>
                <a:gridCol w="3138408">
                  <a:extLst>
                    <a:ext uri="{9D8B030D-6E8A-4147-A177-3AD203B41FA5}">
                      <a16:colId xmlns:a16="http://schemas.microsoft.com/office/drawing/2014/main" val="898311774"/>
                    </a:ext>
                  </a:extLst>
                </a:gridCol>
              </a:tblGrid>
              <a:tr h="3443314">
                <a:tc>
                  <a:txBody>
                    <a:bodyPr/>
                    <a:lstStyle/>
                    <a:p>
                      <a:r>
                        <a:rPr lang="en-US" dirty="0"/>
                        <a:t>1</a:t>
                      </a:r>
                      <a:r>
                        <a:rPr lang="en-US" baseline="0" dirty="0"/>
                        <a:t> - </a:t>
                      </a:r>
                      <a:r>
                        <a:rPr lang="en-US" dirty="0"/>
                        <a:t>Extract</a:t>
                      </a:r>
                      <a:r>
                        <a:rPr lang="en-US" baseline="0" dirty="0"/>
                        <a:t> salient features from TCP/UDP headers (i.e. IP addresses, port numbers, SYN/FIN bits, flags) as well as application level information</a:t>
                      </a:r>
                      <a:endParaRPr lang="en-US" dirty="0"/>
                    </a:p>
                    <a:p>
                      <a:r>
                        <a:rPr lang="en-US" dirty="0"/>
                        <a:t>2</a:t>
                      </a:r>
                      <a:r>
                        <a:rPr lang="en-US" baseline="0" dirty="0"/>
                        <a:t> -  </a:t>
                      </a:r>
                      <a:r>
                        <a:rPr lang="en-US" dirty="0"/>
                        <a:t>Collect packets into</a:t>
                      </a:r>
                      <a:r>
                        <a:rPr lang="en-US" baseline="0" dirty="0"/>
                        <a:t> connection records</a:t>
                      </a:r>
                    </a:p>
                    <a:p>
                      <a:r>
                        <a:rPr lang="en-US" baseline="0" dirty="0"/>
                        <a:t>3 </a:t>
                      </a:r>
                      <a:r>
                        <a:rPr lang="mr-IN" baseline="0" dirty="0"/>
                        <a:t>–</a:t>
                      </a:r>
                      <a:r>
                        <a:rPr lang="en-US" baseline="0" dirty="0"/>
                        <a:t> Examine connection records to determine connection state history (i.e. connection rejected, connection attempted but not established, duplicate ACKs, abnormal connection termination)</a:t>
                      </a:r>
                    </a:p>
                    <a:p>
                      <a:r>
                        <a:rPr lang="en-US" baseline="0" dirty="0"/>
                        <a:t>4 </a:t>
                      </a:r>
                      <a:r>
                        <a:rPr lang="mr-IN" baseline="0" dirty="0"/>
                        <a:t>–</a:t>
                      </a:r>
                      <a:r>
                        <a:rPr lang="en-US" baseline="0" dirty="0"/>
                        <a:t> Derive connection level and time-based features for each packet</a:t>
                      </a:r>
                    </a:p>
                    <a:p>
                      <a:r>
                        <a:rPr lang="en-US" baseline="0" dirty="0"/>
                        <a:t>5 </a:t>
                      </a:r>
                      <a:r>
                        <a:rPr lang="mr-IN" baseline="0" dirty="0"/>
                        <a:t>–</a:t>
                      </a:r>
                      <a:r>
                        <a:rPr lang="en-US" baseline="0" dirty="0"/>
                        <a:t> Output features for each packet into a CSV file to be passed as test data to ML model</a:t>
                      </a:r>
                      <a:endParaRPr lang="en-US" dirty="0"/>
                    </a:p>
                    <a:p>
                      <a:endParaRPr lang="en-US" dirty="0"/>
                    </a:p>
                  </a:txBody>
                  <a:tcPr/>
                </a:tc>
                <a:extLst>
                  <a:ext uri="{0D108BD9-81ED-4DB2-BD59-A6C34878D82A}">
                    <a16:rowId xmlns:a16="http://schemas.microsoft.com/office/drawing/2014/main" val="651166523"/>
                  </a:ext>
                </a:extLst>
              </a:tr>
            </a:tbl>
          </a:graphicData>
        </a:graphic>
      </p:graphicFrame>
    </p:spTree>
    <p:extLst>
      <p:ext uri="{BB962C8B-B14F-4D97-AF65-F5344CB8AC3E}">
        <p14:creationId xmlns:p14="http://schemas.microsoft.com/office/powerpoint/2010/main" val="142114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F08B-DFDE-4C93-9DD1-E0C1663602E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Rebuilding the KDD Dataset</a:t>
            </a:r>
          </a:p>
        </p:txBody>
      </p:sp>
      <p:sp>
        <p:nvSpPr>
          <p:cNvPr id="3" name="Footer Placeholder 2">
            <a:extLst>
              <a:ext uri="{FF2B5EF4-FFF2-40B4-BE49-F238E27FC236}">
                <a16:creationId xmlns:a16="http://schemas.microsoft.com/office/drawing/2014/main" id="{C3494410-F53A-4231-9C40-5436643E0F95}"/>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9E6A8AAA-E597-4254-9B01-8E6B95577BE0}"/>
              </a:ext>
            </a:extLst>
          </p:cNvPr>
          <p:cNvSpPr>
            <a:spLocks noGrp="1"/>
          </p:cNvSpPr>
          <p:nvPr>
            <p:ph type="sldNum" sz="quarter" idx="12"/>
          </p:nvPr>
        </p:nvSpPr>
        <p:spPr/>
        <p:txBody>
          <a:bodyPr/>
          <a:lstStyle/>
          <a:p>
            <a:fld id="{F2407EE3-A7AD-4D85-AA70-E0A9F1A7BE8D}" type="slidenum">
              <a:rPr lang="en-US" smtClean="0"/>
              <a:pPr/>
              <a:t>6</a:t>
            </a:fld>
            <a:endParaRPr lang="en-US" dirty="0"/>
          </a:p>
        </p:txBody>
      </p:sp>
    </p:spTree>
    <p:extLst>
      <p:ext uri="{BB962C8B-B14F-4D97-AF65-F5344CB8AC3E}">
        <p14:creationId xmlns:p14="http://schemas.microsoft.com/office/powerpoint/2010/main" val="55120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4C3-B5FD-4D85-9F6E-CD50575CA2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Executing attacks on KDD Trained Model</a:t>
            </a:r>
          </a:p>
        </p:txBody>
      </p:sp>
      <p:sp>
        <p:nvSpPr>
          <p:cNvPr id="3" name="Footer Placeholder 2">
            <a:extLst>
              <a:ext uri="{FF2B5EF4-FFF2-40B4-BE49-F238E27FC236}">
                <a16:creationId xmlns:a16="http://schemas.microsoft.com/office/drawing/2014/main" id="{2C8E01C4-C57E-4104-8F6F-8253A965E810}"/>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47E1E903-C7F0-4E96-ADA1-C9EB9FE51DDA}"/>
              </a:ext>
            </a:extLst>
          </p:cNvPr>
          <p:cNvSpPr>
            <a:spLocks noGrp="1"/>
          </p:cNvSpPr>
          <p:nvPr>
            <p:ph type="sldNum" sz="quarter" idx="12"/>
          </p:nvPr>
        </p:nvSpPr>
        <p:spPr/>
        <p:txBody>
          <a:bodyPr/>
          <a:lstStyle/>
          <a:p>
            <a:fld id="{F2407EE3-A7AD-4D85-AA70-E0A9F1A7BE8D}" type="slidenum">
              <a:rPr lang="en-US" smtClean="0"/>
              <a:pPr/>
              <a:t>7</a:t>
            </a:fld>
            <a:endParaRPr lang="en-US" dirty="0"/>
          </a:p>
        </p:txBody>
      </p:sp>
    </p:spTree>
    <p:extLst>
      <p:ext uri="{BB962C8B-B14F-4D97-AF65-F5344CB8AC3E}">
        <p14:creationId xmlns:p14="http://schemas.microsoft.com/office/powerpoint/2010/main" val="277362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BC0D-DFF3-47A4-ABCD-E60930A54488}"/>
              </a:ext>
            </a:extLst>
          </p:cNvPr>
          <p:cNvSpPr>
            <a:spLocks noGrp="1"/>
          </p:cNvSpPr>
          <p:nvPr>
            <p:ph type="title"/>
          </p:nvPr>
        </p:nvSpPr>
        <p:spPr/>
        <p:txBody>
          <a:bodyPr/>
          <a:lstStyle/>
          <a:p>
            <a:pPr algn="ctr"/>
            <a:r>
              <a:rPr lang="en-US" dirty="0"/>
              <a:t>Connection Records Plots</a:t>
            </a:r>
          </a:p>
        </p:txBody>
      </p:sp>
      <p:sp>
        <p:nvSpPr>
          <p:cNvPr id="3" name="Footer Placeholder 2">
            <a:extLst>
              <a:ext uri="{FF2B5EF4-FFF2-40B4-BE49-F238E27FC236}">
                <a16:creationId xmlns:a16="http://schemas.microsoft.com/office/drawing/2014/main" id="{AD4D9CCC-4A20-4520-A018-A6FA745FCAB7}"/>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2A8D9FE0-29E3-484C-9DA8-88E5D91C48A8}"/>
              </a:ext>
            </a:extLst>
          </p:cNvPr>
          <p:cNvSpPr>
            <a:spLocks noGrp="1"/>
          </p:cNvSpPr>
          <p:nvPr>
            <p:ph type="sldNum" sz="quarter" idx="12"/>
          </p:nvPr>
        </p:nvSpPr>
        <p:spPr/>
        <p:txBody>
          <a:bodyPr/>
          <a:lstStyle/>
          <a:p>
            <a:fld id="{F2407EE3-A7AD-4D85-AA70-E0A9F1A7BE8D}" type="slidenum">
              <a:rPr lang="en-US" smtClean="0"/>
              <a:pPr/>
              <a:t>8</a:t>
            </a:fld>
            <a:endParaRPr lang="en-US" dirty="0"/>
          </a:p>
        </p:txBody>
      </p:sp>
    </p:spTree>
    <p:extLst>
      <p:ext uri="{BB962C8B-B14F-4D97-AF65-F5344CB8AC3E}">
        <p14:creationId xmlns:p14="http://schemas.microsoft.com/office/powerpoint/2010/main" val="2727311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7088-3893-43CE-9FA1-8D4BC41C63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Effectiveness of New Attacks</a:t>
            </a:r>
          </a:p>
        </p:txBody>
      </p:sp>
      <p:sp>
        <p:nvSpPr>
          <p:cNvPr id="3" name="Footer Placeholder 2">
            <a:extLst>
              <a:ext uri="{FF2B5EF4-FFF2-40B4-BE49-F238E27FC236}">
                <a16:creationId xmlns:a16="http://schemas.microsoft.com/office/drawing/2014/main" id="{1DF6693E-08B0-47A8-98D8-82F973FCCE3F}"/>
              </a:ext>
            </a:extLst>
          </p:cNvPr>
          <p:cNvSpPr>
            <a:spLocks noGrp="1"/>
          </p:cNvSpPr>
          <p:nvPr>
            <p:ph type="ftr" sz="quarter" idx="11"/>
          </p:nvPr>
        </p:nvSpPr>
        <p:spPr/>
        <p:txBody>
          <a:bodyPr/>
          <a:lstStyle/>
          <a:p>
            <a:r>
              <a:rPr lang="en-US"/>
              <a:t>Intrusion Detection Systems</a:t>
            </a:r>
            <a:endParaRPr lang="en-US" dirty="0"/>
          </a:p>
        </p:txBody>
      </p:sp>
      <p:sp>
        <p:nvSpPr>
          <p:cNvPr id="4" name="Slide Number Placeholder 3">
            <a:extLst>
              <a:ext uri="{FF2B5EF4-FFF2-40B4-BE49-F238E27FC236}">
                <a16:creationId xmlns:a16="http://schemas.microsoft.com/office/drawing/2014/main" id="{D395C4F6-6365-4F71-8A9D-6CCE4325625F}"/>
              </a:ext>
            </a:extLst>
          </p:cNvPr>
          <p:cNvSpPr>
            <a:spLocks noGrp="1"/>
          </p:cNvSpPr>
          <p:nvPr>
            <p:ph type="sldNum" sz="quarter" idx="12"/>
          </p:nvPr>
        </p:nvSpPr>
        <p:spPr/>
        <p:txBody>
          <a:bodyPr/>
          <a:lstStyle/>
          <a:p>
            <a:fld id="{F2407EE3-A7AD-4D85-AA70-E0A9F1A7BE8D}" type="slidenum">
              <a:rPr lang="en-US" smtClean="0"/>
              <a:pPr/>
              <a:t>9</a:t>
            </a:fld>
            <a:endParaRPr lang="en-US" dirty="0"/>
          </a:p>
        </p:txBody>
      </p:sp>
    </p:spTree>
    <p:extLst>
      <p:ext uri="{BB962C8B-B14F-4D97-AF65-F5344CB8AC3E}">
        <p14:creationId xmlns:p14="http://schemas.microsoft.com/office/powerpoint/2010/main" val="399509289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1342</TotalTime>
  <Words>1630</Words>
  <Application>Microsoft Office PowerPoint</Application>
  <PresentationFormat>On-screen Show (16:9)</PresentationFormat>
  <Paragraphs>88</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Gill Sans MT</vt:lpstr>
      <vt:lpstr>Times New Roman</vt:lpstr>
      <vt:lpstr>Wingdings</vt:lpstr>
      <vt:lpstr>Office Theme</vt:lpstr>
      <vt:lpstr>Intrusion Detection</vt:lpstr>
      <vt:lpstr>Motivation</vt:lpstr>
      <vt:lpstr>Related Work</vt:lpstr>
      <vt:lpstr>Goal 1- Building the Packet Sniffer</vt:lpstr>
      <vt:lpstr>Goal 2- Pre-process packet data</vt:lpstr>
      <vt:lpstr>Rebuilding the KDD Dataset</vt:lpstr>
      <vt:lpstr>Executing attacks on KDD Trained Model</vt:lpstr>
      <vt:lpstr>Connection Records Plots</vt:lpstr>
      <vt:lpstr>Effectiveness of New Attacks</vt:lpstr>
      <vt:lpstr>Using Labelled PCAPs</vt:lpstr>
      <vt:lpstr>Motivation References</vt:lpstr>
      <vt:lpstr>Dataset References – APA citations</vt:lpstr>
      <vt:lpstr>IDS Model References – APA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Yoo</dc:creator>
  <cp:lastModifiedBy>Andrew Quijano</cp:lastModifiedBy>
  <cp:revision>480</cp:revision>
  <dcterms:created xsi:type="dcterms:W3CDTF">2017-10-26T16:02:00Z</dcterms:created>
  <dcterms:modified xsi:type="dcterms:W3CDTF">2019-04-26T16:09:07Z</dcterms:modified>
</cp:coreProperties>
</file>