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71" r:id="rId3"/>
    <p:sldId id="278" r:id="rId4"/>
    <p:sldId id="279" r:id="rId5"/>
    <p:sldId id="272" r:id="rId6"/>
    <p:sldId id="273" r:id="rId7"/>
    <p:sldId id="281" r:id="rId8"/>
    <p:sldId id="275" r:id="rId9"/>
    <p:sldId id="277" r:id="rId10"/>
    <p:sldId id="280" r:id="rId11"/>
    <p:sldId id="284" r:id="rId12"/>
    <p:sldId id="283"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5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92935" autoAdjust="0"/>
  </p:normalViewPr>
  <p:slideViewPr>
    <p:cSldViewPr snapToGrid="0">
      <p:cViewPr varScale="1">
        <p:scale>
          <a:sx n="140" d="100"/>
          <a:sy n="140" d="100"/>
        </p:scale>
        <p:origin x="816" y="126"/>
      </p:cViewPr>
      <p:guideLst/>
    </p:cSldViewPr>
  </p:slideViewPr>
  <p:outlineViewPr>
    <p:cViewPr>
      <p:scale>
        <a:sx n="33" d="100"/>
        <a:sy n="33" d="100"/>
      </p:scale>
      <p:origin x="0" y="-235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0020C-8D7C-4561-B568-FBC8D0EAF1DF}" type="datetimeFigureOut">
              <a:rPr lang="en-US" smtClean="0"/>
              <a:t>3/12/2019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F7353F-A8B1-4751-A2C3-3554818E4080}" type="slidenum">
              <a:rPr lang="en-US" smtClean="0"/>
              <a:t>‹#›</a:t>
            </a:fld>
            <a:endParaRPr lang="en-US"/>
          </a:p>
        </p:txBody>
      </p:sp>
    </p:spTree>
    <p:extLst>
      <p:ext uri="{BB962C8B-B14F-4D97-AF65-F5344CB8AC3E}">
        <p14:creationId xmlns:p14="http://schemas.microsoft.com/office/powerpoint/2010/main" val="3957870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F7353F-A8B1-4751-A2C3-3554818E4080}" type="slidenum">
              <a:rPr lang="en-US" smtClean="0"/>
              <a:t>1</a:t>
            </a:fld>
            <a:endParaRPr lang="en-US"/>
          </a:p>
        </p:txBody>
      </p:sp>
    </p:spTree>
    <p:extLst>
      <p:ext uri="{BB962C8B-B14F-4D97-AF65-F5344CB8AC3E}">
        <p14:creationId xmlns:p14="http://schemas.microsoft.com/office/powerpoint/2010/main" val="49231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When we say anomaly detection, we are looking for unusual behavior in a network that is usually correlated to an attack like a Denial of Service attack. The reason why there is so much research in this topic is because of both personal and large scale damage from such attacks. In an Atlantic article, it describes how people had their nude photos stolen and distributed among the wrong people or had their credit cards used fraudulently. Also according to CSO Online, an online news site that specifically focuses on security and risk management has stated that these attacks can cost on average $5 million from lost productivity, not counting litigation, reputation damage, etc.</a:t>
            </a:r>
          </a:p>
        </p:txBody>
      </p:sp>
      <p:sp>
        <p:nvSpPr>
          <p:cNvPr id="4" name="Slide Number Placeholder 3"/>
          <p:cNvSpPr>
            <a:spLocks noGrp="1"/>
          </p:cNvSpPr>
          <p:nvPr>
            <p:ph type="sldNum" sz="quarter" idx="5"/>
          </p:nvPr>
        </p:nvSpPr>
        <p:spPr/>
        <p:txBody>
          <a:bodyPr/>
          <a:lstStyle/>
          <a:p>
            <a:fld id="{9DF7353F-A8B1-4751-A2C3-3554818E4080}" type="slidenum">
              <a:rPr lang="en-US" smtClean="0"/>
              <a:t>2</a:t>
            </a:fld>
            <a:endParaRPr lang="en-US"/>
          </a:p>
        </p:txBody>
      </p:sp>
    </p:spTree>
    <p:extLst>
      <p:ext uri="{BB962C8B-B14F-4D97-AF65-F5344CB8AC3E}">
        <p14:creationId xmlns:p14="http://schemas.microsoft.com/office/powerpoint/2010/main" val="215915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The main research into Intrusion Detection can overall be broken down into two major fields of study</a:t>
            </a:r>
          </a:p>
          <a:p>
            <a:r>
              <a:rPr lang="en-US" dirty="0"/>
              <a:t>First in the case of datasets, they have a record of being hard to come by. This is because it is difficult to build an accurate training set as it would require an attack to be both detected and executed against a device. To be an effective training set, it is hoped that the dataset is realistic. For example, if we wanted to build an IDS to protect a database, we would want to use a database for say SSOL rather than a database we used for our own class project to build our training data. Also, another reason why datasets can be hard to come by is that they can potentially reveal information about the network infrastructure which can be difficult to change and is potentially dangerous information to leak to the public. Finally, there is also the concern, in particular with companies, that releasing such datasets of attacks that were detected and prevented could given their shareholders concerns about the company’s cybersecurity infrastructure.</a:t>
            </a:r>
          </a:p>
          <a:p>
            <a:endParaRPr lang="en-US" dirty="0"/>
          </a:p>
          <a:p>
            <a:r>
              <a:rPr lang="en-US" dirty="0"/>
              <a:t>Secondly, there has been much more research with respect to building more accurate models to detect anomalies. However, this research has to tackle the main issue of lack of datasets and anomaly detection systems have a high rate of false positives. There have been many proposed models as shown in the table.</a:t>
            </a:r>
          </a:p>
          <a:p>
            <a:endParaRPr lang="en-US" dirty="0"/>
          </a:p>
          <a:p>
            <a:r>
              <a:rPr lang="en-US" dirty="0"/>
              <a:t>1- TA suggests we are not looking at payload</a:t>
            </a:r>
          </a:p>
          <a:p>
            <a:r>
              <a:rPr lang="en-US" dirty="0"/>
              <a:t>2- KDD cup vs newer set</a:t>
            </a:r>
          </a:p>
          <a:p>
            <a:r>
              <a:rPr lang="en-US" dirty="0"/>
              <a:t>3- lack of datasets by extensions may not be accurate</a:t>
            </a:r>
          </a:p>
        </p:txBody>
      </p:sp>
      <p:sp>
        <p:nvSpPr>
          <p:cNvPr id="4" name="Slide Number Placeholder 3"/>
          <p:cNvSpPr>
            <a:spLocks noGrp="1"/>
          </p:cNvSpPr>
          <p:nvPr>
            <p:ph type="sldNum" sz="quarter" idx="5"/>
          </p:nvPr>
        </p:nvSpPr>
        <p:spPr/>
        <p:txBody>
          <a:bodyPr/>
          <a:lstStyle/>
          <a:p>
            <a:fld id="{9DF7353F-A8B1-4751-A2C3-3554818E4080}" type="slidenum">
              <a:rPr lang="en-US" smtClean="0"/>
              <a:t>3</a:t>
            </a:fld>
            <a:endParaRPr lang="en-US"/>
          </a:p>
        </p:txBody>
      </p:sp>
    </p:spTree>
    <p:extLst>
      <p:ext uri="{BB962C8B-B14F-4D97-AF65-F5344CB8AC3E}">
        <p14:creationId xmlns:p14="http://schemas.microsoft.com/office/powerpoint/2010/main" val="2123584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Currently, we had set our main objective that by the time we can complete our midterm progress report that we would be able to have the tools ready to conduct our experiment. This means having both the machine learning models and the packet sniffing/pre-processing component ready. Also, as part of Security Architecture and Engineering, I had to build a python script that was able to execute various attacks on a buggy web app installed on an Ubuntu VM. We have decided that this script would serve as an effective test against the IDS once we able to train it. To make this fair for all datasets, we have only implemented the </a:t>
            </a:r>
            <a:r>
              <a:rPr lang="en-US" dirty="0" err="1"/>
              <a:t>fuzzer</a:t>
            </a:r>
            <a:r>
              <a:rPr lang="en-US" dirty="0"/>
              <a:t> to use attacks used in all recorded datasets. This would allow for fair testing among all our datasets. Currently, our hypothesis is that the more recent datasets would prove to be more reliable in detecting attacks from the python script than the older data sets such as KDD cup dataset. We also hope to figure out which classification model also holds the best performance (e. g. SVM, Random Forest, etc.). Either way, we had completed our objectives on time and will discuss in detail our futures goals at a later moment.</a:t>
            </a:r>
          </a:p>
          <a:p>
            <a:endParaRPr lang="en-US" dirty="0"/>
          </a:p>
          <a:p>
            <a:r>
              <a:rPr lang="en-US" dirty="0"/>
              <a:t>TA suggested to get into depth about pre-processing</a:t>
            </a:r>
          </a:p>
        </p:txBody>
      </p:sp>
      <p:sp>
        <p:nvSpPr>
          <p:cNvPr id="4" name="Slide Number Placeholder 3"/>
          <p:cNvSpPr>
            <a:spLocks noGrp="1"/>
          </p:cNvSpPr>
          <p:nvPr>
            <p:ph type="sldNum" sz="quarter" idx="5"/>
          </p:nvPr>
        </p:nvSpPr>
        <p:spPr/>
        <p:txBody>
          <a:bodyPr/>
          <a:lstStyle/>
          <a:p>
            <a:fld id="{9DF7353F-A8B1-4751-A2C3-3554818E4080}" type="slidenum">
              <a:rPr lang="en-US" smtClean="0"/>
              <a:t>4</a:t>
            </a:fld>
            <a:endParaRPr lang="en-US"/>
          </a:p>
        </p:txBody>
      </p:sp>
    </p:spTree>
    <p:extLst>
      <p:ext uri="{BB962C8B-B14F-4D97-AF65-F5344CB8AC3E}">
        <p14:creationId xmlns:p14="http://schemas.microsoft.com/office/powerpoint/2010/main" val="4215356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To build the packet sniffer, we made extensive use of </a:t>
            </a:r>
            <a:r>
              <a:rPr lang="en-US" dirty="0" err="1"/>
              <a:t>Pyshark</a:t>
            </a:r>
            <a:r>
              <a:rPr lang="en-US" dirty="0"/>
              <a:t> which is the python library that uses T-shark which is the command line version of Wireshark.</a:t>
            </a:r>
          </a:p>
          <a:p>
            <a:r>
              <a:rPr lang="en-US" dirty="0"/>
              <a:t>Wireshark is a packet sniffer which is capable of recording all traffic that it can detect on the wire. This is particularly useful in Intrusion Detection as you can analyze source/destination IP Addresses and port numbers. You can also infer information about the protocols used such as HTTP, IPSec, etc. Also, using this, you can also obtain data on TCP connections such as which flags were turned on, etc. We therefore decided to use this package to be able to sniff for a given amount of time and generate a PCAP file based on this.</a:t>
            </a:r>
          </a:p>
        </p:txBody>
      </p:sp>
      <p:sp>
        <p:nvSpPr>
          <p:cNvPr id="4" name="Slide Number Placeholder 3"/>
          <p:cNvSpPr>
            <a:spLocks noGrp="1"/>
          </p:cNvSpPr>
          <p:nvPr>
            <p:ph type="sldNum" sz="quarter" idx="5"/>
          </p:nvPr>
        </p:nvSpPr>
        <p:spPr/>
        <p:txBody>
          <a:bodyPr/>
          <a:lstStyle/>
          <a:p>
            <a:fld id="{9DF7353F-A8B1-4751-A2C3-3554818E4080}" type="slidenum">
              <a:rPr lang="en-US" smtClean="0"/>
              <a:t>5</a:t>
            </a:fld>
            <a:endParaRPr lang="en-US"/>
          </a:p>
        </p:txBody>
      </p:sp>
    </p:spTree>
    <p:extLst>
      <p:ext uri="{BB962C8B-B14F-4D97-AF65-F5344CB8AC3E}">
        <p14:creationId xmlns:p14="http://schemas.microsoft.com/office/powerpoint/2010/main" val="407727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generating our PCAP file, we need to pre-process the data to have it look similar to a CSV format from which we can build </a:t>
            </a:r>
            <a:r>
              <a:rPr lang="en-US" dirty="0" err="1"/>
              <a:t>numpy</a:t>
            </a:r>
            <a:r>
              <a:rPr lang="en-US" dirty="0"/>
              <a:t> arrays for machine learning. Currently we have been able to convert PCAP files to match the first columns of the KDD cup dataset as it can list basic information such as source/destination IPs and port numbers as well as TCP connection features.</a:t>
            </a:r>
          </a:p>
          <a:p>
            <a:r>
              <a:rPr lang="en-US" dirty="0"/>
              <a:t>Once the pre-processing is complete from the PCAP file, a new CSV file is created from which the machine learning models can begin to train with</a:t>
            </a:r>
          </a:p>
        </p:txBody>
      </p:sp>
      <p:sp>
        <p:nvSpPr>
          <p:cNvPr id="4" name="Slide Number Placeholder 3"/>
          <p:cNvSpPr>
            <a:spLocks noGrp="1"/>
          </p:cNvSpPr>
          <p:nvPr>
            <p:ph type="sldNum" sz="quarter" idx="5"/>
          </p:nvPr>
        </p:nvSpPr>
        <p:spPr/>
        <p:txBody>
          <a:bodyPr/>
          <a:lstStyle/>
          <a:p>
            <a:fld id="{9DF7353F-A8B1-4751-A2C3-3554818E4080}" type="slidenum">
              <a:rPr lang="en-US" smtClean="0"/>
              <a:t>6</a:t>
            </a:fld>
            <a:endParaRPr lang="en-US"/>
          </a:p>
        </p:txBody>
      </p:sp>
    </p:spTree>
    <p:extLst>
      <p:ext uri="{BB962C8B-B14F-4D97-AF65-F5344CB8AC3E}">
        <p14:creationId xmlns:p14="http://schemas.microsoft.com/office/powerpoint/2010/main" val="1955055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is ready, we need to begin building our machine learning models. To keep things simple, we just used sci-kit learn machine learning libraries as well as the lesser known Weka library which is the Java version of sci-kit learn. </a:t>
            </a:r>
          </a:p>
          <a:p>
            <a:r>
              <a:rPr lang="en-US" dirty="0"/>
              <a:t>We have implemented the following machine learning algorithms using classification. We have written the code such that it can be used for any field not just Intrusion Detection. To ensure that our models are test to its fullest potential, we have also invested a lot of time in figuring out ideal tuning parameters for each algorithm. When the model training is complete, we also complete plotting the Cross Validation curve which allows us to double check if we need to test a different range of tuning parameters for higher performance. </a:t>
            </a:r>
          </a:p>
          <a:p>
            <a:r>
              <a:rPr lang="en-US" dirty="0"/>
              <a:t>In the case of incremental learning, this is slightly different from regular machine learning as you can update the training data rather than delete it each time you input new data. We figure since networks change with time, we should investigate looking into the performance of incremental learning algorithms as well. We have also invested time into investigating tuning parameters for these as well.</a:t>
            </a:r>
          </a:p>
        </p:txBody>
      </p:sp>
      <p:sp>
        <p:nvSpPr>
          <p:cNvPr id="4" name="Slide Number Placeholder 3"/>
          <p:cNvSpPr>
            <a:spLocks noGrp="1"/>
          </p:cNvSpPr>
          <p:nvPr>
            <p:ph type="sldNum" sz="quarter" idx="5"/>
          </p:nvPr>
        </p:nvSpPr>
        <p:spPr/>
        <p:txBody>
          <a:bodyPr/>
          <a:lstStyle/>
          <a:p>
            <a:fld id="{9DF7353F-A8B1-4751-A2C3-3554818E4080}" type="slidenum">
              <a:rPr lang="en-US" smtClean="0"/>
              <a:t>7</a:t>
            </a:fld>
            <a:endParaRPr lang="en-US"/>
          </a:p>
        </p:txBody>
      </p:sp>
    </p:spTree>
    <p:extLst>
      <p:ext uri="{BB962C8B-B14F-4D97-AF65-F5344CB8AC3E}">
        <p14:creationId xmlns:p14="http://schemas.microsoft.com/office/powerpoint/2010/main" val="2477072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established the basic infrastructure for our experiment, we have a have set up our minimal viable product (MVP) as conducting a survey on the current Intrusion Detection datasets we have disposable to us to determine which models currently perform best against intrusions. Our metrics will be Training/Testing Error as well as using the confusion matrix to evaluate the false positive rate. The training error will be computed easily during the moment the machine learning model is trained. The testing error will be determined on whether the IDS can detect an attack launched by the </a:t>
            </a:r>
            <a:r>
              <a:rPr lang="en-US" dirty="0" err="1"/>
              <a:t>fuzzer</a:t>
            </a:r>
            <a:r>
              <a:rPr lang="en-US" dirty="0"/>
              <a:t> successfully and not mislabel normal traffic as not unusual. From this data we can obtain our test score and our confusion matrix which consists of True Positive/False Positive/True Negative/False Negative. As anomaly detection systems have the reputation of high False Positives, we would be most interested in this being the lowest metric. We will also be using various classification models as well on each dataset to evaluate which model has the best results as well and attempt to deduce why a model (if any) has higher performance than the others. We are interested in figuring out if the standard libraries suffice in being easy to implement intrusion detection systems or there needs to be a new sophisticated algorithm for this use case (e. g. PHAD algorithm).</a:t>
            </a:r>
          </a:p>
          <a:p>
            <a:r>
              <a:rPr lang="en-US" dirty="0"/>
              <a:t>From here depending on how much time is left, Professor </a:t>
            </a:r>
            <a:r>
              <a:rPr lang="en-US" dirty="0" err="1"/>
              <a:t>Stolfo</a:t>
            </a:r>
            <a:r>
              <a:rPr lang="en-US" dirty="0"/>
              <a:t> advised two different roads we can take with regards to research that can be publishable in a conference. One path we can take is adversarial machine learning, where we can investigate methods in how tampering with the dataset can permit certain attacks getting through. This can be particularly dangerous as it can make the purpose of making new datasets available for the public even more difficult to come by as an intruder would be tempted to give what seems to be a legitimate training set but poison it with a vulnerability that would be ignored by an IDS.</a:t>
            </a:r>
          </a:p>
          <a:p>
            <a:r>
              <a:rPr lang="en-US" dirty="0"/>
              <a:t>Another option that Professor </a:t>
            </a:r>
            <a:r>
              <a:rPr lang="en-US" dirty="0" err="1"/>
              <a:t>Stolfo</a:t>
            </a:r>
            <a:r>
              <a:rPr lang="en-US" dirty="0"/>
              <a:t> suggested is that we can implement an attack that can avoid all the Intrusion Detection models that we have used to train with. An ideal start would be using the KDD cup dataset. The dataset contains information on both connection data and network infrastructure data. One question we had in mind is how the performance would change if we removed the network infrastructure features. This is a valid possibility as the likelihood any two networks would have the same structure is almost zero. Once we removed the features, we ideally want to investigate how the lack of network infrastructure information can permit us to write packets that can compromise a network. Therefore, we can argue that network infrastructure information is critical to an intrusion detection system. If we can prove this point, we will ideally try to expand our packet preprocessing module to attempt to build the network infrastructure columns in the same format as the KDD cup dataset for general usage.</a:t>
            </a:r>
          </a:p>
        </p:txBody>
      </p:sp>
      <p:sp>
        <p:nvSpPr>
          <p:cNvPr id="4" name="Slide Number Placeholder 3"/>
          <p:cNvSpPr>
            <a:spLocks noGrp="1"/>
          </p:cNvSpPr>
          <p:nvPr>
            <p:ph type="sldNum" sz="quarter" idx="5"/>
          </p:nvPr>
        </p:nvSpPr>
        <p:spPr/>
        <p:txBody>
          <a:bodyPr/>
          <a:lstStyle/>
          <a:p>
            <a:fld id="{9DF7353F-A8B1-4751-A2C3-3554818E4080}" type="slidenum">
              <a:rPr lang="en-US" smtClean="0"/>
              <a:t>9</a:t>
            </a:fld>
            <a:endParaRPr lang="en-US"/>
          </a:p>
        </p:txBody>
      </p:sp>
    </p:spTree>
    <p:extLst>
      <p:ext uri="{BB962C8B-B14F-4D97-AF65-F5344CB8AC3E}">
        <p14:creationId xmlns:p14="http://schemas.microsoft.com/office/powerpoint/2010/main" val="3230693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pattFill prst="pct60">
          <a:fgClr>
            <a:schemeClr val="accent2">
              <a:lumMod val="75000"/>
            </a:schemeClr>
          </a:fgClr>
          <a:bgClr>
            <a:schemeClr val="bg1"/>
          </a:bgClr>
        </a:pattFill>
        <a:effectLst/>
      </p:bgPr>
    </p:bg>
    <p:spTree>
      <p:nvGrpSpPr>
        <p:cNvPr id="1" name=""/>
        <p:cNvGrpSpPr/>
        <p:nvPr/>
      </p:nvGrpSpPr>
      <p:grpSpPr>
        <a:xfrm>
          <a:off x="0" y="0"/>
          <a:ext cx="0" cy="0"/>
          <a:chOff x="0" y="0"/>
          <a:chExt cx="0" cy="0"/>
        </a:xfrm>
      </p:grpSpPr>
      <p:sp>
        <p:nvSpPr>
          <p:cNvPr id="7" name="Rectangle 20">
            <a:extLst>
              <a:ext uri="{FF2B5EF4-FFF2-40B4-BE49-F238E27FC236}">
                <a16:creationId xmlns:a16="http://schemas.microsoft.com/office/drawing/2014/main" id="{D53CF5EA-3DA4-4BC9-ACC6-F9C591743FA1}"/>
              </a:ext>
            </a:extLst>
          </p:cNvPr>
          <p:cNvSpPr/>
          <p:nvPr userDrawn="1"/>
        </p:nvSpPr>
        <p:spPr>
          <a:xfrm>
            <a:off x="904875" y="2736056"/>
            <a:ext cx="7315200" cy="960122"/>
          </a:xfrm>
          <a:prstGeom prst="rect">
            <a:avLst/>
          </a:prstGeom>
          <a:solidFill>
            <a:srgbClr val="FFFFFF"/>
          </a:solidFill>
          <a:ln w="6350" cap="rnd">
            <a:solidFill>
              <a:schemeClr val="accent1"/>
            </a:solidFill>
            <a:prstDash val="dash"/>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8" name="Rectangle 32">
            <a:extLst>
              <a:ext uri="{FF2B5EF4-FFF2-40B4-BE49-F238E27FC236}">
                <a16:creationId xmlns:a16="http://schemas.microsoft.com/office/drawing/2014/main" id="{273D8122-AFBD-4F16-B7E6-0E88CB5A1FBC}"/>
              </a:ext>
            </a:extLst>
          </p:cNvPr>
          <p:cNvSpPr/>
          <p:nvPr userDrawn="1"/>
        </p:nvSpPr>
        <p:spPr>
          <a:xfrm>
            <a:off x="914400" y="3786187"/>
            <a:ext cx="7315200" cy="514352"/>
          </a:xfrm>
          <a:prstGeom prst="rect">
            <a:avLst/>
          </a:prstGeom>
          <a:solidFill>
            <a:srgbClr val="FFFFFF"/>
          </a:solidFill>
          <a:ln w="6350" cap="rnd">
            <a:solidFill>
              <a:schemeClr val="accent2"/>
            </a:solidFill>
            <a:prstDash val="dash"/>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9" name="Rectangle 21">
            <a:extLst>
              <a:ext uri="{FF2B5EF4-FFF2-40B4-BE49-F238E27FC236}">
                <a16:creationId xmlns:a16="http://schemas.microsoft.com/office/drawing/2014/main" id="{6C6128E1-BE84-46D9-A3D3-BC86375E2C24}"/>
              </a:ext>
            </a:extLst>
          </p:cNvPr>
          <p:cNvSpPr/>
          <p:nvPr userDrawn="1"/>
        </p:nvSpPr>
        <p:spPr>
          <a:xfrm>
            <a:off x="904875" y="2736056"/>
            <a:ext cx="228600" cy="960122"/>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10" name="Rectangle 31">
            <a:extLst>
              <a:ext uri="{FF2B5EF4-FFF2-40B4-BE49-F238E27FC236}">
                <a16:creationId xmlns:a16="http://schemas.microsoft.com/office/drawing/2014/main" id="{CD38D25A-4E98-4454-9846-05376F4C5343}"/>
              </a:ext>
            </a:extLst>
          </p:cNvPr>
          <p:cNvSpPr/>
          <p:nvPr userDrawn="1"/>
        </p:nvSpPr>
        <p:spPr>
          <a:xfrm>
            <a:off x="914400" y="3786187"/>
            <a:ext cx="228600" cy="514352"/>
          </a:xfrm>
          <a:prstGeom prst="rect">
            <a:avLst/>
          </a:prstGeom>
          <a:solidFill>
            <a:schemeClr val="accent1">
              <a:lumMod val="75000"/>
            </a:schemeClr>
          </a:solidFill>
          <a:ln w="12700">
            <a:miter lim="400000"/>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11" name="Title Text">
            <a:extLst>
              <a:ext uri="{FF2B5EF4-FFF2-40B4-BE49-F238E27FC236}">
                <a16:creationId xmlns:a16="http://schemas.microsoft.com/office/drawing/2014/main" id="{8531B7D0-86CE-4DA0-9EF0-3A63382DAA13}"/>
              </a:ext>
            </a:extLst>
          </p:cNvPr>
          <p:cNvSpPr>
            <a:spLocks noGrp="1"/>
          </p:cNvSpPr>
          <p:nvPr>
            <p:ph type="title"/>
          </p:nvPr>
        </p:nvSpPr>
        <p:spPr>
          <a:xfrm>
            <a:off x="1219200" y="2914650"/>
            <a:ext cx="6858000" cy="742950"/>
          </a:xfrm>
          <a:prstGeom prst="rect">
            <a:avLst/>
          </a:prstGeom>
        </p:spPr>
        <p:txBody>
          <a:bodyPr anchor="t"/>
          <a:lstStyle>
            <a:lvl1pPr algn="r">
              <a:lnSpc>
                <a:spcPct val="100000"/>
              </a:lnSpc>
              <a:defRPr sz="3200" b="1">
                <a:solidFill>
                  <a:srgbClr val="000000"/>
                </a:solidFill>
              </a:defRPr>
            </a:lvl1pPr>
          </a:lstStyle>
          <a:p>
            <a:r>
              <a:rPr dirty="0"/>
              <a:t>Title Text</a:t>
            </a:r>
          </a:p>
        </p:txBody>
      </p:sp>
      <p:sp>
        <p:nvSpPr>
          <p:cNvPr id="12" name="Body Level One…">
            <a:extLst>
              <a:ext uri="{FF2B5EF4-FFF2-40B4-BE49-F238E27FC236}">
                <a16:creationId xmlns:a16="http://schemas.microsoft.com/office/drawing/2014/main" id="{0D3AF114-5BD8-4007-8FFC-80B1ECA8B935}"/>
              </a:ext>
            </a:extLst>
          </p:cNvPr>
          <p:cNvSpPr>
            <a:spLocks noGrp="1"/>
          </p:cNvSpPr>
          <p:nvPr>
            <p:ph type="body" sz="quarter" idx="1" hasCustomPrompt="1"/>
          </p:nvPr>
        </p:nvSpPr>
        <p:spPr>
          <a:xfrm>
            <a:off x="1219200" y="3843337"/>
            <a:ext cx="6858000" cy="400052"/>
          </a:xfrm>
          <a:prstGeom prst="rect">
            <a:avLst/>
          </a:prstGeom>
        </p:spPr>
        <p:txBody>
          <a:bodyPr/>
          <a:lstStyle>
            <a:lvl1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1pPr>
            <a:lvl2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2pPr>
            <a:lvl3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3pPr>
            <a:lvl4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4pPr>
            <a:lvl5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5pPr>
          </a:lstStyle>
          <a:p>
            <a:r>
              <a:rPr dirty="0"/>
              <a:t>Body Level One</a:t>
            </a:r>
          </a:p>
        </p:txBody>
      </p:sp>
    </p:spTree>
    <p:extLst>
      <p:ext uri="{BB962C8B-B14F-4D97-AF65-F5344CB8AC3E}">
        <p14:creationId xmlns:p14="http://schemas.microsoft.com/office/powerpoint/2010/main" val="206336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871" y="869816"/>
            <a:ext cx="8191794" cy="3681081"/>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BD207DA6-9B4E-4193-B07C-71BC498B69C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2" name="Title 1">
            <a:extLst>
              <a:ext uri="{FF2B5EF4-FFF2-40B4-BE49-F238E27FC236}">
                <a16:creationId xmlns:a16="http://schemas.microsoft.com/office/drawing/2014/main" id="{01D143AA-5843-473D-8DFD-1B0058A92968}"/>
              </a:ext>
            </a:extLst>
          </p:cNvPr>
          <p:cNvSpPr>
            <a:spLocks noGrp="1"/>
          </p:cNvSpPr>
          <p:nvPr>
            <p:ph type="title"/>
          </p:nvPr>
        </p:nvSpPr>
        <p:spPr/>
        <p:txBody>
          <a:bodyPr/>
          <a:lstStyle/>
          <a:p>
            <a:r>
              <a:rPr lang="en-US" dirty="0"/>
              <a:t>Click to edit Master title style</a:t>
            </a:r>
          </a:p>
        </p:txBody>
      </p:sp>
      <p:sp>
        <p:nvSpPr>
          <p:cNvPr id="11" name="Slide Number Placeholder 5">
            <a:extLst>
              <a:ext uri="{FF2B5EF4-FFF2-40B4-BE49-F238E27FC236}">
                <a16:creationId xmlns:a16="http://schemas.microsoft.com/office/drawing/2014/main" id="{51E8D666-686F-4671-A75C-F986B3D360DC}"/>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15" name="Picture 14">
            <a:extLst>
              <a:ext uri="{FF2B5EF4-FFF2-40B4-BE49-F238E27FC236}">
                <a16:creationId xmlns:a16="http://schemas.microsoft.com/office/drawing/2014/main" id="{1A87CA4E-B653-4582-9A4D-FB8100E6BE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247"/>
            <a:ext cx="2651300" cy="322575"/>
          </a:xfrm>
          <a:prstGeom prst="rect">
            <a:avLst/>
          </a:prstGeom>
        </p:spPr>
      </p:pic>
      <p:sp>
        <p:nvSpPr>
          <p:cNvPr id="4" name="TextBox 3">
            <a:extLst>
              <a:ext uri="{FF2B5EF4-FFF2-40B4-BE49-F238E27FC236}">
                <a16:creationId xmlns:a16="http://schemas.microsoft.com/office/drawing/2014/main" id="{622862F4-BAC9-4056-8B34-D8B287CC7204}"/>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351757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E3E5ED"/>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871" y="869816"/>
            <a:ext cx="8191794" cy="3681081"/>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BD207DA6-9B4E-4193-B07C-71BC498B69C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10" name="Title Text">
            <a:extLst>
              <a:ext uri="{FF2B5EF4-FFF2-40B4-BE49-F238E27FC236}">
                <a16:creationId xmlns:a16="http://schemas.microsoft.com/office/drawing/2014/main" id="{49BCBD61-4E22-4CA9-BDB7-E308EBB8012D}"/>
              </a:ext>
            </a:extLst>
          </p:cNvPr>
          <p:cNvSpPr>
            <a:spLocks noGrp="1"/>
          </p:cNvSpPr>
          <p:nvPr>
            <p:ph type="title"/>
          </p:nvPr>
        </p:nvSpPr>
        <p:spPr>
          <a:xfrm>
            <a:off x="457200" y="101773"/>
            <a:ext cx="8229600" cy="552452"/>
          </a:xfrm>
          <a:prstGeom prst="rect">
            <a:avLst/>
          </a:prstGeom>
        </p:spPr>
        <p:txBody>
          <a:bodyPr/>
          <a:lstStyle/>
          <a:p>
            <a:r>
              <a:rPr dirty="0"/>
              <a:t>Title Text</a:t>
            </a:r>
          </a:p>
        </p:txBody>
      </p:sp>
      <p:sp>
        <p:nvSpPr>
          <p:cNvPr id="6" name="Slide Number Placeholder 5">
            <a:extLst>
              <a:ext uri="{FF2B5EF4-FFF2-40B4-BE49-F238E27FC236}">
                <a16:creationId xmlns:a16="http://schemas.microsoft.com/office/drawing/2014/main" id="{FDF74222-A697-4EAE-B1F4-C404D585ED4E}"/>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11" name="Picture 10">
            <a:extLst>
              <a:ext uri="{FF2B5EF4-FFF2-40B4-BE49-F238E27FC236}">
                <a16:creationId xmlns:a16="http://schemas.microsoft.com/office/drawing/2014/main" id="{62491204-3772-492F-96F8-65B7F4CEB8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779"/>
            <a:ext cx="2651300" cy="322575"/>
          </a:xfrm>
          <a:prstGeom prst="rect">
            <a:avLst/>
          </a:prstGeom>
        </p:spPr>
      </p:pic>
      <p:sp>
        <p:nvSpPr>
          <p:cNvPr id="9" name="TextBox 8">
            <a:extLst>
              <a:ext uri="{FF2B5EF4-FFF2-40B4-BE49-F238E27FC236}">
                <a16:creationId xmlns:a16="http://schemas.microsoft.com/office/drawing/2014/main" id="{81AF7A15-DE7E-4C2E-B348-9A5AAA4AF7D2}"/>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277099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Text">
            <a:extLst>
              <a:ext uri="{FF2B5EF4-FFF2-40B4-BE49-F238E27FC236}">
                <a16:creationId xmlns:a16="http://schemas.microsoft.com/office/drawing/2014/main" id="{A62D8ED9-3C93-4C71-8420-470A2E24E56A}"/>
              </a:ext>
            </a:extLst>
          </p:cNvPr>
          <p:cNvSpPr>
            <a:spLocks noGrp="1"/>
          </p:cNvSpPr>
          <p:nvPr>
            <p:ph type="title"/>
          </p:nvPr>
        </p:nvSpPr>
        <p:spPr>
          <a:xfrm>
            <a:off x="457200" y="101773"/>
            <a:ext cx="8229600" cy="552452"/>
          </a:xfrm>
          <a:prstGeom prst="rect">
            <a:avLst/>
          </a:prstGeom>
        </p:spPr>
        <p:txBody>
          <a:bodyPr/>
          <a:lstStyle/>
          <a:p>
            <a:r>
              <a:rPr dirty="0"/>
              <a:t>Title Text</a:t>
            </a:r>
          </a:p>
        </p:txBody>
      </p:sp>
      <p:sp>
        <p:nvSpPr>
          <p:cNvPr id="7" name="Footer Placeholder 4">
            <a:extLst>
              <a:ext uri="{FF2B5EF4-FFF2-40B4-BE49-F238E27FC236}">
                <a16:creationId xmlns:a16="http://schemas.microsoft.com/office/drawing/2014/main" id="{D0CD9E31-FA34-4797-A841-8B13E0BC93A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5" name="Slide Number Placeholder 5">
            <a:extLst>
              <a:ext uri="{FF2B5EF4-FFF2-40B4-BE49-F238E27FC236}">
                <a16:creationId xmlns:a16="http://schemas.microsoft.com/office/drawing/2014/main" id="{9B1756D4-156D-4764-A1A8-D12680DEC930}"/>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9" name="Picture 8">
            <a:extLst>
              <a:ext uri="{FF2B5EF4-FFF2-40B4-BE49-F238E27FC236}">
                <a16:creationId xmlns:a16="http://schemas.microsoft.com/office/drawing/2014/main" id="{D20FED3A-497F-418C-A3BA-3F29608D30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247"/>
            <a:ext cx="2651300" cy="322575"/>
          </a:xfrm>
          <a:prstGeom prst="rect">
            <a:avLst/>
          </a:prstGeom>
        </p:spPr>
      </p:pic>
      <p:sp>
        <p:nvSpPr>
          <p:cNvPr id="10" name="TextBox 9">
            <a:extLst>
              <a:ext uri="{FF2B5EF4-FFF2-40B4-BE49-F238E27FC236}">
                <a16:creationId xmlns:a16="http://schemas.microsoft.com/office/drawing/2014/main" id="{711E641F-6960-4D25-B9C3-A18998CB6323}"/>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92223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651FA3F-253D-44CB-BF84-422E1C3E364A}" type="slidenum">
              <a:rPr lang="en-US" smtClean="0"/>
              <a:t>‹#›</a:t>
            </a:fld>
            <a:endParaRPr lang="en-US"/>
          </a:p>
        </p:txBody>
      </p:sp>
      <p:sp>
        <p:nvSpPr>
          <p:cNvPr id="7" name="Straight Connector 28">
            <a:extLst>
              <a:ext uri="{FF2B5EF4-FFF2-40B4-BE49-F238E27FC236}">
                <a16:creationId xmlns:a16="http://schemas.microsoft.com/office/drawing/2014/main" id="{6C705744-3CF5-468A-845D-6C69D7EBBC21}"/>
              </a:ext>
            </a:extLst>
          </p:cNvPr>
          <p:cNvSpPr/>
          <p:nvPr userDrawn="1"/>
        </p:nvSpPr>
        <p:spPr>
          <a:xfrm>
            <a:off x="454382" y="742950"/>
            <a:ext cx="8229602" cy="0"/>
          </a:xfrm>
          <a:prstGeom prst="line">
            <a:avLst/>
          </a:prstGeom>
          <a:ln>
            <a:solidFill>
              <a:schemeClr val="accent2"/>
            </a:solidFill>
            <a:prstDash val="dash"/>
          </a:ln>
        </p:spPr>
        <p:txBody>
          <a:bodyPr lIns="45718" tIns="45718" rIns="45718" bIns="45718"/>
          <a:lstStyle/>
          <a:p>
            <a:endParaRPr/>
          </a:p>
        </p:txBody>
      </p:sp>
      <p:sp>
        <p:nvSpPr>
          <p:cNvPr id="8" name="Title Text">
            <a:extLst>
              <a:ext uri="{FF2B5EF4-FFF2-40B4-BE49-F238E27FC236}">
                <a16:creationId xmlns:a16="http://schemas.microsoft.com/office/drawing/2014/main" id="{9590D4F9-DD36-45BD-809F-2617B2A100E3}"/>
              </a:ext>
            </a:extLst>
          </p:cNvPr>
          <p:cNvSpPr>
            <a:spLocks noGrp="1"/>
          </p:cNvSpPr>
          <p:nvPr>
            <p:ph type="title"/>
          </p:nvPr>
        </p:nvSpPr>
        <p:spPr>
          <a:xfrm>
            <a:off x="457200" y="101773"/>
            <a:ext cx="8229600" cy="55245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p>
            <a:r>
              <a:rPr dirty="0"/>
              <a:t>Title Text</a:t>
            </a:r>
          </a:p>
        </p:txBody>
      </p:sp>
      <p:sp>
        <p:nvSpPr>
          <p:cNvPr id="10" name="Body Level One…">
            <a:extLst>
              <a:ext uri="{FF2B5EF4-FFF2-40B4-BE49-F238E27FC236}">
                <a16:creationId xmlns:a16="http://schemas.microsoft.com/office/drawing/2014/main" id="{3D26E3EA-B91A-4E6E-B3F9-DBF62C2A0E3F}"/>
              </a:ext>
            </a:extLst>
          </p:cNvPr>
          <p:cNvSpPr>
            <a:spLocks noGrp="1"/>
          </p:cNvSpPr>
          <p:nvPr>
            <p:ph type="body" idx="1"/>
          </p:nvPr>
        </p:nvSpPr>
        <p:spPr>
          <a:xfrm>
            <a:off x="457200" y="887730"/>
            <a:ext cx="8229600" cy="3741421"/>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1" name="Straight Connector 28">
            <a:extLst>
              <a:ext uri="{FF2B5EF4-FFF2-40B4-BE49-F238E27FC236}">
                <a16:creationId xmlns:a16="http://schemas.microsoft.com/office/drawing/2014/main" id="{05297C41-4F2A-4EFD-A3A5-3F99BE2E6E94}"/>
              </a:ext>
            </a:extLst>
          </p:cNvPr>
          <p:cNvSpPr/>
          <p:nvPr userDrawn="1"/>
        </p:nvSpPr>
        <p:spPr>
          <a:xfrm>
            <a:off x="454382" y="4606831"/>
            <a:ext cx="8229602" cy="0"/>
          </a:xfrm>
          <a:prstGeom prst="line">
            <a:avLst/>
          </a:prstGeom>
          <a:ln>
            <a:solidFill>
              <a:srgbClr val="9FB8CD"/>
            </a:solidFill>
            <a:prstDash val="dash"/>
          </a:ln>
        </p:spPr>
        <p:txBody>
          <a:bodyPr lIns="45718" tIns="45718" rIns="45718" bIns="45718"/>
          <a:lstStyle/>
          <a:p>
            <a:endParaRPr/>
          </a:p>
        </p:txBody>
      </p:sp>
      <p:sp>
        <p:nvSpPr>
          <p:cNvPr id="2" name="Footer Placeholder 1">
            <a:extLst>
              <a:ext uri="{FF2B5EF4-FFF2-40B4-BE49-F238E27FC236}">
                <a16:creationId xmlns:a16="http://schemas.microsoft.com/office/drawing/2014/main" id="{5C4E400A-0195-4702-87D7-374780A58DEF}"/>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Group four</a:t>
            </a:r>
          </a:p>
        </p:txBody>
      </p:sp>
    </p:spTree>
    <p:extLst>
      <p:ext uri="{BB962C8B-B14F-4D97-AF65-F5344CB8AC3E}">
        <p14:creationId xmlns:p14="http://schemas.microsoft.com/office/powerpoint/2010/main" val="957576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6" r:id="rId4"/>
  </p:sldLayoutIdLst>
  <p:hf hdr="0" dt="0"/>
  <p:txStyles>
    <p:titleStyle>
      <a:lvl1pPr algn="l" defTabSz="685800" rtl="0" eaLnBrk="1" latinLnBrk="0" hangingPunct="1">
        <a:lnSpc>
          <a:spcPct val="90000"/>
        </a:lnSpc>
        <a:spcBef>
          <a:spcPct val="0"/>
        </a:spcBef>
        <a:buNone/>
        <a:defRPr sz="3300" kern="1200">
          <a:solidFill>
            <a:schemeClr val="tx1"/>
          </a:solidFill>
          <a:latin typeface="Bookman Old Style" panose="02050604050505020204" pitchFamily="18" charset="0"/>
          <a:ea typeface="+mj-ea"/>
          <a:cs typeface="+mj-cs"/>
        </a:defRPr>
      </a:lvl1pPr>
    </p:titleStyle>
    <p:bodyStyle>
      <a:lvl1pPr marL="171450" indent="-171450" algn="l" defTabSz="685800" rtl="0" eaLnBrk="1" latinLnBrk="0" hangingPunct="1">
        <a:lnSpc>
          <a:spcPct val="90000"/>
        </a:lnSpc>
        <a:spcBef>
          <a:spcPts val="750"/>
        </a:spcBef>
        <a:buClr>
          <a:schemeClr val="accent1"/>
        </a:buClr>
        <a:buSzPct val="75000"/>
        <a:buFont typeface="Wingdings" panose="05000000000000000000" pitchFamily="2" charset="2"/>
        <a:buChar char="Ø"/>
        <a:defRPr sz="2100" kern="1200">
          <a:solidFill>
            <a:schemeClr val="tx1"/>
          </a:solidFill>
          <a:latin typeface="Bookman Old Style" panose="02050604050505020204" pitchFamily="18" charset="0"/>
          <a:ea typeface="+mn-ea"/>
          <a:cs typeface="+mn-cs"/>
        </a:defRPr>
      </a:lvl1pPr>
      <a:lvl2pPr marL="5143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800" kern="1200">
          <a:solidFill>
            <a:schemeClr val="tx1"/>
          </a:solidFill>
          <a:latin typeface="Bookman Old Style" panose="02050604050505020204" pitchFamily="18" charset="0"/>
          <a:ea typeface="+mn-ea"/>
          <a:cs typeface="+mn-cs"/>
        </a:defRPr>
      </a:lvl2pPr>
      <a:lvl3pPr marL="8572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500" kern="1200">
          <a:solidFill>
            <a:schemeClr val="tx1"/>
          </a:solidFill>
          <a:latin typeface="Bookman Old Style" panose="02050604050505020204" pitchFamily="18" charset="0"/>
          <a:ea typeface="+mn-ea"/>
          <a:cs typeface="+mn-cs"/>
        </a:defRPr>
      </a:lvl3pPr>
      <a:lvl4pPr marL="12001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350" kern="1200">
          <a:solidFill>
            <a:schemeClr val="tx1"/>
          </a:solidFill>
          <a:latin typeface="Bookman Old Style" panose="02050604050505020204" pitchFamily="18" charset="0"/>
          <a:ea typeface="+mn-ea"/>
          <a:cs typeface="+mn-cs"/>
        </a:defRPr>
      </a:lvl4pPr>
      <a:lvl5pPr marL="15430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350" kern="1200">
          <a:solidFill>
            <a:schemeClr val="tx1"/>
          </a:solidFill>
          <a:latin typeface="Bookman Old Style" panose="020506040505050202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0810-8803-40D5-9B58-9BEEF2542BD8}"/>
              </a:ext>
            </a:extLst>
          </p:cNvPr>
          <p:cNvSpPr>
            <a:spLocks noGrp="1"/>
          </p:cNvSpPr>
          <p:nvPr>
            <p:ph type="title"/>
          </p:nvPr>
        </p:nvSpPr>
        <p:spPr/>
        <p:txBody>
          <a:bodyPr/>
          <a:lstStyle/>
          <a:p>
            <a:r>
              <a:rPr lang="en-US" b="0" dirty="0"/>
              <a:t>Intrusion Detection</a:t>
            </a:r>
          </a:p>
        </p:txBody>
      </p:sp>
      <p:sp>
        <p:nvSpPr>
          <p:cNvPr id="3" name="Text Placeholder 2">
            <a:extLst>
              <a:ext uri="{FF2B5EF4-FFF2-40B4-BE49-F238E27FC236}">
                <a16:creationId xmlns:a16="http://schemas.microsoft.com/office/drawing/2014/main" id="{71B361F6-B61C-4D17-9015-4E351343A79E}"/>
              </a:ext>
            </a:extLst>
          </p:cNvPr>
          <p:cNvSpPr>
            <a:spLocks noGrp="1"/>
          </p:cNvSpPr>
          <p:nvPr>
            <p:ph type="body" sz="quarter" idx="1"/>
          </p:nvPr>
        </p:nvSpPr>
        <p:spPr>
          <a:xfrm>
            <a:off x="1219200" y="3901815"/>
            <a:ext cx="6858000" cy="400052"/>
          </a:xfrm>
        </p:spPr>
        <p:txBody>
          <a:bodyPr>
            <a:normAutofit/>
          </a:bodyPr>
          <a:lstStyle/>
          <a:p>
            <a:r>
              <a:rPr lang="en-US" dirty="0"/>
              <a:t>Andrew Quijano | Daniel Mesko</a:t>
            </a:r>
          </a:p>
        </p:txBody>
      </p:sp>
      <p:pic>
        <p:nvPicPr>
          <p:cNvPr id="6" name="Picture 5">
            <a:extLst>
              <a:ext uri="{FF2B5EF4-FFF2-40B4-BE49-F238E27FC236}">
                <a16:creationId xmlns:a16="http://schemas.microsoft.com/office/drawing/2014/main" id="{D4D36B97-B9D7-41DC-A704-1C220DE86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4245"/>
            <a:ext cx="8077200" cy="2292236"/>
          </a:xfrm>
          <a:prstGeom prst="rect">
            <a:avLst/>
          </a:prstGeom>
        </p:spPr>
      </p:pic>
    </p:spTree>
    <p:extLst>
      <p:ext uri="{BB962C8B-B14F-4D97-AF65-F5344CB8AC3E}">
        <p14:creationId xmlns:p14="http://schemas.microsoft.com/office/powerpoint/2010/main" val="212135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5E34-1B6D-4B43-8E65-FFE263448022}"/>
              </a:ext>
            </a:extLst>
          </p:cNvPr>
          <p:cNvSpPr>
            <a:spLocks noGrp="1"/>
          </p:cNvSpPr>
          <p:nvPr>
            <p:ph type="title"/>
          </p:nvPr>
        </p:nvSpPr>
        <p:spPr/>
        <p:txBody>
          <a:bodyPr/>
          <a:lstStyle/>
          <a:p>
            <a:pPr algn="ctr"/>
            <a:r>
              <a:rPr lang="en-US" dirty="0"/>
              <a:t>Motivation References</a:t>
            </a:r>
          </a:p>
        </p:txBody>
      </p:sp>
      <p:sp>
        <p:nvSpPr>
          <p:cNvPr id="3" name="Footer Placeholder 2">
            <a:extLst>
              <a:ext uri="{FF2B5EF4-FFF2-40B4-BE49-F238E27FC236}">
                <a16:creationId xmlns:a16="http://schemas.microsoft.com/office/drawing/2014/main" id="{86D4AAF6-1257-43E1-8D35-84F7DD4986E9}"/>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70CD6B38-803C-41B6-B6AE-F30FD3828FD5}"/>
              </a:ext>
            </a:extLst>
          </p:cNvPr>
          <p:cNvSpPr>
            <a:spLocks noGrp="1"/>
          </p:cNvSpPr>
          <p:nvPr>
            <p:ph type="sldNum" sz="quarter" idx="12"/>
          </p:nvPr>
        </p:nvSpPr>
        <p:spPr/>
        <p:txBody>
          <a:bodyPr/>
          <a:lstStyle/>
          <a:p>
            <a:fld id="{F2407EE3-A7AD-4D85-AA70-E0A9F1A7BE8D}" type="slidenum">
              <a:rPr lang="en-US" smtClean="0"/>
              <a:pPr/>
              <a:t>10</a:t>
            </a:fld>
            <a:endParaRPr lang="en-US" dirty="0"/>
          </a:p>
        </p:txBody>
      </p:sp>
      <p:sp>
        <p:nvSpPr>
          <p:cNvPr id="5" name="TextBox 4">
            <a:extLst>
              <a:ext uri="{FF2B5EF4-FFF2-40B4-BE49-F238E27FC236}">
                <a16:creationId xmlns:a16="http://schemas.microsoft.com/office/drawing/2014/main" id="{28F944FB-3503-4A44-8029-E0F7FCADD7C9}"/>
              </a:ext>
            </a:extLst>
          </p:cNvPr>
          <p:cNvSpPr txBox="1"/>
          <p:nvPr/>
        </p:nvSpPr>
        <p:spPr>
          <a:xfrm>
            <a:off x="387457" y="960895"/>
            <a:ext cx="3897823" cy="3416320"/>
          </a:xfrm>
          <a:prstGeom prst="rect">
            <a:avLst/>
          </a:prstGeom>
          <a:noFill/>
        </p:spPr>
        <p:txBody>
          <a:bodyPr wrap="square" rtlCol="0">
            <a:spAutoFit/>
          </a:bodyPr>
          <a:lstStyle/>
          <a:p>
            <a:r>
              <a:rPr lang="en-US" dirty="0"/>
              <a:t>[1] </a:t>
            </a:r>
            <a:r>
              <a:rPr lang="en-US" dirty="0" err="1"/>
              <a:t>Bodenner</a:t>
            </a:r>
            <a:r>
              <a:rPr lang="en-US" dirty="0"/>
              <a:t>, Chris. “Getting Hacked in the Middle of the Ocean.” The Atlantic, Atlantic Media Company, 12 Dec. 2016, www.theatlantic.com/notes/2016/12/getting-hacked-in-the-middle-of-the-ocean/510191/</a:t>
            </a:r>
          </a:p>
          <a:p>
            <a:r>
              <a:rPr lang="en-US" dirty="0"/>
              <a:t>[2] </a:t>
            </a:r>
            <a:r>
              <a:rPr lang="en-US" dirty="0" err="1"/>
              <a:t>Fruhlinger</a:t>
            </a:r>
            <a:r>
              <a:rPr lang="en-US" dirty="0"/>
              <a:t>, Josh. “Top Cybersecurity Facts, Figures and Statistics for 2018.” </a:t>
            </a:r>
            <a:r>
              <a:rPr lang="en-US" i="1" dirty="0"/>
              <a:t>CSO Online</a:t>
            </a:r>
            <a:r>
              <a:rPr lang="en-US" dirty="0"/>
              <a:t>, CSO, 10 Oct. 2018, www.csoonline.com/article/3153707/top-cybersecurity-facts-figures-and-statistics.html</a:t>
            </a:r>
          </a:p>
        </p:txBody>
      </p:sp>
    </p:spTree>
    <p:extLst>
      <p:ext uri="{BB962C8B-B14F-4D97-AF65-F5344CB8AC3E}">
        <p14:creationId xmlns:p14="http://schemas.microsoft.com/office/powerpoint/2010/main" val="911656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5E34-1B6D-4B43-8E65-FFE263448022}"/>
              </a:ext>
            </a:extLst>
          </p:cNvPr>
          <p:cNvSpPr>
            <a:spLocks noGrp="1"/>
          </p:cNvSpPr>
          <p:nvPr>
            <p:ph type="title"/>
          </p:nvPr>
        </p:nvSpPr>
        <p:spPr/>
        <p:txBody>
          <a:bodyPr/>
          <a:lstStyle/>
          <a:p>
            <a:pPr algn="ctr"/>
            <a:r>
              <a:rPr lang="en-US" dirty="0"/>
              <a:t>Dataset References – APA citations</a:t>
            </a:r>
          </a:p>
        </p:txBody>
      </p:sp>
      <p:sp>
        <p:nvSpPr>
          <p:cNvPr id="3" name="Footer Placeholder 2">
            <a:extLst>
              <a:ext uri="{FF2B5EF4-FFF2-40B4-BE49-F238E27FC236}">
                <a16:creationId xmlns:a16="http://schemas.microsoft.com/office/drawing/2014/main" id="{86D4AAF6-1257-43E1-8D35-84F7DD4986E9}"/>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70CD6B38-803C-41B6-B6AE-F30FD3828FD5}"/>
              </a:ext>
            </a:extLst>
          </p:cNvPr>
          <p:cNvSpPr>
            <a:spLocks noGrp="1"/>
          </p:cNvSpPr>
          <p:nvPr>
            <p:ph type="sldNum" sz="quarter" idx="12"/>
          </p:nvPr>
        </p:nvSpPr>
        <p:spPr/>
        <p:txBody>
          <a:bodyPr/>
          <a:lstStyle/>
          <a:p>
            <a:fld id="{F2407EE3-A7AD-4D85-AA70-E0A9F1A7BE8D}" type="slidenum">
              <a:rPr lang="en-US" smtClean="0"/>
              <a:pPr/>
              <a:t>11</a:t>
            </a:fld>
            <a:endParaRPr lang="en-US" dirty="0"/>
          </a:p>
        </p:txBody>
      </p:sp>
      <p:sp>
        <p:nvSpPr>
          <p:cNvPr id="5" name="TextBox 4">
            <a:extLst>
              <a:ext uri="{FF2B5EF4-FFF2-40B4-BE49-F238E27FC236}">
                <a16:creationId xmlns:a16="http://schemas.microsoft.com/office/drawing/2014/main" id="{28F944FB-3503-4A44-8029-E0F7FCADD7C9}"/>
              </a:ext>
            </a:extLst>
          </p:cNvPr>
          <p:cNvSpPr txBox="1"/>
          <p:nvPr/>
        </p:nvSpPr>
        <p:spPr>
          <a:xfrm>
            <a:off x="387457" y="960895"/>
            <a:ext cx="3897823" cy="3693319"/>
          </a:xfrm>
          <a:prstGeom prst="rect">
            <a:avLst/>
          </a:prstGeom>
          <a:noFill/>
        </p:spPr>
        <p:txBody>
          <a:bodyPr wrap="square" rtlCol="0">
            <a:spAutoFit/>
          </a:bodyPr>
          <a:lstStyle/>
          <a:p>
            <a:r>
              <a:rPr lang="en-US" dirty="0"/>
              <a:t>[3] Lee, W., &amp; </a:t>
            </a:r>
            <a:r>
              <a:rPr lang="en-US" dirty="0" err="1"/>
              <a:t>Stolfo</a:t>
            </a:r>
            <a:r>
              <a:rPr lang="en-US" dirty="0"/>
              <a:t>, S. (1998). Data mining approaches for intrusion detection.</a:t>
            </a:r>
          </a:p>
          <a:p>
            <a:r>
              <a:rPr lang="en-US" dirty="0"/>
              <a:t>[4] Amit, I., </a:t>
            </a:r>
            <a:r>
              <a:rPr lang="en-US" dirty="0" err="1"/>
              <a:t>Matherly</a:t>
            </a:r>
            <a:r>
              <a:rPr lang="en-US" dirty="0"/>
              <a:t>, J., Hewlett, W., Xu, Z., Meshi, Y., &amp; Weinberger, Y. (2018). Machine Learning in Cyber-Security-Problems, Challenges and Data Sets. </a:t>
            </a:r>
            <a:r>
              <a:rPr lang="en-US" i="1" dirty="0" err="1"/>
              <a:t>arXiv</a:t>
            </a:r>
            <a:r>
              <a:rPr lang="en-US" i="1" dirty="0"/>
              <a:t> preprint arXiv:1812.07858</a:t>
            </a:r>
            <a:r>
              <a:rPr lang="en-US" dirty="0"/>
              <a:t>. </a:t>
            </a:r>
          </a:p>
          <a:p>
            <a:r>
              <a:rPr lang="en-US" dirty="0"/>
              <a:t>[5] </a:t>
            </a:r>
            <a:r>
              <a:rPr lang="en-US" dirty="0" err="1"/>
              <a:t>Staudemeyer</a:t>
            </a:r>
            <a:r>
              <a:rPr lang="en-US" dirty="0"/>
              <a:t>, R. C., &amp; </a:t>
            </a:r>
            <a:r>
              <a:rPr lang="en-US" dirty="0" err="1"/>
              <a:t>Omlin</a:t>
            </a:r>
            <a:r>
              <a:rPr lang="en-US" dirty="0"/>
              <a:t>, C. W. (2014). Extracting salient features for network intrusion detection using machine learning methods. </a:t>
            </a:r>
            <a:r>
              <a:rPr lang="en-US" i="1" dirty="0"/>
              <a:t>South African computer journal</a:t>
            </a:r>
            <a:r>
              <a:rPr lang="en-US" dirty="0"/>
              <a:t>, </a:t>
            </a:r>
            <a:r>
              <a:rPr lang="en-US" i="1" dirty="0"/>
              <a:t>52</a:t>
            </a:r>
            <a:r>
              <a:rPr lang="en-US" dirty="0"/>
              <a:t>(1), 82-96.</a:t>
            </a:r>
          </a:p>
        </p:txBody>
      </p:sp>
    </p:spTree>
    <p:extLst>
      <p:ext uri="{BB962C8B-B14F-4D97-AF65-F5344CB8AC3E}">
        <p14:creationId xmlns:p14="http://schemas.microsoft.com/office/powerpoint/2010/main" val="607053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5E34-1B6D-4B43-8E65-FFE263448022}"/>
              </a:ext>
            </a:extLst>
          </p:cNvPr>
          <p:cNvSpPr>
            <a:spLocks noGrp="1"/>
          </p:cNvSpPr>
          <p:nvPr>
            <p:ph type="title"/>
          </p:nvPr>
        </p:nvSpPr>
        <p:spPr/>
        <p:txBody>
          <a:bodyPr/>
          <a:lstStyle/>
          <a:p>
            <a:pPr algn="ctr"/>
            <a:r>
              <a:rPr lang="en-US" dirty="0"/>
              <a:t>IDS Model References – APA citation</a:t>
            </a:r>
          </a:p>
        </p:txBody>
      </p:sp>
      <p:sp>
        <p:nvSpPr>
          <p:cNvPr id="3" name="Footer Placeholder 2">
            <a:extLst>
              <a:ext uri="{FF2B5EF4-FFF2-40B4-BE49-F238E27FC236}">
                <a16:creationId xmlns:a16="http://schemas.microsoft.com/office/drawing/2014/main" id="{86D4AAF6-1257-43E1-8D35-84F7DD4986E9}"/>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70CD6B38-803C-41B6-B6AE-F30FD3828FD5}"/>
              </a:ext>
            </a:extLst>
          </p:cNvPr>
          <p:cNvSpPr>
            <a:spLocks noGrp="1"/>
          </p:cNvSpPr>
          <p:nvPr>
            <p:ph type="sldNum" sz="quarter" idx="12"/>
          </p:nvPr>
        </p:nvSpPr>
        <p:spPr/>
        <p:txBody>
          <a:bodyPr/>
          <a:lstStyle/>
          <a:p>
            <a:fld id="{F2407EE3-A7AD-4D85-AA70-E0A9F1A7BE8D}" type="slidenum">
              <a:rPr lang="en-US" smtClean="0"/>
              <a:pPr/>
              <a:t>12</a:t>
            </a:fld>
            <a:endParaRPr lang="en-US" dirty="0"/>
          </a:p>
        </p:txBody>
      </p:sp>
      <p:sp>
        <p:nvSpPr>
          <p:cNvPr id="5" name="TextBox 4">
            <a:extLst>
              <a:ext uri="{FF2B5EF4-FFF2-40B4-BE49-F238E27FC236}">
                <a16:creationId xmlns:a16="http://schemas.microsoft.com/office/drawing/2014/main" id="{28F944FB-3503-4A44-8029-E0F7FCADD7C9}"/>
              </a:ext>
            </a:extLst>
          </p:cNvPr>
          <p:cNvSpPr txBox="1"/>
          <p:nvPr/>
        </p:nvSpPr>
        <p:spPr>
          <a:xfrm>
            <a:off x="-61993" y="960895"/>
            <a:ext cx="5594888" cy="3693319"/>
          </a:xfrm>
          <a:prstGeom prst="rect">
            <a:avLst/>
          </a:prstGeom>
          <a:noFill/>
        </p:spPr>
        <p:txBody>
          <a:bodyPr wrap="square" rtlCol="0">
            <a:spAutoFit/>
          </a:bodyPr>
          <a:lstStyle/>
          <a:p>
            <a:r>
              <a:rPr lang="en-US" dirty="0"/>
              <a:t>[6] Y. Sani, A. </a:t>
            </a:r>
            <a:r>
              <a:rPr lang="en-US" dirty="0" err="1"/>
              <a:t>Mohamedou</a:t>
            </a:r>
            <a:r>
              <a:rPr lang="en-US" dirty="0"/>
              <a:t>, K. Ali, A. </a:t>
            </a:r>
            <a:r>
              <a:rPr lang="en-US" dirty="0" err="1"/>
              <a:t>Farjamfar</a:t>
            </a:r>
            <a:r>
              <a:rPr lang="en-US" dirty="0"/>
              <a:t>, M. Azman and S. Shamsuddin, "An overview of neural networks use in anomaly Intrusion Detection Systems," </a:t>
            </a:r>
            <a:r>
              <a:rPr lang="en-US" i="1" dirty="0"/>
              <a:t>2009 IEEE Student Conference on Research and Development (</a:t>
            </a:r>
            <a:r>
              <a:rPr lang="en-US" i="1" dirty="0" err="1"/>
              <a:t>SCOReD</a:t>
            </a:r>
            <a:r>
              <a:rPr lang="en-US" i="1" dirty="0"/>
              <a:t>)</a:t>
            </a:r>
            <a:r>
              <a:rPr lang="en-US" dirty="0"/>
              <a:t>, Serdang, 2009, pp. 89-92</a:t>
            </a:r>
          </a:p>
          <a:p>
            <a:r>
              <a:rPr lang="en-US" dirty="0"/>
              <a:t>[7] M. A. Jabbar, R. </a:t>
            </a:r>
            <a:r>
              <a:rPr lang="en-US" dirty="0" err="1"/>
              <a:t>Aluvalu</a:t>
            </a:r>
            <a:r>
              <a:rPr lang="en-US" dirty="0"/>
              <a:t> and S. S. Satyanarayana Reddy, "Intrusion Detection System Using Bayesian Network and Feature Subset Selection," </a:t>
            </a:r>
            <a:r>
              <a:rPr lang="en-US" i="1" dirty="0"/>
              <a:t>2017 IEEE International Conference on Computational Intelligence and Computing Research (ICCIC)</a:t>
            </a:r>
            <a:r>
              <a:rPr lang="en-US" dirty="0"/>
              <a:t>, Coimbatore, 2017, pp. 1-5.</a:t>
            </a:r>
          </a:p>
          <a:p>
            <a:r>
              <a:rPr lang="en-US" dirty="0"/>
              <a:t>[8] Mahoney, M. V., &amp; Chan, P. K. (2001). </a:t>
            </a:r>
            <a:r>
              <a:rPr lang="en-US" i="1" dirty="0"/>
              <a:t>PHAD: Packet header anomaly detection for identifying hostile network traffic</a:t>
            </a:r>
            <a:r>
              <a:rPr lang="en-US" dirty="0"/>
              <a:t>.</a:t>
            </a:r>
          </a:p>
        </p:txBody>
      </p:sp>
    </p:spTree>
    <p:extLst>
      <p:ext uri="{BB962C8B-B14F-4D97-AF65-F5344CB8AC3E}">
        <p14:creationId xmlns:p14="http://schemas.microsoft.com/office/powerpoint/2010/main" val="70699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E3BD-478F-4882-A883-9D5A9E2915DF}"/>
              </a:ext>
            </a:extLst>
          </p:cNvPr>
          <p:cNvSpPr>
            <a:spLocks noGrp="1"/>
          </p:cNvSpPr>
          <p:nvPr>
            <p:ph type="title"/>
          </p:nvPr>
        </p:nvSpPr>
        <p:spPr/>
        <p:txBody>
          <a:bodyPr/>
          <a:lstStyle/>
          <a:p>
            <a:pPr algn="ctr"/>
            <a:r>
              <a:rPr lang="en-US" dirty="0"/>
              <a:t>Motivation</a:t>
            </a:r>
          </a:p>
        </p:txBody>
      </p:sp>
      <p:sp>
        <p:nvSpPr>
          <p:cNvPr id="3" name="Footer Placeholder 2">
            <a:extLst>
              <a:ext uri="{FF2B5EF4-FFF2-40B4-BE49-F238E27FC236}">
                <a16:creationId xmlns:a16="http://schemas.microsoft.com/office/drawing/2014/main" id="{1CF93BED-3854-4775-8325-418CCAA2B483}"/>
              </a:ext>
            </a:extLst>
          </p:cNvPr>
          <p:cNvSpPr>
            <a:spLocks noGrp="1"/>
          </p:cNvSpPr>
          <p:nvPr>
            <p:ph type="ftr" sz="quarter" idx="11"/>
          </p:nvPr>
        </p:nvSpPr>
        <p:spPr/>
        <p:txBody>
          <a:bodyPr/>
          <a:lstStyle/>
          <a:p>
            <a:r>
              <a:rPr lang="en-US" dirty="0"/>
              <a:t>Intrusion Detection Systems</a:t>
            </a:r>
          </a:p>
        </p:txBody>
      </p:sp>
      <p:sp>
        <p:nvSpPr>
          <p:cNvPr id="4" name="Slide Number Placeholder 3">
            <a:extLst>
              <a:ext uri="{FF2B5EF4-FFF2-40B4-BE49-F238E27FC236}">
                <a16:creationId xmlns:a16="http://schemas.microsoft.com/office/drawing/2014/main" id="{418E7D2B-BFEF-4415-B5FA-2A7E5F537E52}"/>
              </a:ext>
            </a:extLst>
          </p:cNvPr>
          <p:cNvSpPr>
            <a:spLocks noGrp="1"/>
          </p:cNvSpPr>
          <p:nvPr>
            <p:ph type="sldNum" sz="quarter" idx="12"/>
          </p:nvPr>
        </p:nvSpPr>
        <p:spPr>
          <a:xfrm>
            <a:off x="4396253" y="4696755"/>
            <a:ext cx="351492" cy="221242"/>
          </a:xfrm>
        </p:spPr>
        <p:txBody>
          <a:bodyPr/>
          <a:lstStyle/>
          <a:p>
            <a:fld id="{F2407EE3-A7AD-4D85-AA70-E0A9F1A7BE8D}" type="slidenum">
              <a:rPr lang="en-US" smtClean="0"/>
              <a:pPr/>
              <a:t>2</a:t>
            </a:fld>
            <a:endParaRPr lang="en-US" dirty="0"/>
          </a:p>
        </p:txBody>
      </p:sp>
      <p:pic>
        <p:nvPicPr>
          <p:cNvPr id="6" name="Picture 5">
            <a:extLst>
              <a:ext uri="{FF2B5EF4-FFF2-40B4-BE49-F238E27FC236}">
                <a16:creationId xmlns:a16="http://schemas.microsoft.com/office/drawing/2014/main" id="{9C472E71-28C4-4536-99CA-548721DFE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83" y="914400"/>
            <a:ext cx="5465037" cy="3447146"/>
          </a:xfrm>
          <a:prstGeom prst="rect">
            <a:avLst/>
          </a:prstGeom>
          <a:ln w="2286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46EA64EA-2536-4E3B-85FC-236FB0F85A91}"/>
              </a:ext>
            </a:extLst>
          </p:cNvPr>
          <p:cNvSpPr txBox="1"/>
          <p:nvPr/>
        </p:nvSpPr>
        <p:spPr>
          <a:xfrm>
            <a:off x="6115049" y="914400"/>
            <a:ext cx="2850720" cy="3970318"/>
          </a:xfrm>
          <a:prstGeom prst="rect">
            <a:avLst/>
          </a:prstGeom>
          <a:noFill/>
        </p:spPr>
        <p:txBody>
          <a:bodyPr wrap="square" rtlCol="0">
            <a:spAutoFit/>
          </a:bodyPr>
          <a:lstStyle/>
          <a:p>
            <a:r>
              <a:rPr lang="en-US" dirty="0"/>
              <a:t>What is it?</a:t>
            </a:r>
          </a:p>
          <a:p>
            <a:r>
              <a:rPr lang="en-US" dirty="0"/>
              <a:t>Anomalies is unusual behavior in a network that usually is a sign of an incoming attack.</a:t>
            </a:r>
          </a:p>
          <a:p>
            <a:r>
              <a:rPr lang="en-US" dirty="0"/>
              <a:t>Why research </a:t>
            </a:r>
            <a:r>
              <a:rPr lang="en-US"/>
              <a:t>this topic?</a:t>
            </a:r>
            <a:endParaRPr lang="en-US" dirty="0"/>
          </a:p>
          <a:p>
            <a:r>
              <a:rPr lang="en-US" dirty="0"/>
              <a:t>Personal misery: Blackmail, credit card fraud, etc. [1]</a:t>
            </a:r>
          </a:p>
          <a:p>
            <a:r>
              <a:rPr lang="en-US" dirty="0"/>
              <a:t>Damage to productivity: According to CSO Online, an attack can cost on average of $5 Million. [2]</a:t>
            </a:r>
          </a:p>
          <a:p>
            <a:endParaRPr lang="en-US" dirty="0"/>
          </a:p>
          <a:p>
            <a:endParaRPr lang="en-US" dirty="0"/>
          </a:p>
        </p:txBody>
      </p:sp>
    </p:spTree>
    <p:extLst>
      <p:ext uri="{BB962C8B-B14F-4D97-AF65-F5344CB8AC3E}">
        <p14:creationId xmlns:p14="http://schemas.microsoft.com/office/powerpoint/2010/main" val="1721358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3A570385-EC7B-4132-933A-CF5A820DD6D1}"/>
              </a:ext>
            </a:extLst>
          </p:cNvPr>
          <p:cNvGraphicFramePr>
            <a:graphicFrameLocks noGrp="1"/>
          </p:cNvGraphicFramePr>
          <p:nvPr>
            <p:ph idx="1"/>
            <p:extLst>
              <p:ext uri="{D42A27DB-BD31-4B8C-83A1-F6EECF244321}">
                <p14:modId xmlns:p14="http://schemas.microsoft.com/office/powerpoint/2010/main" val="3540641232"/>
              </p:ext>
            </p:extLst>
          </p:nvPr>
        </p:nvGraphicFramePr>
        <p:xfrm>
          <a:off x="0" y="383609"/>
          <a:ext cx="9144000" cy="4299016"/>
        </p:xfrm>
        <a:graphic>
          <a:graphicData uri="http://schemas.openxmlformats.org/drawingml/2006/table">
            <a:tbl>
              <a:tblPr firstRow="1" bandRow="1">
                <a:tableStyleId>{5C22544A-7EE6-4342-B048-85BDC9FD1C3A}</a:tableStyleId>
              </a:tblPr>
              <a:tblGrid>
                <a:gridCol w="4149247">
                  <a:extLst>
                    <a:ext uri="{9D8B030D-6E8A-4147-A177-3AD203B41FA5}">
                      <a16:colId xmlns:a16="http://schemas.microsoft.com/office/drawing/2014/main" val="3419057481"/>
                    </a:ext>
                  </a:extLst>
                </a:gridCol>
                <a:gridCol w="4994753">
                  <a:extLst>
                    <a:ext uri="{9D8B030D-6E8A-4147-A177-3AD203B41FA5}">
                      <a16:colId xmlns:a16="http://schemas.microsoft.com/office/drawing/2014/main" val="3049868457"/>
                    </a:ext>
                  </a:extLst>
                </a:gridCol>
              </a:tblGrid>
              <a:tr h="321376">
                <a:tc>
                  <a:txBody>
                    <a:bodyPr/>
                    <a:lstStyle/>
                    <a:p>
                      <a:r>
                        <a:rPr lang="en-US" dirty="0"/>
                        <a:t>Datasets</a:t>
                      </a:r>
                    </a:p>
                  </a:txBody>
                  <a:tcPr/>
                </a:tc>
                <a:tc>
                  <a:txBody>
                    <a:bodyPr/>
                    <a:lstStyle/>
                    <a:p>
                      <a:r>
                        <a:rPr lang="en-US" dirty="0"/>
                        <a:t>Models</a:t>
                      </a:r>
                    </a:p>
                  </a:txBody>
                  <a:tcPr/>
                </a:tc>
                <a:extLst>
                  <a:ext uri="{0D108BD9-81ED-4DB2-BD59-A6C34878D82A}">
                    <a16:rowId xmlns:a16="http://schemas.microsoft.com/office/drawing/2014/main" val="702331144"/>
                  </a:ext>
                </a:extLst>
              </a:tr>
              <a:tr h="842813">
                <a:tc>
                  <a:txBody>
                    <a:bodyPr/>
                    <a:lstStyle/>
                    <a:p>
                      <a:r>
                        <a:rPr lang="en-US" dirty="0"/>
                        <a:t>KDD [3]: This is the primary paper we are using to learn how to convert </a:t>
                      </a:r>
                      <a:r>
                        <a:rPr lang="en-US" dirty="0" err="1"/>
                        <a:t>tcpdump</a:t>
                      </a:r>
                      <a:r>
                        <a:rPr lang="en-US" dirty="0"/>
                        <a:t> data to the 42 features in KDD data set</a:t>
                      </a:r>
                    </a:p>
                  </a:txBody>
                  <a:tcPr/>
                </a:tc>
                <a:tc>
                  <a:txBody>
                    <a:bodyPr/>
                    <a:lstStyle/>
                    <a:p>
                      <a:r>
                        <a:rPr lang="en-US" dirty="0"/>
                        <a:t>Neural Network[6]: Neural Networks are currently one of the most potent </a:t>
                      </a:r>
                      <a:r>
                        <a:rPr lang="en-US" dirty="0" err="1"/>
                        <a:t>classifers</a:t>
                      </a:r>
                      <a:r>
                        <a:rPr lang="en-US" dirty="0"/>
                        <a:t> in other subject area such as image classification. This paper discusses various ways how the neural network can be used for Anomaly Detection</a:t>
                      </a:r>
                    </a:p>
                  </a:txBody>
                  <a:tcPr/>
                </a:tc>
                <a:extLst>
                  <a:ext uri="{0D108BD9-81ED-4DB2-BD59-A6C34878D82A}">
                    <a16:rowId xmlns:a16="http://schemas.microsoft.com/office/drawing/2014/main" val="1061253040"/>
                  </a:ext>
                </a:extLst>
              </a:tr>
              <a:tr h="1222079">
                <a:tc>
                  <a:txBody>
                    <a:bodyPr/>
                    <a:lstStyle/>
                    <a:p>
                      <a:r>
                        <a:rPr lang="en-US" dirty="0"/>
                        <a:t>Palo Alto [4]: Palo Alto had recently released six different datasets. Four of these datasets are more malware and benign programs for machine learning. They also had network traffic data and a labelled data set for remote attacks to take over the command line/shell.</a:t>
                      </a:r>
                    </a:p>
                  </a:txBody>
                  <a:tcPr/>
                </a:tc>
                <a:tc>
                  <a:txBody>
                    <a:bodyPr/>
                    <a:lstStyle/>
                    <a:p>
                      <a:r>
                        <a:rPr lang="en-US" dirty="0"/>
                        <a:t>Bayesian Networks[7]: This paper much like the Salient Feature paper discusses the most ideal features to select for machine learning. Also, it uses the Bayesian Network which essentially is an enhanced Bayes Classifier. </a:t>
                      </a:r>
                      <a:r>
                        <a:rPr lang="en-US" sz="1350" b="0" i="0" u="none" strike="noStrike" kern="1200" baseline="0" dirty="0">
                          <a:solidFill>
                            <a:schemeClr val="dk1"/>
                          </a:solidFill>
                          <a:latin typeface="+mn-lt"/>
                          <a:ea typeface="+mn-ea"/>
                          <a:cs typeface="+mn-cs"/>
                        </a:rPr>
                        <a:t>They are Probabilistic Directed Acyclic Graph (DAG) models and can be browsed using DFS to compute most </a:t>
                      </a:r>
                      <a:r>
                        <a:rPr lang="en-US" sz="1350" b="0" i="0" u="none" strike="noStrike" kern="1200" baseline="0">
                          <a:solidFill>
                            <a:schemeClr val="dk1"/>
                          </a:solidFill>
                          <a:latin typeface="+mn-lt"/>
                          <a:ea typeface="+mn-ea"/>
                          <a:cs typeface="+mn-cs"/>
                        </a:rPr>
                        <a:t>likely event.</a:t>
                      </a:r>
                      <a:endParaRPr lang="en-US" dirty="0"/>
                    </a:p>
                  </a:txBody>
                  <a:tcPr/>
                </a:tc>
                <a:extLst>
                  <a:ext uri="{0D108BD9-81ED-4DB2-BD59-A6C34878D82A}">
                    <a16:rowId xmlns:a16="http://schemas.microsoft.com/office/drawing/2014/main" val="3901034031"/>
                  </a:ext>
                </a:extLst>
              </a:tr>
              <a:tr h="1694672">
                <a:tc>
                  <a:txBody>
                    <a:bodyPr/>
                    <a:lstStyle/>
                    <a:p>
                      <a:r>
                        <a:rPr lang="en-US" dirty="0"/>
                        <a:t>Salient Feature Extraction [5]: This paper is similar to the KDD Data Mining paper as it discuses the features obtained in creating the data set from raw </a:t>
                      </a:r>
                      <a:r>
                        <a:rPr lang="en-US" dirty="0" err="1"/>
                        <a:t>tcp</a:t>
                      </a:r>
                      <a:r>
                        <a:rPr lang="en-US" dirty="0"/>
                        <a:t> dumps. This paper focused on which of the 42 features of the KDD Cup set proved to be the most important for the 4 categories of attacks and they had obtained better results for each category when certain features were pruned.</a:t>
                      </a:r>
                    </a:p>
                  </a:txBody>
                  <a:tcPr/>
                </a:tc>
                <a:tc>
                  <a:txBody>
                    <a:bodyPr/>
                    <a:lstStyle/>
                    <a:p>
                      <a:r>
                        <a:rPr lang="en-US" dirty="0"/>
                        <a:t>PHAD[8]: Packet Header Anomaly Detection (PHAD) </a:t>
                      </a:r>
                      <a:r>
                        <a:rPr lang="en-US" sz="1350" b="0" i="0" u="none" strike="noStrike" kern="1200" baseline="0" dirty="0">
                          <a:solidFill>
                            <a:schemeClr val="dk1"/>
                          </a:solidFill>
                          <a:latin typeface="+mn-lt"/>
                          <a:ea typeface="+mn-ea"/>
                          <a:cs typeface="+mn-cs"/>
                        </a:rPr>
                        <a:t>time-based protocol anomaly detector for network packets. To apply time-based modeling to anomaly detection with explicit training and test periods, an anomaly score</a:t>
                      </a:r>
                    </a:p>
                    <a:p>
                      <a:r>
                        <a:rPr lang="en-US" sz="1350" b="0" i="0" u="none" strike="noStrike" kern="1200" baseline="0" dirty="0">
                          <a:solidFill>
                            <a:schemeClr val="dk1"/>
                          </a:solidFill>
                          <a:latin typeface="+mn-lt"/>
                          <a:ea typeface="+mn-ea"/>
                          <a:cs typeface="+mn-cs"/>
                        </a:rPr>
                        <a:t>= </a:t>
                      </a:r>
                      <a:r>
                        <a:rPr lang="en-US" sz="1350" b="0" i="1" u="none" strike="noStrike" kern="1200" baseline="0" dirty="0" err="1">
                          <a:solidFill>
                            <a:schemeClr val="dk1"/>
                          </a:solidFill>
                          <a:latin typeface="+mn-lt"/>
                          <a:ea typeface="+mn-ea"/>
                          <a:cs typeface="+mn-cs"/>
                        </a:rPr>
                        <a:t>tn</a:t>
                      </a:r>
                      <a:r>
                        <a:rPr lang="en-US" sz="1350" b="0" i="1" u="none" strike="noStrike" kern="1200" baseline="0" dirty="0">
                          <a:solidFill>
                            <a:schemeClr val="dk1"/>
                          </a:solidFill>
                          <a:latin typeface="+mn-lt"/>
                          <a:ea typeface="+mn-ea"/>
                          <a:cs typeface="+mn-cs"/>
                        </a:rPr>
                        <a:t>/r </a:t>
                      </a:r>
                      <a:r>
                        <a:rPr lang="en-US" sz="1350" b="0" i="0" u="none" strike="noStrike" kern="1200" baseline="0" dirty="0">
                          <a:solidFill>
                            <a:schemeClr val="dk1"/>
                          </a:solidFill>
                          <a:latin typeface="+mn-lt"/>
                          <a:ea typeface="+mn-ea"/>
                          <a:cs typeface="+mn-cs"/>
                        </a:rPr>
                        <a:t>is calculated, where </a:t>
                      </a:r>
                      <a:r>
                        <a:rPr lang="en-US" sz="1350" b="0" i="1" u="none" strike="noStrike" kern="1200" baseline="0" dirty="0">
                          <a:solidFill>
                            <a:schemeClr val="dk1"/>
                          </a:solidFill>
                          <a:latin typeface="+mn-lt"/>
                          <a:ea typeface="+mn-ea"/>
                          <a:cs typeface="+mn-cs"/>
                        </a:rPr>
                        <a:t>n </a:t>
                      </a:r>
                      <a:r>
                        <a:rPr lang="en-US" sz="1350" b="0" i="0" u="none" strike="noStrike" kern="1200" baseline="0" dirty="0">
                          <a:solidFill>
                            <a:schemeClr val="dk1"/>
                          </a:solidFill>
                          <a:latin typeface="+mn-lt"/>
                          <a:ea typeface="+mn-ea"/>
                          <a:cs typeface="+mn-cs"/>
                        </a:rPr>
                        <a:t>is the number of times a packet field is observed during the training period and </a:t>
                      </a:r>
                      <a:r>
                        <a:rPr lang="en-US" sz="1350" b="0" i="1" u="none" strike="noStrike" kern="1200" baseline="0" dirty="0">
                          <a:solidFill>
                            <a:schemeClr val="dk1"/>
                          </a:solidFill>
                          <a:latin typeface="+mn-lt"/>
                          <a:ea typeface="+mn-ea"/>
                          <a:cs typeface="+mn-cs"/>
                        </a:rPr>
                        <a:t>r </a:t>
                      </a:r>
                      <a:r>
                        <a:rPr lang="en-US" sz="1350" b="0" i="0" u="none" strike="noStrike" kern="1200" baseline="0" dirty="0">
                          <a:solidFill>
                            <a:schemeClr val="dk1"/>
                          </a:solidFill>
                          <a:latin typeface="+mn-lt"/>
                          <a:ea typeface="+mn-ea"/>
                          <a:cs typeface="+mn-cs"/>
                        </a:rPr>
                        <a:t>is the number of distinct values of a particular packet field observed during training period, and where </a:t>
                      </a:r>
                      <a:r>
                        <a:rPr lang="en-US" sz="1350" b="0" i="1" u="none" strike="noStrike" kern="1200" baseline="0" dirty="0">
                          <a:solidFill>
                            <a:schemeClr val="dk1"/>
                          </a:solidFill>
                          <a:latin typeface="+mn-lt"/>
                          <a:ea typeface="+mn-ea"/>
                          <a:cs typeface="+mn-cs"/>
                        </a:rPr>
                        <a:t>t </a:t>
                      </a:r>
                      <a:r>
                        <a:rPr lang="en-US" sz="1350" b="0" i="0" u="none" strike="noStrike" kern="1200" baseline="0" dirty="0">
                          <a:solidFill>
                            <a:schemeClr val="dk1"/>
                          </a:solidFill>
                          <a:latin typeface="+mn-lt"/>
                          <a:ea typeface="+mn-ea"/>
                          <a:cs typeface="+mn-cs"/>
                        </a:rPr>
                        <a:t>is the time since the last anomaly.</a:t>
                      </a:r>
                      <a:endParaRPr lang="en-US" dirty="0"/>
                    </a:p>
                  </a:txBody>
                  <a:tcPr/>
                </a:tc>
                <a:extLst>
                  <a:ext uri="{0D108BD9-81ED-4DB2-BD59-A6C34878D82A}">
                    <a16:rowId xmlns:a16="http://schemas.microsoft.com/office/drawing/2014/main" val="3041365766"/>
                  </a:ext>
                </a:extLst>
              </a:tr>
            </a:tbl>
          </a:graphicData>
        </a:graphic>
      </p:graphicFrame>
      <p:sp>
        <p:nvSpPr>
          <p:cNvPr id="3" name="Footer Placeholder 2">
            <a:extLst>
              <a:ext uri="{FF2B5EF4-FFF2-40B4-BE49-F238E27FC236}">
                <a16:creationId xmlns:a16="http://schemas.microsoft.com/office/drawing/2014/main" id="{2737BEDF-9C07-4A0C-A19B-BE188C7EBCF0}"/>
              </a:ext>
            </a:extLst>
          </p:cNvPr>
          <p:cNvSpPr>
            <a:spLocks noGrp="1"/>
          </p:cNvSpPr>
          <p:nvPr>
            <p:ph type="ftr" sz="quarter" idx="11"/>
          </p:nvPr>
        </p:nvSpPr>
        <p:spPr/>
        <p:txBody>
          <a:bodyPr/>
          <a:lstStyle/>
          <a:p>
            <a:r>
              <a:rPr lang="en-US"/>
              <a:t>Intrusion Detection Systems</a:t>
            </a:r>
            <a:endParaRPr lang="en-US" dirty="0"/>
          </a:p>
        </p:txBody>
      </p:sp>
      <p:sp>
        <p:nvSpPr>
          <p:cNvPr id="2" name="Title 1">
            <a:extLst>
              <a:ext uri="{FF2B5EF4-FFF2-40B4-BE49-F238E27FC236}">
                <a16:creationId xmlns:a16="http://schemas.microsoft.com/office/drawing/2014/main" id="{2F6774A9-AD76-4697-9A1A-1A7104140894}"/>
              </a:ext>
            </a:extLst>
          </p:cNvPr>
          <p:cNvSpPr>
            <a:spLocks noGrp="1"/>
          </p:cNvSpPr>
          <p:nvPr>
            <p:ph type="title"/>
          </p:nvPr>
        </p:nvSpPr>
        <p:spPr>
          <a:xfrm>
            <a:off x="457200" y="101773"/>
            <a:ext cx="8229600" cy="284647"/>
          </a:xfrm>
        </p:spPr>
        <p:txBody>
          <a:bodyPr>
            <a:normAutofit fontScale="90000"/>
          </a:bodyPr>
          <a:lstStyle/>
          <a:p>
            <a:pPr algn="ctr"/>
            <a:r>
              <a:rPr lang="en-US" dirty="0"/>
              <a:t>Related Work</a:t>
            </a:r>
          </a:p>
        </p:txBody>
      </p:sp>
      <p:sp>
        <p:nvSpPr>
          <p:cNvPr id="4" name="Slide Number Placeholder 3">
            <a:extLst>
              <a:ext uri="{FF2B5EF4-FFF2-40B4-BE49-F238E27FC236}">
                <a16:creationId xmlns:a16="http://schemas.microsoft.com/office/drawing/2014/main" id="{CE8C4779-B955-48A8-98A2-2E0F9232F6FE}"/>
              </a:ext>
            </a:extLst>
          </p:cNvPr>
          <p:cNvSpPr>
            <a:spLocks noGrp="1"/>
          </p:cNvSpPr>
          <p:nvPr>
            <p:ph type="sldNum" sz="quarter" idx="12"/>
          </p:nvPr>
        </p:nvSpPr>
        <p:spPr/>
        <p:txBody>
          <a:bodyPr/>
          <a:lstStyle/>
          <a:p>
            <a:fld id="{F2407EE3-A7AD-4D85-AA70-E0A9F1A7BE8D}" type="slidenum">
              <a:rPr lang="en-US" smtClean="0"/>
              <a:pPr/>
              <a:t>3</a:t>
            </a:fld>
            <a:endParaRPr lang="en-US" dirty="0"/>
          </a:p>
        </p:txBody>
      </p:sp>
    </p:spTree>
    <p:extLst>
      <p:ext uri="{BB962C8B-B14F-4D97-AF65-F5344CB8AC3E}">
        <p14:creationId xmlns:p14="http://schemas.microsoft.com/office/powerpoint/2010/main" val="172773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A1F8B-C861-45B9-BCB1-194592FD5693}"/>
              </a:ext>
            </a:extLst>
          </p:cNvPr>
          <p:cNvSpPr>
            <a:spLocks noGrp="1"/>
          </p:cNvSpPr>
          <p:nvPr>
            <p:ph type="title"/>
          </p:nvPr>
        </p:nvSpPr>
        <p:spPr/>
        <p:txBody>
          <a:bodyPr>
            <a:normAutofit fontScale="90000"/>
          </a:bodyPr>
          <a:lstStyle/>
          <a:p>
            <a:r>
              <a:rPr lang="en-US" dirty="0"/>
              <a:t>Research Objectives (based on prospectus)</a:t>
            </a:r>
          </a:p>
        </p:txBody>
      </p:sp>
      <p:sp>
        <p:nvSpPr>
          <p:cNvPr id="3" name="Footer Placeholder 2">
            <a:extLst>
              <a:ext uri="{FF2B5EF4-FFF2-40B4-BE49-F238E27FC236}">
                <a16:creationId xmlns:a16="http://schemas.microsoft.com/office/drawing/2014/main" id="{C6B8A3D9-A5A1-42F5-B1AE-1FEC021B666C}"/>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A75BB07D-4FBF-47EB-B99B-7C5848A545E4}"/>
              </a:ext>
            </a:extLst>
          </p:cNvPr>
          <p:cNvSpPr>
            <a:spLocks noGrp="1"/>
          </p:cNvSpPr>
          <p:nvPr>
            <p:ph type="sldNum" sz="quarter" idx="12"/>
          </p:nvPr>
        </p:nvSpPr>
        <p:spPr/>
        <p:txBody>
          <a:bodyPr/>
          <a:lstStyle/>
          <a:p>
            <a:fld id="{F2407EE3-A7AD-4D85-AA70-E0A9F1A7BE8D}" type="slidenum">
              <a:rPr lang="en-US" smtClean="0"/>
              <a:pPr/>
              <a:t>4</a:t>
            </a:fld>
            <a:endParaRPr lang="en-US" dirty="0"/>
          </a:p>
        </p:txBody>
      </p:sp>
      <p:graphicFrame>
        <p:nvGraphicFramePr>
          <p:cNvPr id="6" name="Table 5">
            <a:extLst>
              <a:ext uri="{FF2B5EF4-FFF2-40B4-BE49-F238E27FC236}">
                <a16:creationId xmlns:a16="http://schemas.microsoft.com/office/drawing/2014/main" id="{65DE3200-6EE2-4164-AD39-348C94097A7C}"/>
              </a:ext>
            </a:extLst>
          </p:cNvPr>
          <p:cNvGraphicFramePr>
            <a:graphicFrameLocks noGrp="1"/>
          </p:cNvGraphicFramePr>
          <p:nvPr>
            <p:extLst>
              <p:ext uri="{D42A27DB-BD31-4B8C-83A1-F6EECF244321}">
                <p14:modId xmlns:p14="http://schemas.microsoft.com/office/powerpoint/2010/main" val="3733133615"/>
              </p:ext>
            </p:extLst>
          </p:nvPr>
        </p:nvGraphicFramePr>
        <p:xfrm>
          <a:off x="85241" y="764846"/>
          <a:ext cx="8981267" cy="3884192"/>
        </p:xfrm>
        <a:graphic>
          <a:graphicData uri="http://schemas.openxmlformats.org/drawingml/2006/table">
            <a:tbl>
              <a:tblPr firstRow="1" bandRow="1">
                <a:tableStyleId>{5C22544A-7EE6-4342-B048-85BDC9FD1C3A}</a:tableStyleId>
              </a:tblPr>
              <a:tblGrid>
                <a:gridCol w="7114471">
                  <a:extLst>
                    <a:ext uri="{9D8B030D-6E8A-4147-A177-3AD203B41FA5}">
                      <a16:colId xmlns:a16="http://schemas.microsoft.com/office/drawing/2014/main" val="2082033564"/>
                    </a:ext>
                  </a:extLst>
                </a:gridCol>
                <a:gridCol w="936532">
                  <a:extLst>
                    <a:ext uri="{9D8B030D-6E8A-4147-A177-3AD203B41FA5}">
                      <a16:colId xmlns:a16="http://schemas.microsoft.com/office/drawing/2014/main" val="3538925953"/>
                    </a:ext>
                  </a:extLst>
                </a:gridCol>
                <a:gridCol w="930264">
                  <a:extLst>
                    <a:ext uri="{9D8B030D-6E8A-4147-A177-3AD203B41FA5}">
                      <a16:colId xmlns:a16="http://schemas.microsoft.com/office/drawing/2014/main" val="3789747360"/>
                    </a:ext>
                  </a:extLst>
                </a:gridCol>
              </a:tblGrid>
              <a:tr h="386743">
                <a:tc>
                  <a:txBody>
                    <a:bodyPr/>
                    <a:lstStyle/>
                    <a:p>
                      <a:r>
                        <a:rPr lang="en-US" dirty="0"/>
                        <a:t>Milestone</a:t>
                      </a:r>
                    </a:p>
                  </a:txBody>
                  <a:tcPr/>
                </a:tc>
                <a:tc>
                  <a:txBody>
                    <a:bodyPr/>
                    <a:lstStyle/>
                    <a:p>
                      <a:r>
                        <a:rPr lang="en-US" dirty="0"/>
                        <a:t>Date</a:t>
                      </a:r>
                    </a:p>
                  </a:txBody>
                  <a:tcPr/>
                </a:tc>
                <a:tc>
                  <a:txBody>
                    <a:bodyPr/>
                    <a:lstStyle/>
                    <a:p>
                      <a:r>
                        <a:rPr lang="en-US" dirty="0"/>
                        <a:t>Done?</a:t>
                      </a:r>
                    </a:p>
                  </a:txBody>
                  <a:tcPr/>
                </a:tc>
                <a:extLst>
                  <a:ext uri="{0D108BD9-81ED-4DB2-BD59-A6C34878D82A}">
                    <a16:rowId xmlns:a16="http://schemas.microsoft.com/office/drawing/2014/main" val="3474597760"/>
                  </a:ext>
                </a:extLst>
              </a:tr>
              <a:tr h="277071">
                <a:tc>
                  <a:txBody>
                    <a:bodyPr/>
                    <a:lstStyle/>
                    <a:p>
                      <a:r>
                        <a:rPr lang="en-US" dirty="0"/>
                        <a:t>Using</a:t>
                      </a:r>
                      <a:r>
                        <a:rPr lang="en-US" baseline="0" dirty="0"/>
                        <a:t> </a:t>
                      </a:r>
                      <a:r>
                        <a:rPr lang="en-US" baseline="0" dirty="0" err="1"/>
                        <a:t>tcpdump</a:t>
                      </a:r>
                      <a:r>
                        <a:rPr lang="en-US" dirty="0"/>
                        <a:t>, read</a:t>
                      </a:r>
                      <a:r>
                        <a:rPr lang="en-US" baseline="0" dirty="0"/>
                        <a:t> packet data from network interface and </a:t>
                      </a:r>
                      <a:r>
                        <a:rPr lang="en-US" dirty="0"/>
                        <a:t>generate a PCAP file</a:t>
                      </a:r>
                    </a:p>
                  </a:txBody>
                  <a:tcPr/>
                </a:tc>
                <a:tc>
                  <a:txBody>
                    <a:bodyPr/>
                    <a:lstStyle/>
                    <a:p>
                      <a:r>
                        <a:rPr lang="en-US" dirty="0"/>
                        <a:t>2/22</a:t>
                      </a:r>
                    </a:p>
                  </a:txBody>
                  <a:tcPr/>
                </a:tc>
                <a:tc>
                  <a:txBody>
                    <a:bodyPr/>
                    <a:lstStyle/>
                    <a:p>
                      <a:endParaRPr lang="en-US" dirty="0"/>
                    </a:p>
                  </a:txBody>
                  <a:tcPr/>
                </a:tc>
                <a:extLst>
                  <a:ext uri="{0D108BD9-81ED-4DB2-BD59-A6C34878D82A}">
                    <a16:rowId xmlns:a16="http://schemas.microsoft.com/office/drawing/2014/main" val="371733274"/>
                  </a:ext>
                </a:extLst>
              </a:tr>
              <a:tr h="45454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Using</a:t>
                      </a:r>
                      <a:r>
                        <a:rPr lang="en-US" baseline="0" dirty="0"/>
                        <a:t> </a:t>
                      </a:r>
                      <a:r>
                        <a:rPr lang="en-US" baseline="0" dirty="0" err="1"/>
                        <a:t>Pyshark</a:t>
                      </a:r>
                      <a:r>
                        <a:rPr lang="en-US" baseline="0" dirty="0"/>
                        <a:t>, read</a:t>
                      </a:r>
                      <a:r>
                        <a:rPr lang="en-US" dirty="0"/>
                        <a:t> PCAP file</a:t>
                      </a:r>
                      <a:r>
                        <a:rPr lang="en-US" baseline="0" dirty="0"/>
                        <a:t>, collect packets into connection records, extract/derive salient packet features and connection statistics, and</a:t>
                      </a:r>
                      <a:r>
                        <a:rPr lang="en-US" dirty="0"/>
                        <a:t> generate a CSV file that is similar to the KDD cup data</a:t>
                      </a:r>
                      <a:r>
                        <a:rPr lang="en-US" baseline="0" dirty="0"/>
                        <a:t> set</a:t>
                      </a:r>
                      <a:endParaRPr lang="en-US" dirty="0"/>
                    </a:p>
                  </a:txBody>
                  <a:tcPr/>
                </a:tc>
                <a:tc>
                  <a:txBody>
                    <a:bodyPr/>
                    <a:lstStyle/>
                    <a:p>
                      <a:r>
                        <a:rPr lang="en-US" dirty="0"/>
                        <a:t>3/05</a:t>
                      </a:r>
                    </a:p>
                  </a:txBody>
                  <a:tcPr/>
                </a:tc>
                <a:tc>
                  <a:txBody>
                    <a:bodyPr/>
                    <a:lstStyle/>
                    <a:p>
                      <a:endParaRPr lang="en-US" dirty="0"/>
                    </a:p>
                  </a:txBody>
                  <a:tcPr/>
                </a:tc>
                <a:extLst>
                  <a:ext uri="{0D108BD9-81ED-4DB2-BD59-A6C34878D82A}">
                    <a16:rowId xmlns:a16="http://schemas.microsoft.com/office/drawing/2014/main" val="3108014122"/>
                  </a:ext>
                </a:extLst>
              </a:tr>
              <a:tr h="468889">
                <a:tc>
                  <a:txBody>
                    <a:bodyPr/>
                    <a:lstStyle/>
                    <a:p>
                      <a:r>
                        <a:rPr lang="en-US" dirty="0"/>
                        <a:t>Using both Sci-Kit Learn and Weka, implement a program that given a dataset can train/test on all available classifiers (including incremental learning classification algorithms)</a:t>
                      </a:r>
                    </a:p>
                  </a:txBody>
                  <a:tcPr/>
                </a:tc>
                <a:tc>
                  <a:txBody>
                    <a:bodyPr/>
                    <a:lstStyle/>
                    <a:p>
                      <a:r>
                        <a:rPr lang="en-US" dirty="0"/>
                        <a:t>3/10</a:t>
                      </a:r>
                    </a:p>
                  </a:txBody>
                  <a:tcPr/>
                </a:tc>
                <a:tc>
                  <a:txBody>
                    <a:bodyPr/>
                    <a:lstStyle/>
                    <a:p>
                      <a:endParaRPr lang="en-US" dirty="0"/>
                    </a:p>
                  </a:txBody>
                  <a:tcPr/>
                </a:tc>
                <a:extLst>
                  <a:ext uri="{0D108BD9-81ED-4DB2-BD59-A6C34878D82A}">
                    <a16:rowId xmlns:a16="http://schemas.microsoft.com/office/drawing/2014/main" val="3178291628"/>
                  </a:ext>
                </a:extLst>
              </a:tr>
              <a:tr h="381314">
                <a:tc>
                  <a:txBody>
                    <a:bodyPr/>
                    <a:lstStyle/>
                    <a:p>
                      <a:r>
                        <a:rPr lang="en-US" dirty="0"/>
                        <a:t>Using </a:t>
                      </a:r>
                      <a:r>
                        <a:rPr lang="en-US" dirty="0" err="1"/>
                        <a:t>Scapy</a:t>
                      </a:r>
                      <a:r>
                        <a:rPr lang="en-US" dirty="0"/>
                        <a:t>, build a </a:t>
                      </a:r>
                      <a:r>
                        <a:rPr lang="en-US" dirty="0" err="1"/>
                        <a:t>fuzzer</a:t>
                      </a:r>
                      <a:r>
                        <a:rPr lang="en-US" dirty="0"/>
                        <a:t> that can execute common attacks that can be detected by most network intrusion systems (e. g. Denial of Service via SYN Flood)</a:t>
                      </a:r>
                    </a:p>
                  </a:txBody>
                  <a:tcPr/>
                </a:tc>
                <a:tc>
                  <a:txBody>
                    <a:bodyPr/>
                    <a:lstStyle/>
                    <a:p>
                      <a:r>
                        <a:rPr lang="en-US" dirty="0"/>
                        <a:t>3/10</a:t>
                      </a:r>
                    </a:p>
                  </a:txBody>
                  <a:tcPr/>
                </a:tc>
                <a:tc>
                  <a:txBody>
                    <a:bodyPr/>
                    <a:lstStyle/>
                    <a:p>
                      <a:endParaRPr lang="en-US" dirty="0"/>
                    </a:p>
                  </a:txBody>
                  <a:tcPr/>
                </a:tc>
                <a:extLst>
                  <a:ext uri="{0D108BD9-81ED-4DB2-BD59-A6C34878D82A}">
                    <a16:rowId xmlns:a16="http://schemas.microsoft.com/office/drawing/2014/main" val="2414905454"/>
                  </a:ext>
                </a:extLst>
              </a:tr>
              <a:tr h="227433">
                <a:tc>
                  <a:txBody>
                    <a:bodyPr/>
                    <a:lstStyle/>
                    <a:p>
                      <a:r>
                        <a:rPr lang="en-US" dirty="0"/>
                        <a:t>After presenting our work, integrate the intrusion detection and packet sniffer</a:t>
                      </a:r>
                    </a:p>
                  </a:txBody>
                  <a:tcPr/>
                </a:tc>
                <a:tc>
                  <a:txBody>
                    <a:bodyPr/>
                    <a:lstStyle/>
                    <a:p>
                      <a:r>
                        <a:rPr lang="en-US" dirty="0"/>
                        <a:t>3/15</a:t>
                      </a:r>
                    </a:p>
                  </a:txBody>
                  <a:tcPr/>
                </a:tc>
                <a:tc>
                  <a:txBody>
                    <a:bodyPr/>
                    <a:lstStyle/>
                    <a:p>
                      <a:endParaRPr lang="en-US" dirty="0"/>
                    </a:p>
                  </a:txBody>
                  <a:tcPr/>
                </a:tc>
                <a:extLst>
                  <a:ext uri="{0D108BD9-81ED-4DB2-BD59-A6C34878D82A}">
                    <a16:rowId xmlns:a16="http://schemas.microsoft.com/office/drawing/2014/main" val="4230391025"/>
                  </a:ext>
                </a:extLst>
              </a:tr>
              <a:tr h="365186">
                <a:tc>
                  <a:txBody>
                    <a:bodyPr/>
                    <a:lstStyle/>
                    <a:p>
                      <a:r>
                        <a:rPr lang="en-US" dirty="0"/>
                        <a:t>After collecting more datasets, begin training/testing and figure out which model/dataset has the best performance</a:t>
                      </a:r>
                    </a:p>
                  </a:txBody>
                  <a:tcPr/>
                </a:tc>
                <a:tc>
                  <a:txBody>
                    <a:bodyPr/>
                    <a:lstStyle/>
                    <a:p>
                      <a:r>
                        <a:rPr lang="en-US" dirty="0"/>
                        <a:t>3/22</a:t>
                      </a:r>
                    </a:p>
                  </a:txBody>
                  <a:tcPr/>
                </a:tc>
                <a:tc>
                  <a:txBody>
                    <a:bodyPr/>
                    <a:lstStyle/>
                    <a:p>
                      <a:endParaRPr lang="en-US" dirty="0"/>
                    </a:p>
                  </a:txBody>
                  <a:tcPr/>
                </a:tc>
                <a:extLst>
                  <a:ext uri="{0D108BD9-81ED-4DB2-BD59-A6C34878D82A}">
                    <a16:rowId xmlns:a16="http://schemas.microsoft.com/office/drawing/2014/main" val="340681917"/>
                  </a:ext>
                </a:extLst>
              </a:tr>
              <a:tr h="365186">
                <a:tc>
                  <a:txBody>
                    <a:bodyPr/>
                    <a:lstStyle/>
                    <a:p>
                      <a:r>
                        <a:rPr lang="en-US" dirty="0"/>
                        <a:t>If time permits, look into which attacks evaded the intrusion detection either figure out how to poisoning training set, or build an attack that avoids IDS</a:t>
                      </a:r>
                    </a:p>
                  </a:txBody>
                  <a:tcPr/>
                </a:tc>
                <a:tc>
                  <a:txBody>
                    <a:bodyPr/>
                    <a:lstStyle/>
                    <a:p>
                      <a:r>
                        <a:rPr lang="en-US" dirty="0"/>
                        <a:t>3/29</a:t>
                      </a:r>
                    </a:p>
                  </a:txBody>
                  <a:tcPr/>
                </a:tc>
                <a:tc>
                  <a:txBody>
                    <a:bodyPr/>
                    <a:lstStyle/>
                    <a:p>
                      <a:endParaRPr lang="en-US" dirty="0"/>
                    </a:p>
                  </a:txBody>
                  <a:tcPr/>
                </a:tc>
                <a:extLst>
                  <a:ext uri="{0D108BD9-81ED-4DB2-BD59-A6C34878D82A}">
                    <a16:rowId xmlns:a16="http://schemas.microsoft.com/office/drawing/2014/main" val="2704166036"/>
                  </a:ext>
                </a:extLst>
              </a:tr>
              <a:tr h="388489">
                <a:tc>
                  <a:txBody>
                    <a:bodyPr/>
                    <a:lstStyle/>
                    <a:p>
                      <a:r>
                        <a:rPr lang="en-US" dirty="0"/>
                        <a:t>Submit final paper for conference (hopefully) and finalize presentations</a:t>
                      </a:r>
                    </a:p>
                  </a:txBody>
                  <a:tcPr/>
                </a:tc>
                <a:tc>
                  <a:txBody>
                    <a:bodyPr/>
                    <a:lstStyle/>
                    <a:p>
                      <a:r>
                        <a:rPr lang="en-US" dirty="0"/>
                        <a:t>4/30</a:t>
                      </a:r>
                    </a:p>
                  </a:txBody>
                  <a:tcPr/>
                </a:tc>
                <a:tc>
                  <a:txBody>
                    <a:bodyPr/>
                    <a:lstStyle/>
                    <a:p>
                      <a:endParaRPr lang="en-US" dirty="0"/>
                    </a:p>
                  </a:txBody>
                  <a:tcPr/>
                </a:tc>
                <a:extLst>
                  <a:ext uri="{0D108BD9-81ED-4DB2-BD59-A6C34878D82A}">
                    <a16:rowId xmlns:a16="http://schemas.microsoft.com/office/drawing/2014/main" val="1673220036"/>
                  </a:ext>
                </a:extLst>
              </a:tr>
            </a:tbl>
          </a:graphicData>
        </a:graphic>
      </p:graphicFrame>
      <p:pic>
        <p:nvPicPr>
          <p:cNvPr id="8" name="Picture 7">
            <a:extLst>
              <a:ext uri="{FF2B5EF4-FFF2-40B4-BE49-F238E27FC236}">
                <a16:creationId xmlns:a16="http://schemas.microsoft.com/office/drawing/2014/main" id="{E3C98040-9174-4AB9-BB27-3B715C7BF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1206339"/>
            <a:ext cx="472698" cy="190823"/>
          </a:xfrm>
          <a:prstGeom prst="rect">
            <a:avLst/>
          </a:prstGeom>
        </p:spPr>
      </p:pic>
      <p:pic>
        <p:nvPicPr>
          <p:cNvPr id="9" name="Picture 8">
            <a:extLst>
              <a:ext uri="{FF2B5EF4-FFF2-40B4-BE49-F238E27FC236}">
                <a16:creationId xmlns:a16="http://schemas.microsoft.com/office/drawing/2014/main" id="{8812FC38-B2B6-4981-9A79-1C51BD817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1572005"/>
            <a:ext cx="472698" cy="340663"/>
          </a:xfrm>
          <a:prstGeom prst="rect">
            <a:avLst/>
          </a:prstGeom>
        </p:spPr>
      </p:pic>
      <p:pic>
        <p:nvPicPr>
          <p:cNvPr id="10" name="Picture 9">
            <a:extLst>
              <a:ext uri="{FF2B5EF4-FFF2-40B4-BE49-F238E27FC236}">
                <a16:creationId xmlns:a16="http://schemas.microsoft.com/office/drawing/2014/main" id="{A69A648B-4B5D-4ECF-BD47-5407D9369D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2049742"/>
            <a:ext cx="472698" cy="340663"/>
          </a:xfrm>
          <a:prstGeom prst="rect">
            <a:avLst/>
          </a:prstGeom>
        </p:spPr>
      </p:pic>
      <p:pic>
        <p:nvPicPr>
          <p:cNvPr id="11" name="Picture 10">
            <a:extLst>
              <a:ext uri="{FF2B5EF4-FFF2-40B4-BE49-F238E27FC236}">
                <a16:creationId xmlns:a16="http://schemas.microsoft.com/office/drawing/2014/main" id="{EE8FA7FE-419C-4D88-9DAE-AA594C497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2501026"/>
            <a:ext cx="472698" cy="340663"/>
          </a:xfrm>
          <a:prstGeom prst="rect">
            <a:avLst/>
          </a:prstGeom>
        </p:spPr>
      </p:pic>
    </p:spTree>
    <p:extLst>
      <p:ext uri="{BB962C8B-B14F-4D97-AF65-F5344CB8AC3E}">
        <p14:creationId xmlns:p14="http://schemas.microsoft.com/office/powerpoint/2010/main" val="269173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4ECF-0390-4282-899C-560D3A0B1F79}"/>
              </a:ext>
            </a:extLst>
          </p:cNvPr>
          <p:cNvSpPr>
            <a:spLocks noGrp="1"/>
          </p:cNvSpPr>
          <p:nvPr>
            <p:ph type="title"/>
          </p:nvPr>
        </p:nvSpPr>
        <p:spPr/>
        <p:txBody>
          <a:bodyPr/>
          <a:lstStyle/>
          <a:p>
            <a:pPr algn="ctr"/>
            <a:r>
              <a:rPr lang="en-US" dirty="0">
                <a:solidFill>
                  <a:schemeClr val="bg1"/>
                </a:solidFill>
              </a:rPr>
              <a:t>Goal 1- Building the Packet Sniffer</a:t>
            </a:r>
          </a:p>
        </p:txBody>
      </p:sp>
      <p:sp>
        <p:nvSpPr>
          <p:cNvPr id="3" name="Footer Placeholder 2">
            <a:extLst>
              <a:ext uri="{FF2B5EF4-FFF2-40B4-BE49-F238E27FC236}">
                <a16:creationId xmlns:a16="http://schemas.microsoft.com/office/drawing/2014/main" id="{385D5E5F-33B2-4AB2-AFFE-53543A2F54DE}"/>
              </a:ext>
            </a:extLst>
          </p:cNvPr>
          <p:cNvSpPr>
            <a:spLocks noGrp="1"/>
          </p:cNvSpPr>
          <p:nvPr>
            <p:ph type="ftr" sz="quarter" idx="11"/>
          </p:nvPr>
        </p:nvSpPr>
        <p:spPr>
          <a:noFill/>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C85E434-3276-404E-805E-79AB417A24C7}"/>
              </a:ext>
            </a:extLst>
          </p:cNvPr>
          <p:cNvSpPr>
            <a:spLocks noGrp="1"/>
          </p:cNvSpPr>
          <p:nvPr>
            <p:ph type="sldNum" sz="quarter" idx="12"/>
          </p:nvPr>
        </p:nvSpPr>
        <p:spPr/>
        <p:txBody>
          <a:bodyPr/>
          <a:lstStyle/>
          <a:p>
            <a:fld id="{F2407EE3-A7AD-4D85-AA70-E0A9F1A7BE8D}" type="slidenum">
              <a:rPr lang="en-US" smtClean="0"/>
              <a:pPr/>
              <a:t>5</a:t>
            </a:fld>
            <a:endParaRPr lang="en-US" dirty="0"/>
          </a:p>
        </p:txBody>
      </p:sp>
      <p:sp>
        <p:nvSpPr>
          <p:cNvPr id="5" name="TextBox 4">
            <a:extLst>
              <a:ext uri="{FF2B5EF4-FFF2-40B4-BE49-F238E27FC236}">
                <a16:creationId xmlns:a16="http://schemas.microsoft.com/office/drawing/2014/main" id="{9D002F40-2F18-4D2B-BBDD-C3E7105EA9E5}"/>
              </a:ext>
            </a:extLst>
          </p:cNvPr>
          <p:cNvSpPr txBox="1"/>
          <p:nvPr/>
        </p:nvSpPr>
        <p:spPr>
          <a:xfrm>
            <a:off x="5701440" y="1015139"/>
            <a:ext cx="3086100" cy="2308324"/>
          </a:xfrm>
          <a:prstGeom prst="rect">
            <a:avLst/>
          </a:prstGeom>
          <a:noFill/>
        </p:spPr>
        <p:txBody>
          <a:bodyPr wrap="square" rtlCol="0">
            <a:spAutoFit/>
          </a:bodyPr>
          <a:lstStyle/>
          <a:p>
            <a:r>
              <a:rPr lang="en-US" dirty="0">
                <a:solidFill>
                  <a:schemeClr val="bg1"/>
                </a:solidFill>
              </a:rPr>
              <a:t>1- Read raw packet data from the network until a certain number of packets are read, or after a certain amount of time has passed</a:t>
            </a:r>
          </a:p>
          <a:p>
            <a:r>
              <a:rPr lang="en-US" dirty="0">
                <a:solidFill>
                  <a:schemeClr val="bg1"/>
                </a:solidFill>
              </a:rPr>
              <a:t>2- Collect packet data into a single PCAP file for pre-processing</a:t>
            </a:r>
          </a:p>
        </p:txBody>
      </p:sp>
    </p:spTree>
    <p:extLst>
      <p:ext uri="{BB962C8B-B14F-4D97-AF65-F5344CB8AC3E}">
        <p14:creationId xmlns:p14="http://schemas.microsoft.com/office/powerpoint/2010/main" val="221930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504E-6694-4B60-8163-8ADD49B8BB49}"/>
              </a:ext>
            </a:extLst>
          </p:cNvPr>
          <p:cNvSpPr>
            <a:spLocks noGrp="1"/>
          </p:cNvSpPr>
          <p:nvPr>
            <p:ph type="title"/>
          </p:nvPr>
        </p:nvSpPr>
        <p:spPr/>
        <p:txBody>
          <a:bodyPr/>
          <a:lstStyle/>
          <a:p>
            <a:pPr algn="ctr"/>
            <a:r>
              <a:rPr lang="en-US" dirty="0"/>
              <a:t>Goal 2- Pre-process packet data</a:t>
            </a:r>
          </a:p>
        </p:txBody>
      </p:sp>
      <p:sp>
        <p:nvSpPr>
          <p:cNvPr id="3" name="Footer Placeholder 2">
            <a:extLst>
              <a:ext uri="{FF2B5EF4-FFF2-40B4-BE49-F238E27FC236}">
                <a16:creationId xmlns:a16="http://schemas.microsoft.com/office/drawing/2014/main" id="{0121C3B7-491F-4199-96EF-CDF85DA3FAC0}"/>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2F363CD-9936-4FF9-A0C5-8C81DB6C1346}"/>
              </a:ext>
            </a:extLst>
          </p:cNvPr>
          <p:cNvSpPr>
            <a:spLocks noGrp="1"/>
          </p:cNvSpPr>
          <p:nvPr>
            <p:ph type="sldNum" sz="quarter" idx="12"/>
          </p:nvPr>
        </p:nvSpPr>
        <p:spPr/>
        <p:txBody>
          <a:bodyPr/>
          <a:lstStyle/>
          <a:p>
            <a:fld id="{F2407EE3-A7AD-4D85-AA70-E0A9F1A7BE8D}" type="slidenum">
              <a:rPr lang="en-US" smtClean="0"/>
              <a:pPr/>
              <a:t>6</a:t>
            </a:fld>
            <a:endParaRPr lang="en-US" dirty="0"/>
          </a:p>
        </p:txBody>
      </p:sp>
      <p:graphicFrame>
        <p:nvGraphicFramePr>
          <p:cNvPr id="5" name="Table 4">
            <a:extLst>
              <a:ext uri="{FF2B5EF4-FFF2-40B4-BE49-F238E27FC236}">
                <a16:creationId xmlns:a16="http://schemas.microsoft.com/office/drawing/2014/main" id="{10F1CA14-13BC-4A35-BA8C-005A6A664FD4}"/>
              </a:ext>
            </a:extLst>
          </p:cNvPr>
          <p:cNvGraphicFramePr>
            <a:graphicFrameLocks noGrp="1"/>
          </p:cNvGraphicFramePr>
          <p:nvPr>
            <p:extLst>
              <p:ext uri="{D42A27DB-BD31-4B8C-83A1-F6EECF244321}">
                <p14:modId xmlns:p14="http://schemas.microsoft.com/office/powerpoint/2010/main" val="1793589849"/>
              </p:ext>
            </p:extLst>
          </p:nvPr>
        </p:nvGraphicFramePr>
        <p:xfrm>
          <a:off x="0" y="911710"/>
          <a:ext cx="3138408" cy="3589020"/>
        </p:xfrm>
        <a:graphic>
          <a:graphicData uri="http://schemas.openxmlformats.org/drawingml/2006/table">
            <a:tbl>
              <a:tblPr firstRow="1" bandRow="1">
                <a:tableStyleId>{5C22544A-7EE6-4342-B048-85BDC9FD1C3A}</a:tableStyleId>
              </a:tblPr>
              <a:tblGrid>
                <a:gridCol w="3138408">
                  <a:extLst>
                    <a:ext uri="{9D8B030D-6E8A-4147-A177-3AD203B41FA5}">
                      <a16:colId xmlns:a16="http://schemas.microsoft.com/office/drawing/2014/main" val="898311774"/>
                    </a:ext>
                  </a:extLst>
                </a:gridCol>
              </a:tblGrid>
              <a:tr h="3443314">
                <a:tc>
                  <a:txBody>
                    <a:bodyPr/>
                    <a:lstStyle/>
                    <a:p>
                      <a:r>
                        <a:rPr lang="en-US" dirty="0"/>
                        <a:t>1</a:t>
                      </a:r>
                      <a:r>
                        <a:rPr lang="en-US" baseline="0" dirty="0"/>
                        <a:t> - </a:t>
                      </a:r>
                      <a:r>
                        <a:rPr lang="en-US" dirty="0"/>
                        <a:t>Extract</a:t>
                      </a:r>
                      <a:r>
                        <a:rPr lang="en-US" baseline="0" dirty="0"/>
                        <a:t> salient features from TCP/UDP headers (i.e. IP addresses, port numbers, SYN/FIN bits, flags) as well as application level information</a:t>
                      </a:r>
                      <a:endParaRPr lang="en-US" dirty="0"/>
                    </a:p>
                    <a:p>
                      <a:r>
                        <a:rPr lang="en-US" dirty="0"/>
                        <a:t>2</a:t>
                      </a:r>
                      <a:r>
                        <a:rPr lang="en-US" baseline="0" dirty="0"/>
                        <a:t> -  </a:t>
                      </a:r>
                      <a:r>
                        <a:rPr lang="en-US" dirty="0"/>
                        <a:t>Collect packets into</a:t>
                      </a:r>
                      <a:r>
                        <a:rPr lang="en-US" baseline="0" dirty="0"/>
                        <a:t> connection records</a:t>
                      </a:r>
                    </a:p>
                    <a:p>
                      <a:r>
                        <a:rPr lang="en-US" baseline="0" dirty="0"/>
                        <a:t>3 </a:t>
                      </a:r>
                      <a:r>
                        <a:rPr lang="mr-IN" baseline="0" dirty="0"/>
                        <a:t>–</a:t>
                      </a:r>
                      <a:r>
                        <a:rPr lang="en-US" baseline="0" dirty="0"/>
                        <a:t> Examine connection records to determine connection state history (i.e. connection rejected, connection attempted but not established, duplicate ACKs, abnormal connection termination)</a:t>
                      </a:r>
                    </a:p>
                    <a:p>
                      <a:r>
                        <a:rPr lang="en-US" baseline="0" dirty="0"/>
                        <a:t>4 </a:t>
                      </a:r>
                      <a:r>
                        <a:rPr lang="mr-IN" baseline="0" dirty="0"/>
                        <a:t>–</a:t>
                      </a:r>
                      <a:r>
                        <a:rPr lang="en-US" baseline="0" dirty="0"/>
                        <a:t> Derive connection level and time-based features for each packet</a:t>
                      </a:r>
                    </a:p>
                    <a:p>
                      <a:r>
                        <a:rPr lang="en-US" baseline="0" dirty="0"/>
                        <a:t>5 </a:t>
                      </a:r>
                      <a:r>
                        <a:rPr lang="mr-IN" baseline="0" dirty="0"/>
                        <a:t>–</a:t>
                      </a:r>
                      <a:r>
                        <a:rPr lang="en-US" baseline="0" dirty="0"/>
                        <a:t> Output features for each packet into a CSV file to be passed as test data to ML model</a:t>
                      </a:r>
                      <a:endParaRPr lang="en-US" dirty="0"/>
                    </a:p>
                    <a:p>
                      <a:endParaRPr lang="en-US" dirty="0"/>
                    </a:p>
                  </a:txBody>
                  <a:tcPr/>
                </a:tc>
                <a:extLst>
                  <a:ext uri="{0D108BD9-81ED-4DB2-BD59-A6C34878D82A}">
                    <a16:rowId xmlns:a16="http://schemas.microsoft.com/office/drawing/2014/main" val="651166523"/>
                  </a:ext>
                </a:extLst>
              </a:tr>
            </a:tbl>
          </a:graphicData>
        </a:graphic>
      </p:graphicFrame>
    </p:spTree>
    <p:extLst>
      <p:ext uri="{BB962C8B-B14F-4D97-AF65-F5344CB8AC3E}">
        <p14:creationId xmlns:p14="http://schemas.microsoft.com/office/powerpoint/2010/main" val="142114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18E-E796-47A7-9EDF-62BD99C97E46}"/>
              </a:ext>
            </a:extLst>
          </p:cNvPr>
          <p:cNvSpPr>
            <a:spLocks noGrp="1"/>
          </p:cNvSpPr>
          <p:nvPr>
            <p:ph type="title"/>
          </p:nvPr>
        </p:nvSpPr>
        <p:spPr/>
        <p:txBody>
          <a:bodyPr/>
          <a:lstStyle/>
          <a:p>
            <a:r>
              <a:rPr lang="en-US" dirty="0"/>
              <a:t>Goal 3 – Build Machine Learning Model</a:t>
            </a:r>
          </a:p>
        </p:txBody>
      </p:sp>
      <p:sp>
        <p:nvSpPr>
          <p:cNvPr id="3" name="Footer Placeholder 2">
            <a:extLst>
              <a:ext uri="{FF2B5EF4-FFF2-40B4-BE49-F238E27FC236}">
                <a16:creationId xmlns:a16="http://schemas.microsoft.com/office/drawing/2014/main" id="{041F6848-C5CB-4BC7-8DAC-36AAA02E4194}"/>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6F77DBC8-0EF3-4233-B6DC-BF46CBD9D466}"/>
              </a:ext>
            </a:extLst>
          </p:cNvPr>
          <p:cNvSpPr>
            <a:spLocks noGrp="1"/>
          </p:cNvSpPr>
          <p:nvPr>
            <p:ph type="sldNum" sz="quarter" idx="12"/>
          </p:nvPr>
        </p:nvSpPr>
        <p:spPr/>
        <p:txBody>
          <a:bodyPr/>
          <a:lstStyle/>
          <a:p>
            <a:fld id="{F2407EE3-A7AD-4D85-AA70-E0A9F1A7BE8D}" type="slidenum">
              <a:rPr lang="en-US" smtClean="0"/>
              <a:pPr/>
              <a:t>7</a:t>
            </a:fld>
            <a:endParaRPr lang="en-US" dirty="0"/>
          </a:p>
        </p:txBody>
      </p:sp>
      <p:pic>
        <p:nvPicPr>
          <p:cNvPr id="8" name="Picture 7">
            <a:extLst>
              <a:ext uri="{FF2B5EF4-FFF2-40B4-BE49-F238E27FC236}">
                <a16:creationId xmlns:a16="http://schemas.microsoft.com/office/drawing/2014/main" id="{9CA3DAF5-40B2-4E96-BB2F-3C5F0FA63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914400"/>
            <a:ext cx="4719234" cy="3597868"/>
          </a:xfrm>
          <a:prstGeom prst="rect">
            <a:avLst/>
          </a:prstGeom>
        </p:spPr>
      </p:pic>
      <p:graphicFrame>
        <p:nvGraphicFramePr>
          <p:cNvPr id="10" name="Table 9">
            <a:extLst>
              <a:ext uri="{FF2B5EF4-FFF2-40B4-BE49-F238E27FC236}">
                <a16:creationId xmlns:a16="http://schemas.microsoft.com/office/drawing/2014/main" id="{6D7867DE-9D5B-4EC2-8E62-3C3273D3E364}"/>
              </a:ext>
            </a:extLst>
          </p:cNvPr>
          <p:cNvGraphicFramePr>
            <a:graphicFrameLocks noGrp="1"/>
          </p:cNvGraphicFramePr>
          <p:nvPr>
            <p:extLst>
              <p:ext uri="{D42A27DB-BD31-4B8C-83A1-F6EECF244321}">
                <p14:modId xmlns:p14="http://schemas.microsoft.com/office/powerpoint/2010/main" val="3467337094"/>
              </p:ext>
            </p:extLst>
          </p:nvPr>
        </p:nvGraphicFramePr>
        <p:xfrm>
          <a:off x="5385659" y="914399"/>
          <a:ext cx="3549114" cy="4037835"/>
        </p:xfrm>
        <a:graphic>
          <a:graphicData uri="http://schemas.openxmlformats.org/drawingml/2006/table">
            <a:tbl>
              <a:tblPr firstRow="1" bandRow="1">
                <a:tableStyleId>{5C22544A-7EE6-4342-B048-85BDC9FD1C3A}</a:tableStyleId>
              </a:tblPr>
              <a:tblGrid>
                <a:gridCol w="1774557">
                  <a:extLst>
                    <a:ext uri="{9D8B030D-6E8A-4147-A177-3AD203B41FA5}">
                      <a16:colId xmlns:a16="http://schemas.microsoft.com/office/drawing/2014/main" val="2065616463"/>
                    </a:ext>
                  </a:extLst>
                </a:gridCol>
                <a:gridCol w="1774557">
                  <a:extLst>
                    <a:ext uri="{9D8B030D-6E8A-4147-A177-3AD203B41FA5}">
                      <a16:colId xmlns:a16="http://schemas.microsoft.com/office/drawing/2014/main" val="1393663605"/>
                    </a:ext>
                  </a:extLst>
                </a:gridCol>
              </a:tblGrid>
              <a:tr h="750869">
                <a:tc>
                  <a:txBody>
                    <a:bodyPr/>
                    <a:lstStyle/>
                    <a:p>
                      <a:r>
                        <a:rPr lang="en-US" dirty="0"/>
                        <a:t>Incremental Learning Algorithms</a:t>
                      </a:r>
                    </a:p>
                  </a:txBody>
                  <a:tcPr/>
                </a:tc>
                <a:tc>
                  <a:txBody>
                    <a:bodyPr/>
                    <a:lstStyle/>
                    <a:p>
                      <a:r>
                        <a:rPr lang="en-US" dirty="0"/>
                        <a:t>Classification/</a:t>
                      </a:r>
                    </a:p>
                    <a:p>
                      <a:r>
                        <a:rPr lang="en-US" dirty="0"/>
                        <a:t>Regression </a:t>
                      </a:r>
                    </a:p>
                    <a:p>
                      <a:r>
                        <a:rPr lang="en-US" dirty="0"/>
                        <a:t>Algorithms</a:t>
                      </a:r>
                    </a:p>
                  </a:txBody>
                  <a:tcPr/>
                </a:tc>
                <a:extLst>
                  <a:ext uri="{0D108BD9-81ED-4DB2-BD59-A6C34878D82A}">
                    <a16:rowId xmlns:a16="http://schemas.microsoft.com/office/drawing/2014/main" val="4292085851"/>
                  </a:ext>
                </a:extLst>
              </a:tr>
              <a:tr h="471551">
                <a:tc>
                  <a:txBody>
                    <a:bodyPr/>
                    <a:lstStyle/>
                    <a:p>
                      <a:r>
                        <a:rPr lang="en-US" dirty="0"/>
                        <a:t>Multinomial Naïve Bayes</a:t>
                      </a:r>
                    </a:p>
                  </a:txBody>
                  <a:tcPr/>
                </a:tc>
                <a:tc>
                  <a:txBody>
                    <a:bodyPr/>
                    <a:lstStyle/>
                    <a:p>
                      <a:r>
                        <a:rPr lang="en-US" dirty="0"/>
                        <a:t>KNN</a:t>
                      </a:r>
                    </a:p>
                  </a:txBody>
                  <a:tcPr/>
                </a:tc>
                <a:extLst>
                  <a:ext uri="{0D108BD9-81ED-4DB2-BD59-A6C34878D82A}">
                    <a16:rowId xmlns:a16="http://schemas.microsoft.com/office/drawing/2014/main" val="862308293"/>
                  </a:ext>
                </a:extLst>
              </a:tr>
              <a:tr h="489430">
                <a:tc>
                  <a:txBody>
                    <a:bodyPr/>
                    <a:lstStyle/>
                    <a:p>
                      <a:r>
                        <a:rPr lang="en-US" dirty="0"/>
                        <a:t>Perceptron</a:t>
                      </a:r>
                    </a:p>
                  </a:txBody>
                  <a:tcPr/>
                </a:tc>
                <a:tc>
                  <a:txBody>
                    <a:bodyPr/>
                    <a:lstStyle/>
                    <a:p>
                      <a:r>
                        <a:rPr lang="en-US" dirty="0"/>
                        <a:t>Naïve Bayes</a:t>
                      </a:r>
                    </a:p>
                  </a:txBody>
                  <a:tcPr/>
                </a:tc>
                <a:extLst>
                  <a:ext uri="{0D108BD9-81ED-4DB2-BD59-A6C34878D82A}">
                    <a16:rowId xmlns:a16="http://schemas.microsoft.com/office/drawing/2014/main" val="4268814468"/>
                  </a:ext>
                </a:extLst>
              </a:tr>
              <a:tr h="392928">
                <a:tc>
                  <a:txBody>
                    <a:bodyPr/>
                    <a:lstStyle/>
                    <a:p>
                      <a:r>
                        <a:rPr lang="en-US" dirty="0"/>
                        <a:t>SGD Classifier</a:t>
                      </a:r>
                    </a:p>
                  </a:txBody>
                  <a:tcPr/>
                </a:tc>
                <a:tc>
                  <a:txBody>
                    <a:bodyPr/>
                    <a:lstStyle/>
                    <a:p>
                      <a:r>
                        <a:rPr lang="en-US" dirty="0"/>
                        <a:t>Decision Tree</a:t>
                      </a:r>
                    </a:p>
                  </a:txBody>
                  <a:tcPr/>
                </a:tc>
                <a:extLst>
                  <a:ext uri="{0D108BD9-81ED-4DB2-BD59-A6C34878D82A}">
                    <a16:rowId xmlns:a16="http://schemas.microsoft.com/office/drawing/2014/main" val="1452514992"/>
                  </a:ext>
                </a:extLst>
              </a:tr>
              <a:tr h="392928">
                <a:tc>
                  <a:txBody>
                    <a:bodyPr/>
                    <a:lstStyle/>
                    <a:p>
                      <a:r>
                        <a:rPr lang="en-US" dirty="0"/>
                        <a:t>Passive Aggressive Classifier</a:t>
                      </a:r>
                    </a:p>
                  </a:txBody>
                  <a:tcPr/>
                </a:tc>
                <a:tc>
                  <a:txBody>
                    <a:bodyPr/>
                    <a:lstStyle/>
                    <a:p>
                      <a:r>
                        <a:rPr lang="en-US" dirty="0"/>
                        <a:t>LDA/QDA</a:t>
                      </a:r>
                    </a:p>
                  </a:txBody>
                  <a:tcPr/>
                </a:tc>
                <a:extLst>
                  <a:ext uri="{0D108BD9-81ED-4DB2-BD59-A6C34878D82A}">
                    <a16:rowId xmlns:a16="http://schemas.microsoft.com/office/drawing/2014/main" val="4052026417"/>
                  </a:ext>
                </a:extLst>
              </a:tr>
              <a:tr h="392928">
                <a:tc>
                  <a:txBody>
                    <a:bodyPr/>
                    <a:lstStyle/>
                    <a:p>
                      <a:r>
                        <a:rPr lang="en-US" dirty="0"/>
                        <a:t>Random </a:t>
                      </a:r>
                      <a:r>
                        <a:rPr lang="en-US"/>
                        <a:t>Forest w/ warm-start</a:t>
                      </a:r>
                      <a:endParaRPr lang="en-US" dirty="0"/>
                    </a:p>
                  </a:txBody>
                  <a:tcPr/>
                </a:tc>
                <a:tc>
                  <a:txBody>
                    <a:bodyPr/>
                    <a:lstStyle/>
                    <a:p>
                      <a:r>
                        <a:rPr lang="en-US" dirty="0"/>
                        <a:t>Logistic Regression</a:t>
                      </a:r>
                    </a:p>
                  </a:txBody>
                  <a:tcPr/>
                </a:tc>
                <a:extLst>
                  <a:ext uri="{0D108BD9-81ED-4DB2-BD59-A6C34878D82A}">
                    <a16:rowId xmlns:a16="http://schemas.microsoft.com/office/drawing/2014/main" val="2820975361"/>
                  </a:ext>
                </a:extLst>
              </a:tr>
              <a:tr h="3929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Passive Aggressive Regressor</a:t>
                      </a:r>
                    </a:p>
                  </a:txBody>
                  <a:tcPr/>
                </a:tc>
                <a:tc>
                  <a:txBody>
                    <a:bodyPr/>
                    <a:lstStyle/>
                    <a:p>
                      <a:r>
                        <a:rPr lang="en-US" dirty="0"/>
                        <a:t>Random Forest</a:t>
                      </a:r>
                    </a:p>
                  </a:txBody>
                  <a:tcPr/>
                </a:tc>
                <a:extLst>
                  <a:ext uri="{0D108BD9-81ED-4DB2-BD59-A6C34878D82A}">
                    <a16:rowId xmlns:a16="http://schemas.microsoft.com/office/drawing/2014/main" val="2604642454"/>
                  </a:ext>
                </a:extLst>
              </a:tr>
              <a:tr h="3929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SGD Regressor</a:t>
                      </a:r>
                    </a:p>
                  </a:txBody>
                  <a:tcPr/>
                </a:tc>
                <a:tc>
                  <a:txBody>
                    <a:bodyPr/>
                    <a:lstStyle/>
                    <a:p>
                      <a:r>
                        <a:rPr lang="en-US" dirty="0"/>
                        <a:t>SVM</a:t>
                      </a:r>
                    </a:p>
                  </a:txBody>
                  <a:tcPr/>
                </a:tc>
                <a:extLst>
                  <a:ext uri="{0D108BD9-81ED-4DB2-BD59-A6C34878D82A}">
                    <a16:rowId xmlns:a16="http://schemas.microsoft.com/office/drawing/2014/main" val="1339813801"/>
                  </a:ext>
                </a:extLst>
              </a:tr>
            </a:tbl>
          </a:graphicData>
        </a:graphic>
      </p:graphicFrame>
    </p:spTree>
    <p:extLst>
      <p:ext uri="{BB962C8B-B14F-4D97-AF65-F5344CB8AC3E}">
        <p14:creationId xmlns:p14="http://schemas.microsoft.com/office/powerpoint/2010/main" val="3615948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80F0-8C0B-4628-960D-BAFB9FBFD6F7}"/>
              </a:ext>
            </a:extLst>
          </p:cNvPr>
          <p:cNvSpPr>
            <a:spLocks noGrp="1"/>
          </p:cNvSpPr>
          <p:nvPr>
            <p:ph type="title"/>
          </p:nvPr>
        </p:nvSpPr>
        <p:spPr/>
        <p:txBody>
          <a:bodyPr/>
          <a:lstStyle/>
          <a:p>
            <a:pPr algn="ctr"/>
            <a:r>
              <a:rPr lang="en-US" dirty="0">
                <a:solidFill>
                  <a:srgbClr val="FFFF00"/>
                </a:solidFill>
              </a:rPr>
              <a:t>Goal 4 - Penetration Testing Scripts</a:t>
            </a:r>
          </a:p>
        </p:txBody>
      </p:sp>
      <p:sp>
        <p:nvSpPr>
          <p:cNvPr id="3" name="Footer Placeholder 2">
            <a:extLst>
              <a:ext uri="{FF2B5EF4-FFF2-40B4-BE49-F238E27FC236}">
                <a16:creationId xmlns:a16="http://schemas.microsoft.com/office/drawing/2014/main" id="{8671EFFB-E61F-4F86-ABEB-B75428BE36A1}"/>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8BA1321-FB7A-4BF5-A804-FE123B64D2DC}"/>
              </a:ext>
            </a:extLst>
          </p:cNvPr>
          <p:cNvSpPr>
            <a:spLocks noGrp="1"/>
          </p:cNvSpPr>
          <p:nvPr>
            <p:ph type="sldNum" sz="quarter" idx="12"/>
          </p:nvPr>
        </p:nvSpPr>
        <p:spPr/>
        <p:txBody>
          <a:bodyPr/>
          <a:lstStyle/>
          <a:p>
            <a:fld id="{F2407EE3-A7AD-4D85-AA70-E0A9F1A7BE8D}" type="slidenum">
              <a:rPr lang="en-US" smtClean="0"/>
              <a:pPr/>
              <a:t>8</a:t>
            </a:fld>
            <a:endParaRPr lang="en-US" dirty="0"/>
          </a:p>
        </p:txBody>
      </p:sp>
      <p:graphicFrame>
        <p:nvGraphicFramePr>
          <p:cNvPr id="5" name="Table 4">
            <a:extLst>
              <a:ext uri="{FF2B5EF4-FFF2-40B4-BE49-F238E27FC236}">
                <a16:creationId xmlns:a16="http://schemas.microsoft.com/office/drawing/2014/main" id="{AE12C6DB-DFC6-4D33-9DC3-6F7C426DFA60}"/>
              </a:ext>
            </a:extLst>
          </p:cNvPr>
          <p:cNvGraphicFramePr>
            <a:graphicFrameLocks noGrp="1"/>
          </p:cNvGraphicFramePr>
          <p:nvPr>
            <p:extLst>
              <p:ext uri="{D42A27DB-BD31-4B8C-83A1-F6EECF244321}">
                <p14:modId xmlns:p14="http://schemas.microsoft.com/office/powerpoint/2010/main" val="180580707"/>
              </p:ext>
            </p:extLst>
          </p:nvPr>
        </p:nvGraphicFramePr>
        <p:xfrm>
          <a:off x="2333257" y="575090"/>
          <a:ext cx="4315516" cy="4199059"/>
        </p:xfrm>
        <a:graphic>
          <a:graphicData uri="http://schemas.openxmlformats.org/drawingml/2006/table">
            <a:tbl>
              <a:tblPr firstRow="1" bandRow="1">
                <a:tableStyleId>{5C22544A-7EE6-4342-B048-85BDC9FD1C3A}</a:tableStyleId>
              </a:tblPr>
              <a:tblGrid>
                <a:gridCol w="2157758">
                  <a:extLst>
                    <a:ext uri="{9D8B030D-6E8A-4147-A177-3AD203B41FA5}">
                      <a16:colId xmlns:a16="http://schemas.microsoft.com/office/drawing/2014/main" val="3000860487"/>
                    </a:ext>
                  </a:extLst>
                </a:gridCol>
                <a:gridCol w="2157758">
                  <a:extLst>
                    <a:ext uri="{9D8B030D-6E8A-4147-A177-3AD203B41FA5}">
                      <a16:colId xmlns:a16="http://schemas.microsoft.com/office/drawing/2014/main" val="1134733985"/>
                    </a:ext>
                  </a:extLst>
                </a:gridCol>
              </a:tblGrid>
              <a:tr h="222968">
                <a:tc>
                  <a:txBody>
                    <a:bodyPr/>
                    <a:lstStyle/>
                    <a:p>
                      <a:r>
                        <a:rPr lang="en-US" dirty="0"/>
                        <a:t>Attack Category</a:t>
                      </a:r>
                    </a:p>
                  </a:txBody>
                  <a:tcPr/>
                </a:tc>
                <a:tc>
                  <a:txBody>
                    <a:bodyPr/>
                    <a:lstStyle/>
                    <a:p>
                      <a:r>
                        <a:rPr lang="en-US" dirty="0"/>
                        <a:t>Description of some attacks</a:t>
                      </a:r>
                    </a:p>
                  </a:txBody>
                  <a:tcPr/>
                </a:tc>
                <a:extLst>
                  <a:ext uri="{0D108BD9-81ED-4DB2-BD59-A6C34878D82A}">
                    <a16:rowId xmlns:a16="http://schemas.microsoft.com/office/drawing/2014/main" val="651462201"/>
                  </a:ext>
                </a:extLst>
              </a:tr>
              <a:tr h="1328648">
                <a:tc>
                  <a:txBody>
                    <a:bodyPr/>
                    <a:lstStyle/>
                    <a:p>
                      <a:r>
                        <a:rPr lang="en-US" dirty="0"/>
                        <a:t>Denial of Service</a:t>
                      </a:r>
                    </a:p>
                  </a:txBody>
                  <a:tcPr/>
                </a:tc>
                <a:tc>
                  <a:txBody>
                    <a:bodyPr/>
                    <a:lstStyle/>
                    <a:p>
                      <a:r>
                        <a:rPr lang="en-US" dirty="0"/>
                        <a:t>1- Neptune: SYN flood multiple ports</a:t>
                      </a:r>
                    </a:p>
                    <a:p>
                      <a:r>
                        <a:rPr lang="en-US" dirty="0"/>
                        <a:t>2- Land: Send UDP packet with same source/destination to host</a:t>
                      </a:r>
                    </a:p>
                    <a:p>
                      <a:r>
                        <a:rPr lang="en-US" dirty="0"/>
                        <a:t>3- Pod: Expand ping payload (ping of death)</a:t>
                      </a:r>
                    </a:p>
                  </a:txBody>
                  <a:tcPr/>
                </a:tc>
                <a:extLst>
                  <a:ext uri="{0D108BD9-81ED-4DB2-BD59-A6C34878D82A}">
                    <a16:rowId xmlns:a16="http://schemas.microsoft.com/office/drawing/2014/main" val="797730806"/>
                  </a:ext>
                </a:extLst>
              </a:tr>
              <a:tr h="694144">
                <a:tc>
                  <a:txBody>
                    <a:bodyPr/>
                    <a:lstStyle/>
                    <a:p>
                      <a:r>
                        <a:rPr lang="en-US" dirty="0"/>
                        <a:t>Remote to Local</a:t>
                      </a:r>
                    </a:p>
                  </a:txBody>
                  <a:tcPr/>
                </a:tc>
                <a:tc>
                  <a:txBody>
                    <a:bodyPr/>
                    <a:lstStyle/>
                    <a:p>
                      <a:r>
                        <a:rPr lang="en-US" dirty="0"/>
                        <a:t>1- Try to guess password via telnet for guest account</a:t>
                      </a:r>
                    </a:p>
                    <a:p>
                      <a:r>
                        <a:rPr lang="en-US" dirty="0"/>
                        <a:t>2- </a:t>
                      </a:r>
                      <a:r>
                        <a:rPr lang="en-US" dirty="0" err="1"/>
                        <a:t>Imap</a:t>
                      </a:r>
                      <a:r>
                        <a:rPr lang="en-US" dirty="0"/>
                        <a:t>: use buffer flow using exploit</a:t>
                      </a:r>
                    </a:p>
                  </a:txBody>
                  <a:tcPr/>
                </a:tc>
                <a:extLst>
                  <a:ext uri="{0D108BD9-81ED-4DB2-BD59-A6C34878D82A}">
                    <a16:rowId xmlns:a16="http://schemas.microsoft.com/office/drawing/2014/main" val="744947953"/>
                  </a:ext>
                </a:extLst>
              </a:tr>
              <a:tr h="305686">
                <a:tc>
                  <a:txBody>
                    <a:bodyPr/>
                    <a:lstStyle/>
                    <a:p>
                      <a:r>
                        <a:rPr lang="en-US" dirty="0"/>
                        <a:t>User to root</a:t>
                      </a:r>
                    </a:p>
                  </a:txBody>
                  <a:tcPr/>
                </a:tc>
                <a:tc>
                  <a:txBody>
                    <a:bodyPr/>
                    <a:lstStyle/>
                    <a:p>
                      <a:r>
                        <a:rPr lang="en-US" dirty="0"/>
                        <a:t>Buffer overflow</a:t>
                      </a:r>
                    </a:p>
                  </a:txBody>
                  <a:tcPr/>
                </a:tc>
                <a:extLst>
                  <a:ext uri="{0D108BD9-81ED-4DB2-BD59-A6C34878D82A}">
                    <a16:rowId xmlns:a16="http://schemas.microsoft.com/office/drawing/2014/main" val="4103756456"/>
                  </a:ext>
                </a:extLst>
              </a:tr>
              <a:tr h="1150173">
                <a:tc>
                  <a:txBody>
                    <a:bodyPr/>
                    <a:lstStyle/>
                    <a:p>
                      <a:r>
                        <a:rPr lang="en-US" dirty="0"/>
                        <a:t>Probing</a:t>
                      </a:r>
                    </a:p>
                  </a:txBody>
                  <a:tcPr/>
                </a:tc>
                <a:tc>
                  <a:txBody>
                    <a:bodyPr/>
                    <a:lstStyle/>
                    <a:p>
                      <a:r>
                        <a:rPr lang="en-US" dirty="0"/>
                        <a:t>1- </a:t>
                      </a:r>
                      <a:r>
                        <a:rPr lang="en-US" dirty="0" err="1"/>
                        <a:t>nmap</a:t>
                      </a:r>
                      <a:r>
                        <a:rPr lang="en-US" dirty="0"/>
                        <a:t>: Network mapping</a:t>
                      </a:r>
                    </a:p>
                    <a:p>
                      <a:r>
                        <a:rPr lang="en-US" dirty="0"/>
                        <a:t>2- </a:t>
                      </a:r>
                      <a:r>
                        <a:rPr lang="en-US" dirty="0" err="1"/>
                        <a:t>satan</a:t>
                      </a:r>
                      <a:r>
                        <a:rPr lang="en-US" dirty="0"/>
                        <a:t>: network probing tool</a:t>
                      </a:r>
                    </a:p>
                    <a:p>
                      <a:r>
                        <a:rPr lang="en-US" dirty="0"/>
                        <a:t>3- </a:t>
                      </a:r>
                      <a:r>
                        <a:rPr lang="en-US" dirty="0" err="1"/>
                        <a:t>portsweep</a:t>
                      </a:r>
                      <a:r>
                        <a:rPr lang="en-US" dirty="0"/>
                        <a:t>: scan open ports/MAC addresses</a:t>
                      </a:r>
                    </a:p>
                  </a:txBody>
                  <a:tcPr/>
                </a:tc>
                <a:extLst>
                  <a:ext uri="{0D108BD9-81ED-4DB2-BD59-A6C34878D82A}">
                    <a16:rowId xmlns:a16="http://schemas.microsoft.com/office/drawing/2014/main" val="469161348"/>
                  </a:ext>
                </a:extLst>
              </a:tr>
            </a:tbl>
          </a:graphicData>
        </a:graphic>
      </p:graphicFrame>
    </p:spTree>
    <p:extLst>
      <p:ext uri="{BB962C8B-B14F-4D97-AF65-F5344CB8AC3E}">
        <p14:creationId xmlns:p14="http://schemas.microsoft.com/office/powerpoint/2010/main" val="2989009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5CE1-433C-4F79-842B-DB63D16EBA7C}"/>
              </a:ext>
            </a:extLst>
          </p:cNvPr>
          <p:cNvSpPr>
            <a:spLocks noGrp="1"/>
          </p:cNvSpPr>
          <p:nvPr>
            <p:ph type="title"/>
          </p:nvPr>
        </p:nvSpPr>
        <p:spPr/>
        <p:txBody>
          <a:bodyPr/>
          <a:lstStyle/>
          <a:p>
            <a:pPr algn="ctr"/>
            <a:r>
              <a:rPr lang="en-US" dirty="0"/>
              <a:t>Future Work</a:t>
            </a:r>
          </a:p>
        </p:txBody>
      </p:sp>
      <p:sp>
        <p:nvSpPr>
          <p:cNvPr id="3" name="Footer Placeholder 2">
            <a:extLst>
              <a:ext uri="{FF2B5EF4-FFF2-40B4-BE49-F238E27FC236}">
                <a16:creationId xmlns:a16="http://schemas.microsoft.com/office/drawing/2014/main" id="{4AE090BC-44B5-4204-A186-E82CAC6F92DC}"/>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95F61A93-59E3-4543-8EC0-8B546B2969BE}"/>
              </a:ext>
            </a:extLst>
          </p:cNvPr>
          <p:cNvSpPr>
            <a:spLocks noGrp="1"/>
          </p:cNvSpPr>
          <p:nvPr>
            <p:ph type="sldNum" sz="quarter" idx="12"/>
          </p:nvPr>
        </p:nvSpPr>
        <p:spPr/>
        <p:txBody>
          <a:bodyPr/>
          <a:lstStyle/>
          <a:p>
            <a:fld id="{F2407EE3-A7AD-4D85-AA70-E0A9F1A7BE8D}" type="slidenum">
              <a:rPr lang="en-US" smtClean="0"/>
              <a:pPr/>
              <a:t>9</a:t>
            </a:fld>
            <a:endParaRPr lang="en-US" dirty="0"/>
          </a:p>
        </p:txBody>
      </p:sp>
      <p:graphicFrame>
        <p:nvGraphicFramePr>
          <p:cNvPr id="5" name="Table 4">
            <a:extLst>
              <a:ext uri="{FF2B5EF4-FFF2-40B4-BE49-F238E27FC236}">
                <a16:creationId xmlns:a16="http://schemas.microsoft.com/office/drawing/2014/main" id="{9E8295AC-43BA-4A97-8A31-591405A5B7D8}"/>
              </a:ext>
            </a:extLst>
          </p:cNvPr>
          <p:cNvGraphicFramePr>
            <a:graphicFrameLocks noGrp="1"/>
          </p:cNvGraphicFramePr>
          <p:nvPr>
            <p:extLst>
              <p:ext uri="{D42A27DB-BD31-4B8C-83A1-F6EECF244321}">
                <p14:modId xmlns:p14="http://schemas.microsoft.com/office/powerpoint/2010/main" val="4158928464"/>
              </p:ext>
            </p:extLst>
          </p:nvPr>
        </p:nvGraphicFramePr>
        <p:xfrm>
          <a:off x="0" y="570739"/>
          <a:ext cx="7407759" cy="4152900"/>
        </p:xfrm>
        <a:graphic>
          <a:graphicData uri="http://schemas.openxmlformats.org/drawingml/2006/table">
            <a:tbl>
              <a:tblPr firstRow="1" bandRow="1">
                <a:tableStyleId>{5C22544A-7EE6-4342-B048-85BDC9FD1C3A}</a:tableStyleId>
              </a:tblPr>
              <a:tblGrid>
                <a:gridCol w="2469253">
                  <a:extLst>
                    <a:ext uri="{9D8B030D-6E8A-4147-A177-3AD203B41FA5}">
                      <a16:colId xmlns:a16="http://schemas.microsoft.com/office/drawing/2014/main" val="2605239498"/>
                    </a:ext>
                  </a:extLst>
                </a:gridCol>
                <a:gridCol w="2469253">
                  <a:extLst>
                    <a:ext uri="{9D8B030D-6E8A-4147-A177-3AD203B41FA5}">
                      <a16:colId xmlns:a16="http://schemas.microsoft.com/office/drawing/2014/main" val="300523173"/>
                    </a:ext>
                  </a:extLst>
                </a:gridCol>
                <a:gridCol w="2469253">
                  <a:extLst>
                    <a:ext uri="{9D8B030D-6E8A-4147-A177-3AD203B41FA5}">
                      <a16:colId xmlns:a16="http://schemas.microsoft.com/office/drawing/2014/main" val="299752501"/>
                    </a:ext>
                  </a:extLst>
                </a:gridCol>
              </a:tblGrid>
              <a:tr h="680282">
                <a:tc>
                  <a:txBody>
                    <a:bodyPr/>
                    <a:lstStyle/>
                    <a:p>
                      <a:r>
                        <a:rPr lang="en-US" dirty="0"/>
                        <a:t>Objective 1 (MVP) – Determine most effective Dataset and model</a:t>
                      </a:r>
                    </a:p>
                  </a:txBody>
                  <a:tcPr/>
                </a:tc>
                <a:tc>
                  <a:txBody>
                    <a:bodyPr/>
                    <a:lstStyle/>
                    <a:p>
                      <a:r>
                        <a:rPr lang="en-US" dirty="0"/>
                        <a:t>Objective 2A – Implications of Adversarial Machine Learning  </a:t>
                      </a:r>
                    </a:p>
                  </a:txBody>
                  <a:tcPr/>
                </a:tc>
                <a:tc>
                  <a:txBody>
                    <a:bodyPr/>
                    <a:lstStyle/>
                    <a:p>
                      <a:r>
                        <a:rPr lang="en-US" dirty="0"/>
                        <a:t>Objective 2B – Build an attack that can avoid most (or all) trained models</a:t>
                      </a:r>
                    </a:p>
                  </a:txBody>
                  <a:tcPr/>
                </a:tc>
                <a:extLst>
                  <a:ext uri="{0D108BD9-81ED-4DB2-BD59-A6C34878D82A}">
                    <a16:rowId xmlns:a16="http://schemas.microsoft.com/office/drawing/2014/main" val="719874484"/>
                  </a:ext>
                </a:extLst>
              </a:tr>
              <a:tr h="1316675">
                <a:tc>
                  <a:txBody>
                    <a:bodyPr/>
                    <a:lstStyle/>
                    <a:p>
                      <a:r>
                        <a:rPr lang="en-US" sz="1400" dirty="0">
                          <a:latin typeface="Times New Roman" panose="02020603050405020304" pitchFamily="18" charset="0"/>
                          <a:cs typeface="Times New Roman" panose="02020603050405020304" pitchFamily="18" charset="0"/>
                        </a:rPr>
                        <a:t>As far we know, there is no publicly available PCAP pre-processor to generate datasets like the KDD cup. We intend to make it openly available for others to use.</a:t>
                      </a:r>
                    </a:p>
                  </a:txBody>
                  <a:tcPr/>
                </a:tc>
                <a:tc>
                  <a:txBody>
                    <a:bodyPr/>
                    <a:lstStyle/>
                    <a:p>
                      <a:r>
                        <a:rPr lang="en-US" sz="1300" dirty="0">
                          <a:latin typeface="Times New Roman" panose="02020603050405020304" pitchFamily="18" charset="0"/>
                          <a:cs typeface="Times New Roman" panose="02020603050405020304" pitchFamily="18" charset="0"/>
                        </a:rPr>
                        <a:t>Datasets are not only hard to come by, but now there is more of a push into alternative methods to poison training data to permit certain attacks through.</a:t>
                      </a:r>
                    </a:p>
                  </a:txBody>
                  <a:tcPr/>
                </a:tc>
                <a:tc>
                  <a:txBody>
                    <a:bodyPr/>
                    <a:lstStyle/>
                    <a:p>
                      <a:r>
                        <a:rPr lang="en-US" sz="1300" dirty="0">
                          <a:latin typeface="Times New Roman" panose="02020603050405020304" pitchFamily="18" charset="0"/>
                          <a:cs typeface="Times New Roman" panose="02020603050405020304" pitchFamily="18" charset="0"/>
                        </a:rPr>
                        <a:t>This would raise the question on whether the model or the data set had failed. Should this happen, we would obtain other models that aren’t used in standard machine learning libraries.</a:t>
                      </a:r>
                    </a:p>
                  </a:txBody>
                  <a:tcPr/>
                </a:tc>
                <a:extLst>
                  <a:ext uri="{0D108BD9-81ED-4DB2-BD59-A6C34878D82A}">
                    <a16:rowId xmlns:a16="http://schemas.microsoft.com/office/drawing/2014/main" val="2305536516"/>
                  </a:ext>
                </a:extLst>
              </a:tr>
              <a:tr h="1931123">
                <a:tc>
                  <a:txBody>
                    <a:bodyPr/>
                    <a:lstStyle/>
                    <a:p>
                      <a:r>
                        <a:rPr lang="en-US" sz="1400" dirty="0">
                          <a:latin typeface="Times New Roman" panose="02020603050405020304" pitchFamily="18" charset="0"/>
                          <a:cs typeface="Times New Roman" panose="02020603050405020304" pitchFamily="18" charset="0"/>
                        </a:rPr>
                        <a:t>We also intend to make our machine learning scripts and </a:t>
                      </a:r>
                      <a:r>
                        <a:rPr lang="en-US" sz="1400" dirty="0" err="1">
                          <a:latin typeface="Times New Roman" panose="02020603050405020304" pitchFamily="18" charset="0"/>
                          <a:cs typeface="Times New Roman" panose="02020603050405020304" pitchFamily="18" charset="0"/>
                        </a:rPr>
                        <a:t>fuzzer</a:t>
                      </a:r>
                      <a:r>
                        <a:rPr lang="en-US" sz="1400" dirty="0">
                          <a:latin typeface="Times New Roman" panose="02020603050405020304" pitchFamily="18" charset="0"/>
                          <a:cs typeface="Times New Roman" panose="02020603050405020304" pitchFamily="18" charset="0"/>
                        </a:rPr>
                        <a:t> publicly available. The machine learning scripts have been built to handle any data set. The </a:t>
                      </a:r>
                      <a:r>
                        <a:rPr lang="en-US" sz="1400" dirty="0" err="1">
                          <a:latin typeface="Times New Roman" panose="02020603050405020304" pitchFamily="18" charset="0"/>
                          <a:cs typeface="Times New Roman" panose="02020603050405020304" pitchFamily="18" charset="0"/>
                        </a:rPr>
                        <a:t>fuzzer</a:t>
                      </a:r>
                      <a:r>
                        <a:rPr lang="en-US" sz="1400" dirty="0">
                          <a:latin typeface="Times New Roman" panose="02020603050405020304" pitchFamily="18" charset="0"/>
                          <a:cs typeface="Times New Roman" panose="02020603050405020304" pitchFamily="18" charset="0"/>
                        </a:rPr>
                        <a:t> in combination with PCAP processor we hope would be used to make more IDS data-sets for analysis.</a:t>
                      </a:r>
                    </a:p>
                  </a:txBody>
                  <a:tcPr/>
                </a:tc>
                <a:tc>
                  <a:txBody>
                    <a:bodyPr/>
                    <a:lstStyle/>
                    <a:p>
                      <a:r>
                        <a:rPr lang="en-US" sz="1300" dirty="0">
                          <a:latin typeface="Times New Roman" panose="02020603050405020304" pitchFamily="18" charset="0"/>
                          <a:cs typeface="Times New Roman" panose="02020603050405020304" pitchFamily="18" charset="0"/>
                        </a:rPr>
                        <a:t>This would also raise questions on how to test whether such a data set has been compromised. Should we succeed in this, we will explain our methodology on how to poison these datasets as well as speculate some other avenues are available to be researched.</a:t>
                      </a:r>
                    </a:p>
                  </a:txBody>
                  <a:tcPr/>
                </a:tc>
                <a:tc>
                  <a:txBody>
                    <a:bodyPr/>
                    <a:lstStyle/>
                    <a:p>
                      <a:r>
                        <a:rPr lang="en-US" sz="1300" dirty="0">
                          <a:latin typeface="Times New Roman" panose="02020603050405020304" pitchFamily="18" charset="0"/>
                          <a:cs typeface="Times New Roman" panose="02020603050405020304" pitchFamily="18" charset="0"/>
                        </a:rPr>
                        <a:t>Currently, the KDD cup set is composed of both TCP connection data and features derived from the network infrastructure. This makes the KDD set difficult to be openly used. Therefore, we want to see what attacks can get through the KDD trained IDS if the infrastructure data columns are dropped.</a:t>
                      </a:r>
                    </a:p>
                  </a:txBody>
                  <a:tcPr/>
                </a:tc>
                <a:extLst>
                  <a:ext uri="{0D108BD9-81ED-4DB2-BD59-A6C34878D82A}">
                    <a16:rowId xmlns:a16="http://schemas.microsoft.com/office/drawing/2014/main" val="1541293986"/>
                  </a:ext>
                </a:extLst>
              </a:tr>
            </a:tbl>
          </a:graphicData>
        </a:graphic>
      </p:graphicFrame>
      <p:pic>
        <p:nvPicPr>
          <p:cNvPr id="7" name="Picture 6">
            <a:extLst>
              <a:ext uri="{FF2B5EF4-FFF2-40B4-BE49-F238E27FC236}">
                <a16:creationId xmlns:a16="http://schemas.microsoft.com/office/drawing/2014/main" id="{8FD630AA-947C-4360-9277-C69CACE84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7759" y="570739"/>
            <a:ext cx="1736241" cy="4056603"/>
          </a:xfrm>
          <a:prstGeom prst="rect">
            <a:avLst/>
          </a:prstGeom>
        </p:spPr>
      </p:pic>
    </p:spTree>
    <p:extLst>
      <p:ext uri="{BB962C8B-B14F-4D97-AF65-F5344CB8AC3E}">
        <p14:creationId xmlns:p14="http://schemas.microsoft.com/office/powerpoint/2010/main" val="2884657965"/>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1337</TotalTime>
  <Words>3222</Words>
  <Application>Microsoft Office PowerPoint</Application>
  <PresentationFormat>On-screen Show (16:9)</PresentationFormat>
  <Paragraphs>159</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Gill Sans MT</vt:lpstr>
      <vt:lpstr>Times New Roman</vt:lpstr>
      <vt:lpstr>Wingdings</vt:lpstr>
      <vt:lpstr>Office Theme</vt:lpstr>
      <vt:lpstr>Intrusion Detection</vt:lpstr>
      <vt:lpstr>Motivation</vt:lpstr>
      <vt:lpstr>Related Work</vt:lpstr>
      <vt:lpstr>Research Objectives (based on prospectus)</vt:lpstr>
      <vt:lpstr>Goal 1- Building the Packet Sniffer</vt:lpstr>
      <vt:lpstr>Goal 2- Pre-process packet data</vt:lpstr>
      <vt:lpstr>Goal 3 – Build Machine Learning Model</vt:lpstr>
      <vt:lpstr>Goal 4 - Penetration Testing Scripts</vt:lpstr>
      <vt:lpstr>Future Work</vt:lpstr>
      <vt:lpstr>Motivation References</vt:lpstr>
      <vt:lpstr>Dataset References – APA citations</vt:lpstr>
      <vt:lpstr>IDS Model References – APA citation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Yoo</dc:creator>
  <cp:lastModifiedBy>Andrew Quijano</cp:lastModifiedBy>
  <cp:revision>470</cp:revision>
  <dcterms:created xsi:type="dcterms:W3CDTF">2017-10-26T16:02:00Z</dcterms:created>
  <dcterms:modified xsi:type="dcterms:W3CDTF">2019-03-12T16:36:35Z</dcterms:modified>
</cp:coreProperties>
</file>