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0"/>
  </p:notesMasterIdLst>
  <p:handoutMasterIdLst>
    <p:handoutMasterId r:id="rId21"/>
  </p:handoutMasterIdLst>
  <p:sldIdLst>
    <p:sldId id="381" r:id="rId2"/>
    <p:sldId id="390" r:id="rId3"/>
    <p:sldId id="391" r:id="rId4"/>
    <p:sldId id="377" r:id="rId5"/>
    <p:sldId id="385" r:id="rId6"/>
    <p:sldId id="369" r:id="rId7"/>
    <p:sldId id="371" r:id="rId8"/>
    <p:sldId id="378" r:id="rId9"/>
    <p:sldId id="392" r:id="rId10"/>
    <p:sldId id="393" r:id="rId11"/>
    <p:sldId id="384" r:id="rId12"/>
    <p:sldId id="379" r:id="rId13"/>
    <p:sldId id="373" r:id="rId14"/>
    <p:sldId id="387" r:id="rId15"/>
    <p:sldId id="389" r:id="rId16"/>
    <p:sldId id="388" r:id="rId17"/>
    <p:sldId id="394" r:id="rId18"/>
    <p:sldId id="395"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20" y="-3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58CC00-A101-4A38-A40C-744787C07799}"/>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5539F67B-6808-4E4E-988D-1A0D175AB3BE}"/>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2E6F8DB-B1C2-47DB-AE72-1341E223A053}" type="datetimeFigureOut">
              <a:rPr lang="en-US" altLang="en-US"/>
              <a:pPr>
                <a:defRPr/>
              </a:pPr>
              <a:t>11/4/2019</a:t>
            </a:fld>
            <a:endParaRPr lang="en-US" altLang="en-US"/>
          </a:p>
        </p:txBody>
      </p:sp>
      <p:sp>
        <p:nvSpPr>
          <p:cNvPr id="4" name="Footer Placeholder 3">
            <a:extLst>
              <a:ext uri="{FF2B5EF4-FFF2-40B4-BE49-F238E27FC236}">
                <a16:creationId xmlns:a16="http://schemas.microsoft.com/office/drawing/2014/main" id="{424D75B2-1218-4A7E-88FC-8E0C1B243EDC}"/>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4D0BCFEC-F6C9-48AA-8FA3-D596D8F8686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A1A05F9-9F9E-4F09-8310-936C474E97BC}" type="slidenum">
              <a:rPr lang="en-US" altLang="en-US"/>
              <a:pPr>
                <a:defRPr/>
              </a:pPr>
              <a:t>‹#›</a:t>
            </a:fld>
            <a:endParaRPr lang="en-US" altLang="en-US"/>
          </a:p>
        </p:txBody>
      </p:sp>
    </p:spTree>
    <p:extLst>
      <p:ext uri="{BB962C8B-B14F-4D97-AF65-F5344CB8AC3E}">
        <p14:creationId xmlns:p14="http://schemas.microsoft.com/office/powerpoint/2010/main" val="2154445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4DED4C-8113-4E73-A97E-536451334600}"/>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9B9A8CB-B108-4B40-8C5D-43BADB9A9D00}"/>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2A308C0-1404-43C3-8881-47EC73CA3CFA}" type="datetimeFigureOut">
              <a:rPr lang="en-US" altLang="en-US"/>
              <a:pPr>
                <a:defRPr/>
              </a:pPr>
              <a:t>11/4/2019</a:t>
            </a:fld>
            <a:endParaRPr lang="en-US" altLang="en-US"/>
          </a:p>
        </p:txBody>
      </p:sp>
      <p:sp>
        <p:nvSpPr>
          <p:cNvPr id="4" name="Slide Image Placeholder 3">
            <a:extLst>
              <a:ext uri="{FF2B5EF4-FFF2-40B4-BE49-F238E27FC236}">
                <a16:creationId xmlns:a16="http://schemas.microsoft.com/office/drawing/2014/main" id="{A2ECA80B-8FAC-4CB3-8DF7-3EA64896354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67FD2F6-B958-4812-83F0-1A0D359EDA7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A8F73CF-7416-47E6-A42E-D20CF3D03652}"/>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4794139D-E1DC-4264-8B96-7A470F3AA88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2E245B2-0E32-4A23-8B08-1C852256261D}" type="slidenum">
              <a:rPr lang="en-US" altLang="en-US"/>
              <a:pPr>
                <a:defRPr/>
              </a:pPr>
              <a:t>‹#›</a:t>
            </a:fld>
            <a:endParaRPr lang="en-US" altLang="en-US"/>
          </a:p>
        </p:txBody>
      </p:sp>
    </p:spTree>
    <p:extLst>
      <p:ext uri="{BB962C8B-B14F-4D97-AF65-F5344CB8AC3E}">
        <p14:creationId xmlns:p14="http://schemas.microsoft.com/office/powerpoint/2010/main" val="240959184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contribution is building an Indoor location system using </a:t>
            </a:r>
            <a:r>
              <a:rPr lang="en-US" dirty="0" err="1"/>
              <a:t>Wi-FI</a:t>
            </a:r>
            <a:r>
              <a:rPr lang="en-US" dirty="0"/>
              <a:t> RSS signals. As you can see on the image, this relies on needing the floor map loaded onto the application. To begin training the database, you should go into each room and conduct a scan of RSSI/APs detected within the floor. The information is stored within a remote database. The benefit of this system is it allows for easy crowdsourcing for multiple fingerprints for multiple devices. The location of a user is determined by using Euclidean distance computation to figure out which fingerprints the user is closest to.</a:t>
            </a:r>
          </a:p>
        </p:txBody>
      </p:sp>
      <p:sp>
        <p:nvSpPr>
          <p:cNvPr id="4" name="Slide Number Placeholder 3"/>
          <p:cNvSpPr>
            <a:spLocks noGrp="1"/>
          </p:cNvSpPr>
          <p:nvPr>
            <p:ph type="sldNum" sz="quarter" idx="5"/>
          </p:nvPr>
        </p:nvSpPr>
        <p:spPr/>
        <p:txBody>
          <a:bodyPr/>
          <a:lstStyle/>
          <a:p>
            <a:pPr>
              <a:defRPr/>
            </a:pPr>
            <a:fld id="{A2E245B2-0E32-4A23-8B08-1C852256261D}" type="slidenum">
              <a:rPr lang="en-US" altLang="en-US" smtClean="0"/>
              <a:pPr>
                <a:defRPr/>
              </a:pPr>
              <a:t>4</a:t>
            </a:fld>
            <a:endParaRPr lang="en-US" altLang="en-US"/>
          </a:p>
        </p:txBody>
      </p:sp>
    </p:spTree>
    <p:extLst>
      <p:ext uri="{BB962C8B-B14F-4D97-AF65-F5344CB8AC3E}">
        <p14:creationId xmlns:p14="http://schemas.microsoft.com/office/powerpoint/2010/main" val="41952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completing the training, it is critical to create a lookup table from which you can standardize the Euclidean distance computation. Ideally you would filter out APs that are known within your building/filter out temporary APs (e. g. hotspots). Each row contains the coordinates of the fingerprint on the floor map and RSSI reading of the AP within the fingerprint. If the AP is not found at that finger-print we assign it a value of -120. This value is determined to be the most idea “miss constant” as it is large enough to not confuse the distance computation but not too large as in it would skew it too much.</a:t>
            </a:r>
          </a:p>
        </p:txBody>
      </p:sp>
      <p:sp>
        <p:nvSpPr>
          <p:cNvPr id="4" name="Slide Number Placeholder 3"/>
          <p:cNvSpPr>
            <a:spLocks noGrp="1"/>
          </p:cNvSpPr>
          <p:nvPr>
            <p:ph type="sldNum" sz="quarter" idx="5"/>
          </p:nvPr>
        </p:nvSpPr>
        <p:spPr/>
        <p:txBody>
          <a:bodyPr/>
          <a:lstStyle/>
          <a:p>
            <a:pPr>
              <a:defRPr/>
            </a:pPr>
            <a:fld id="{A2E245B2-0E32-4A23-8B08-1C852256261D}" type="slidenum">
              <a:rPr lang="en-US" altLang="en-US" smtClean="0"/>
              <a:pPr>
                <a:defRPr/>
              </a:pPr>
              <a:t>5</a:t>
            </a:fld>
            <a:endParaRPr lang="en-US" altLang="en-US"/>
          </a:p>
        </p:txBody>
      </p:sp>
    </p:spTree>
    <p:extLst>
      <p:ext uri="{BB962C8B-B14F-4D97-AF65-F5344CB8AC3E}">
        <p14:creationId xmlns:p14="http://schemas.microsoft.com/office/powerpoint/2010/main" val="3922310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why we conducted research on this topic is because Indoor location is a burgeoning field, but there has been no major focus on attempting to provide any security to the user. This information could be used to track users by a malicious actor to determine where they work, live, etc.</a:t>
            </a:r>
          </a:p>
          <a:p>
            <a:r>
              <a:rPr lang="en-US" dirty="0"/>
              <a:t>Therefore, it is urgent that we conceal the most information either MAC address of RSSI signals detected.</a:t>
            </a:r>
          </a:p>
        </p:txBody>
      </p:sp>
      <p:sp>
        <p:nvSpPr>
          <p:cNvPr id="4" name="Slide Number Placeholder 3"/>
          <p:cNvSpPr>
            <a:spLocks noGrp="1"/>
          </p:cNvSpPr>
          <p:nvPr>
            <p:ph type="sldNum" sz="quarter" idx="5"/>
          </p:nvPr>
        </p:nvSpPr>
        <p:spPr/>
        <p:txBody>
          <a:bodyPr/>
          <a:lstStyle/>
          <a:p>
            <a:pPr>
              <a:defRPr/>
            </a:pPr>
            <a:fld id="{A2E245B2-0E32-4A23-8B08-1C852256261D}" type="slidenum">
              <a:rPr lang="en-US" altLang="en-US" smtClean="0"/>
              <a:pPr>
                <a:defRPr/>
              </a:pPr>
              <a:t>6</a:t>
            </a:fld>
            <a:endParaRPr lang="en-US" altLang="en-US"/>
          </a:p>
        </p:txBody>
      </p:sp>
    </p:spTree>
    <p:extLst>
      <p:ext uri="{BB962C8B-B14F-4D97-AF65-F5344CB8AC3E}">
        <p14:creationId xmlns:p14="http://schemas.microsoft.com/office/powerpoint/2010/main" val="3302440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to encrypt the RSS values using homomorphic encryption. As seen on the slide, it allows for some computations on the encrypted values such as addition and scalar multiplication. Therefore, the server can compute distance without ever knowing which fingerprints the user is closet too and provides a protection against man in the middle attacks. </a:t>
            </a:r>
          </a:p>
        </p:txBody>
      </p:sp>
      <p:sp>
        <p:nvSpPr>
          <p:cNvPr id="4" name="Slide Number Placeholder 3"/>
          <p:cNvSpPr>
            <a:spLocks noGrp="1"/>
          </p:cNvSpPr>
          <p:nvPr>
            <p:ph type="sldNum" sz="quarter" idx="5"/>
          </p:nvPr>
        </p:nvSpPr>
        <p:spPr/>
        <p:txBody>
          <a:bodyPr/>
          <a:lstStyle/>
          <a:p>
            <a:pPr>
              <a:defRPr/>
            </a:pPr>
            <a:fld id="{A2E245B2-0E32-4A23-8B08-1C852256261D}" type="slidenum">
              <a:rPr lang="en-US" altLang="en-US" smtClean="0"/>
              <a:pPr>
                <a:defRPr/>
              </a:pPr>
              <a:t>7</a:t>
            </a:fld>
            <a:endParaRPr lang="en-US" altLang="en-US"/>
          </a:p>
        </p:txBody>
      </p:sp>
    </p:spTree>
    <p:extLst>
      <p:ext uri="{BB962C8B-B14F-4D97-AF65-F5344CB8AC3E}">
        <p14:creationId xmlns:p14="http://schemas.microsoft.com/office/powerpoint/2010/main" val="3959375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a:extLst>
              <a:ext uri="{FF2B5EF4-FFF2-40B4-BE49-F238E27FC236}">
                <a16:creationId xmlns:a16="http://schemas.microsoft.com/office/drawing/2014/main" id="{82717224-5FA4-42E8-8039-387D6D1D609E}"/>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 name="Text Box 6">
            <a:extLst>
              <a:ext uri="{FF2B5EF4-FFF2-40B4-BE49-F238E27FC236}">
                <a16:creationId xmlns:a16="http://schemas.microsoft.com/office/drawing/2014/main" id="{A4D900FE-ADCA-40F6-AEEB-3AF6D7403C2B}"/>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6" name="Picture 1" descr="logo.pdf">
            <a:extLst>
              <a:ext uri="{FF2B5EF4-FFF2-40B4-BE49-F238E27FC236}">
                <a16:creationId xmlns:a16="http://schemas.microsoft.com/office/drawing/2014/main" id="{100D0C64-753C-4C27-85CB-919CC3D5E34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
            <a:extLst>
              <a:ext uri="{FF2B5EF4-FFF2-40B4-BE49-F238E27FC236}">
                <a16:creationId xmlns:a16="http://schemas.microsoft.com/office/drawing/2014/main" id="{F29EAB4A-2B49-430C-9C2E-74E49E7CCC3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8" name="Rectangle 4">
            <a:extLst>
              <a:ext uri="{FF2B5EF4-FFF2-40B4-BE49-F238E27FC236}">
                <a16:creationId xmlns:a16="http://schemas.microsoft.com/office/drawing/2014/main" id="{B6287EB8-5647-4CB3-B826-CE451D683E0E}"/>
              </a:ext>
            </a:extLst>
          </p:cNvPr>
          <p:cNvSpPr>
            <a:spLocks noGrp="1" noChangeArrowheads="1"/>
          </p:cNvSpPr>
          <p:nvPr>
            <p:ph type="ftr" sz="quarter" idx="10"/>
          </p:nvPr>
        </p:nvSpPr>
        <p:spPr/>
        <p:txBody>
          <a:bodyPr/>
          <a:lstStyle>
            <a:lvl1pPr>
              <a:defRPr/>
            </a:lvl1pPr>
          </a:lstStyle>
          <a:p>
            <a:pPr>
              <a:defRPr/>
            </a:pPr>
            <a:r>
              <a:rPr lang="en-US"/>
              <a:t>Event Name</a:t>
            </a:r>
            <a:endParaRPr lang="en-US" sz="1000">
              <a:latin typeface="Times New Roman" charset="0"/>
            </a:endParaRPr>
          </a:p>
        </p:txBody>
      </p:sp>
      <p:sp>
        <p:nvSpPr>
          <p:cNvPr id="9" name="Slide Number Placeholder 2">
            <a:extLst>
              <a:ext uri="{FF2B5EF4-FFF2-40B4-BE49-F238E27FC236}">
                <a16:creationId xmlns:a16="http://schemas.microsoft.com/office/drawing/2014/main" id="{088AA7C7-1D90-4F8C-AEBD-2D2FD6A5308A}"/>
              </a:ext>
            </a:extLst>
          </p:cNvPr>
          <p:cNvSpPr>
            <a:spLocks noGrp="1"/>
          </p:cNvSpPr>
          <p:nvPr>
            <p:ph type="sldNum" sz="quarter" idx="11"/>
          </p:nvPr>
        </p:nvSpPr>
        <p:spPr/>
        <p:txBody>
          <a:bodyPr/>
          <a:lstStyle>
            <a:lvl1pPr>
              <a:defRPr/>
            </a:lvl1pPr>
          </a:lstStyle>
          <a:p>
            <a:pPr>
              <a:defRPr/>
            </a:pPr>
            <a:fld id="{57F7BEFF-9398-40B0-B715-4A78FC264F74}" type="slidenum">
              <a:rPr lang="en-US" altLang="en-US"/>
              <a:pPr>
                <a:defRPr/>
              </a:pPr>
              <a:t>‹#›</a:t>
            </a:fld>
            <a:endParaRPr lang="en-US" altLang="en-US"/>
          </a:p>
        </p:txBody>
      </p:sp>
    </p:spTree>
    <p:extLst>
      <p:ext uri="{BB962C8B-B14F-4D97-AF65-F5344CB8AC3E}">
        <p14:creationId xmlns:p14="http://schemas.microsoft.com/office/powerpoint/2010/main" val="9490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Line 5">
            <a:extLst>
              <a:ext uri="{FF2B5EF4-FFF2-40B4-BE49-F238E27FC236}">
                <a16:creationId xmlns:a16="http://schemas.microsoft.com/office/drawing/2014/main" id="{00AE3D82-266B-40F4-B8A6-FC0524D5FC81}"/>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 name="Text Box 6">
            <a:extLst>
              <a:ext uri="{FF2B5EF4-FFF2-40B4-BE49-F238E27FC236}">
                <a16:creationId xmlns:a16="http://schemas.microsoft.com/office/drawing/2014/main" id="{D995CA05-F9A9-4BC0-A640-AE77324D6373}"/>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6" name="Picture 1" descr="logo.pdf">
            <a:extLst>
              <a:ext uri="{FF2B5EF4-FFF2-40B4-BE49-F238E27FC236}">
                <a16:creationId xmlns:a16="http://schemas.microsoft.com/office/drawing/2014/main" id="{308F7857-672D-444E-ACEE-B2FEADD6296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
            <a:extLst>
              <a:ext uri="{FF2B5EF4-FFF2-40B4-BE49-F238E27FC236}">
                <a16:creationId xmlns:a16="http://schemas.microsoft.com/office/drawing/2014/main" id="{C70058ED-691C-467F-9116-1462CA85D6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a:extLst>
              <a:ext uri="{FF2B5EF4-FFF2-40B4-BE49-F238E27FC236}">
                <a16:creationId xmlns:a16="http://schemas.microsoft.com/office/drawing/2014/main" id="{E2B4EA30-CAB0-4F28-8ABB-F1975BD09DC0}"/>
              </a:ext>
            </a:extLst>
          </p:cNvPr>
          <p:cNvSpPr>
            <a:spLocks noGrp="1" noChangeArrowheads="1"/>
          </p:cNvSpPr>
          <p:nvPr>
            <p:ph type="ftr" sz="quarter" idx="10"/>
          </p:nvPr>
        </p:nvSpPr>
        <p:spPr/>
        <p:txBody>
          <a:bodyPr/>
          <a:lstStyle>
            <a:lvl1pPr>
              <a:defRPr dirty="0"/>
            </a:lvl1pPr>
          </a:lstStyle>
          <a:p>
            <a:pPr>
              <a:defRPr/>
            </a:pPr>
            <a:r>
              <a:rPr lang="en-US"/>
              <a:t>TCN 5271                                                                </a:t>
            </a:r>
            <a:endParaRPr lang="en-US" sz="1200">
              <a:latin typeface="Times New Roman" charset="0"/>
            </a:endParaRPr>
          </a:p>
        </p:txBody>
      </p:sp>
    </p:spTree>
    <p:extLst>
      <p:ext uri="{BB962C8B-B14F-4D97-AF65-F5344CB8AC3E}">
        <p14:creationId xmlns:p14="http://schemas.microsoft.com/office/powerpoint/2010/main" val="1503624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Line 5">
            <a:extLst>
              <a:ext uri="{FF2B5EF4-FFF2-40B4-BE49-F238E27FC236}">
                <a16:creationId xmlns:a16="http://schemas.microsoft.com/office/drawing/2014/main" id="{242F66CA-E27E-4789-AE24-FA2F9488F783}"/>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 name="Text Box 6">
            <a:extLst>
              <a:ext uri="{FF2B5EF4-FFF2-40B4-BE49-F238E27FC236}">
                <a16:creationId xmlns:a16="http://schemas.microsoft.com/office/drawing/2014/main" id="{65882D84-DDDD-4A5D-893B-59A98B141F61}"/>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6" name="Picture 1" descr="logo.pdf">
            <a:extLst>
              <a:ext uri="{FF2B5EF4-FFF2-40B4-BE49-F238E27FC236}">
                <a16:creationId xmlns:a16="http://schemas.microsoft.com/office/drawing/2014/main" id="{C2119C1C-AD42-472E-A996-61C1C28B902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
            <a:extLst>
              <a:ext uri="{FF2B5EF4-FFF2-40B4-BE49-F238E27FC236}">
                <a16:creationId xmlns:a16="http://schemas.microsoft.com/office/drawing/2014/main" id="{16196A56-EE91-4170-A72B-A020F7B563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Vertical Title 1"/>
          <p:cNvSpPr>
            <a:spLocks noGrp="1"/>
          </p:cNvSpPr>
          <p:nvPr>
            <p:ph type="title" orient="vert"/>
          </p:nvPr>
        </p:nvSpPr>
        <p:spPr>
          <a:xfrm>
            <a:off x="6686550" y="0"/>
            <a:ext cx="21526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055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a:extLst>
              <a:ext uri="{FF2B5EF4-FFF2-40B4-BE49-F238E27FC236}">
                <a16:creationId xmlns:a16="http://schemas.microsoft.com/office/drawing/2014/main" id="{4B4E1418-6E84-46F8-9F74-CBF65766577F}"/>
              </a:ext>
            </a:extLst>
          </p:cNvPr>
          <p:cNvSpPr>
            <a:spLocks noGrp="1" noChangeArrowheads="1"/>
          </p:cNvSpPr>
          <p:nvPr>
            <p:ph type="ftr" sz="quarter" idx="10"/>
          </p:nvPr>
        </p:nvSpPr>
        <p:spPr/>
        <p:txBody>
          <a:bodyPr/>
          <a:lstStyle>
            <a:lvl1pPr>
              <a:defRPr/>
            </a:lvl1pPr>
          </a:lstStyle>
          <a:p>
            <a:pPr>
              <a:defRPr/>
            </a:pPr>
            <a:r>
              <a:rPr lang="en-US"/>
              <a:t>TCN 5271                                                                </a:t>
            </a:r>
            <a:endParaRPr lang="en-US" sz="1200">
              <a:latin typeface="Times New Roman" charset="0"/>
            </a:endParaRPr>
          </a:p>
        </p:txBody>
      </p:sp>
    </p:spTree>
    <p:extLst>
      <p:ext uri="{BB962C8B-B14F-4D97-AF65-F5344CB8AC3E}">
        <p14:creationId xmlns:p14="http://schemas.microsoft.com/office/powerpoint/2010/main" val="2884303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5" name="Line 5">
            <a:extLst>
              <a:ext uri="{FF2B5EF4-FFF2-40B4-BE49-F238E27FC236}">
                <a16:creationId xmlns:a16="http://schemas.microsoft.com/office/drawing/2014/main" id="{E2382C99-94D2-4B8B-B038-00830DDDE6A9}"/>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 name="Text Box 6">
            <a:extLst>
              <a:ext uri="{FF2B5EF4-FFF2-40B4-BE49-F238E27FC236}">
                <a16:creationId xmlns:a16="http://schemas.microsoft.com/office/drawing/2014/main" id="{BC21506B-C3F2-4809-8764-65DE2826692D}"/>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7" name="Picture 1" descr="logo.pdf">
            <a:extLst>
              <a:ext uri="{FF2B5EF4-FFF2-40B4-BE49-F238E27FC236}">
                <a16:creationId xmlns:a16="http://schemas.microsoft.com/office/drawing/2014/main" id="{D1C9531C-7786-48A7-9E1C-0FB64C3B675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
            <a:extLst>
              <a:ext uri="{FF2B5EF4-FFF2-40B4-BE49-F238E27FC236}">
                <a16:creationId xmlns:a16="http://schemas.microsoft.com/office/drawing/2014/main" id="{2EF2F310-DC3F-47C7-8A29-972CD1E51A0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228600" y="0"/>
            <a:ext cx="8610600" cy="762000"/>
          </a:xfrm>
        </p:spPr>
        <p:txBody>
          <a:bodyPr/>
          <a:lstStyle/>
          <a:p>
            <a:r>
              <a:rPr lang="en-US"/>
              <a:t>Click to edit Master title style</a:t>
            </a:r>
          </a:p>
        </p:txBody>
      </p:sp>
      <p:sp>
        <p:nvSpPr>
          <p:cNvPr id="3" name="Text Placeholder 2"/>
          <p:cNvSpPr>
            <a:spLocks noGrp="1"/>
          </p:cNvSpPr>
          <p:nvPr>
            <p:ph type="body" sz="half" idx="1"/>
          </p:nvPr>
        </p:nvSpPr>
        <p:spPr>
          <a:xfrm>
            <a:off x="228600" y="914400"/>
            <a:ext cx="42291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14400"/>
            <a:ext cx="42291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2E7FB493-8136-4DCB-88B3-1398BCFC461B}"/>
              </a:ext>
            </a:extLst>
          </p:cNvPr>
          <p:cNvSpPr>
            <a:spLocks noGrp="1"/>
          </p:cNvSpPr>
          <p:nvPr>
            <p:ph type="ftr" sz="quarter" idx="10"/>
          </p:nvPr>
        </p:nvSpPr>
        <p:spPr>
          <a:xfrm>
            <a:off x="3482975" y="6497638"/>
            <a:ext cx="5181600" cy="304800"/>
          </a:xfrm>
        </p:spPr>
        <p:txBody>
          <a:bodyPr/>
          <a:lstStyle>
            <a:lvl1pPr>
              <a:defRPr dirty="0"/>
            </a:lvl1pPr>
          </a:lstStyle>
          <a:p>
            <a:pPr>
              <a:defRPr/>
            </a:pPr>
            <a:r>
              <a:rPr lang="en-US"/>
              <a:t>TCN 5271                                                                </a:t>
            </a:r>
            <a:endParaRPr lang="en-US" sz="1200">
              <a:latin typeface="Times New Roman" charset="0"/>
            </a:endParaRPr>
          </a:p>
        </p:txBody>
      </p:sp>
    </p:spTree>
    <p:extLst>
      <p:ext uri="{BB962C8B-B14F-4D97-AF65-F5344CB8AC3E}">
        <p14:creationId xmlns:p14="http://schemas.microsoft.com/office/powerpoint/2010/main" val="1652076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4" name="Line 5">
            <a:extLst>
              <a:ext uri="{FF2B5EF4-FFF2-40B4-BE49-F238E27FC236}">
                <a16:creationId xmlns:a16="http://schemas.microsoft.com/office/drawing/2014/main" id="{A3FE6C82-2FF5-4E4B-BAD7-20652BEC7F3F}"/>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 name="Text Box 6">
            <a:extLst>
              <a:ext uri="{FF2B5EF4-FFF2-40B4-BE49-F238E27FC236}">
                <a16:creationId xmlns:a16="http://schemas.microsoft.com/office/drawing/2014/main" id="{44D1EA7A-BDD3-4898-ADA6-1C2C51CF9CB1}"/>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6" name="Picture 1" descr="logo.pdf">
            <a:extLst>
              <a:ext uri="{FF2B5EF4-FFF2-40B4-BE49-F238E27FC236}">
                <a16:creationId xmlns:a16="http://schemas.microsoft.com/office/drawing/2014/main" id="{C2BD3819-E1CE-443B-883A-863A66B47A9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
            <a:extLst>
              <a:ext uri="{FF2B5EF4-FFF2-40B4-BE49-F238E27FC236}">
                <a16:creationId xmlns:a16="http://schemas.microsoft.com/office/drawing/2014/main" id="{11586016-340E-42FE-AD82-7C3C518E372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Shape 18"/>
          <p:cNvSpPr>
            <a:spLocks noGrp="1"/>
          </p:cNvSpPr>
          <p:nvPr>
            <p:ph type="title"/>
          </p:nvPr>
        </p:nvSpPr>
        <p:spPr>
          <a:prstGeom prst="rect">
            <a:avLst/>
          </a:prstGeom>
        </p:spPr>
        <p:txBody>
          <a:bodyPr/>
          <a:lstStyle/>
          <a:p>
            <a:pPr lvl="0"/>
            <a:r>
              <a:t>Title Text</a:t>
            </a:r>
          </a:p>
        </p:txBody>
      </p:sp>
      <p:sp>
        <p:nvSpPr>
          <p:cNvPr id="19" name="Shape 19"/>
          <p:cNvSpPr>
            <a:spLocks noGrp="1"/>
          </p:cNvSpPr>
          <p:nvPr>
            <p:ph type="body" idx="1"/>
          </p:nvPr>
        </p:nvSpPr>
        <p:spPr>
          <a:prstGeom prst="rect">
            <a:avLst/>
          </a:prstGeom>
        </p:spPr>
        <p:txBody>
          <a:bodyPr/>
          <a:lstStyle/>
          <a:p>
            <a:pPr lvl="0"/>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39876418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Line 5">
            <a:extLst>
              <a:ext uri="{FF2B5EF4-FFF2-40B4-BE49-F238E27FC236}">
                <a16:creationId xmlns:a16="http://schemas.microsoft.com/office/drawing/2014/main" id="{0E92E38D-E64D-42F4-8B72-949107F7FBEC}"/>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 name="Text Box 6">
            <a:extLst>
              <a:ext uri="{FF2B5EF4-FFF2-40B4-BE49-F238E27FC236}">
                <a16:creationId xmlns:a16="http://schemas.microsoft.com/office/drawing/2014/main" id="{88AEE809-52C1-46C4-9C10-A4135D6105D4}"/>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6" name="Picture 1" descr="logo.pdf">
            <a:extLst>
              <a:ext uri="{FF2B5EF4-FFF2-40B4-BE49-F238E27FC236}">
                <a16:creationId xmlns:a16="http://schemas.microsoft.com/office/drawing/2014/main" id="{896D3190-0479-4069-A6C4-40CCECF909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
            <a:extLst>
              <a:ext uri="{FF2B5EF4-FFF2-40B4-BE49-F238E27FC236}">
                <a16:creationId xmlns:a16="http://schemas.microsoft.com/office/drawing/2014/main" id="{0F05E70B-1248-4DC7-A98A-1DE60C3005B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a:extLst>
              <a:ext uri="{FF2B5EF4-FFF2-40B4-BE49-F238E27FC236}">
                <a16:creationId xmlns:a16="http://schemas.microsoft.com/office/drawing/2014/main" id="{A6B78A06-9499-4274-982F-CC252AE21ECF}"/>
              </a:ext>
            </a:extLst>
          </p:cNvPr>
          <p:cNvSpPr>
            <a:spLocks noGrp="1" noChangeArrowheads="1"/>
          </p:cNvSpPr>
          <p:nvPr>
            <p:ph type="ftr" sz="quarter" idx="10"/>
          </p:nvPr>
        </p:nvSpPr>
        <p:spPr/>
        <p:txBody>
          <a:bodyPr/>
          <a:lstStyle>
            <a:lvl1pPr>
              <a:defRPr/>
            </a:lvl1pPr>
          </a:lstStyle>
          <a:p>
            <a:pPr>
              <a:defRPr/>
            </a:pPr>
            <a:r>
              <a:rPr lang="en-US"/>
              <a:t>Event Name</a:t>
            </a:r>
            <a:endParaRPr lang="en-US" sz="1200">
              <a:latin typeface="Times New Roman" charset="0"/>
            </a:endParaRPr>
          </a:p>
        </p:txBody>
      </p:sp>
      <p:sp>
        <p:nvSpPr>
          <p:cNvPr id="9" name="Slide Number Placeholder 2">
            <a:extLst>
              <a:ext uri="{FF2B5EF4-FFF2-40B4-BE49-F238E27FC236}">
                <a16:creationId xmlns:a16="http://schemas.microsoft.com/office/drawing/2014/main" id="{CB8911DE-CAE1-4A05-AC64-441DACFB94E5}"/>
              </a:ext>
            </a:extLst>
          </p:cNvPr>
          <p:cNvSpPr>
            <a:spLocks noGrp="1"/>
          </p:cNvSpPr>
          <p:nvPr>
            <p:ph type="sldNum" sz="quarter" idx="11"/>
          </p:nvPr>
        </p:nvSpPr>
        <p:spPr/>
        <p:txBody>
          <a:bodyPr/>
          <a:lstStyle>
            <a:lvl1pPr>
              <a:defRPr/>
            </a:lvl1pPr>
          </a:lstStyle>
          <a:p>
            <a:pPr>
              <a:defRPr/>
            </a:pPr>
            <a:fld id="{25542A72-9F44-4B78-8588-90169E48A515}" type="slidenum">
              <a:rPr lang="en-US" altLang="en-US"/>
              <a:pPr>
                <a:defRPr/>
              </a:pPr>
              <a:t>‹#›</a:t>
            </a:fld>
            <a:endParaRPr lang="en-US" altLang="en-US"/>
          </a:p>
        </p:txBody>
      </p:sp>
    </p:spTree>
    <p:extLst>
      <p:ext uri="{BB962C8B-B14F-4D97-AF65-F5344CB8AC3E}">
        <p14:creationId xmlns:p14="http://schemas.microsoft.com/office/powerpoint/2010/main" val="201757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Line 5">
            <a:extLst>
              <a:ext uri="{FF2B5EF4-FFF2-40B4-BE49-F238E27FC236}">
                <a16:creationId xmlns:a16="http://schemas.microsoft.com/office/drawing/2014/main" id="{3A5B00D8-783F-45EB-934A-1904546ACDAE}"/>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 name="Text Box 6">
            <a:extLst>
              <a:ext uri="{FF2B5EF4-FFF2-40B4-BE49-F238E27FC236}">
                <a16:creationId xmlns:a16="http://schemas.microsoft.com/office/drawing/2014/main" id="{1A7DFD47-1B2B-4441-BC0E-218B63AB4380}"/>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6" name="Picture 1" descr="logo.pdf">
            <a:extLst>
              <a:ext uri="{FF2B5EF4-FFF2-40B4-BE49-F238E27FC236}">
                <a16:creationId xmlns:a16="http://schemas.microsoft.com/office/drawing/2014/main" id="{1A6F6DE6-B187-413D-B2F4-4D5213FE87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
            <a:extLst>
              <a:ext uri="{FF2B5EF4-FFF2-40B4-BE49-F238E27FC236}">
                <a16:creationId xmlns:a16="http://schemas.microsoft.com/office/drawing/2014/main" id="{98369D59-2F08-40F3-9FC8-17B7548986B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8" name="Rectangle 4">
            <a:extLst>
              <a:ext uri="{FF2B5EF4-FFF2-40B4-BE49-F238E27FC236}">
                <a16:creationId xmlns:a16="http://schemas.microsoft.com/office/drawing/2014/main" id="{FE02727B-CB65-434F-B3D2-DD95797EB529}"/>
              </a:ext>
            </a:extLst>
          </p:cNvPr>
          <p:cNvSpPr>
            <a:spLocks noGrp="1" noChangeArrowheads="1"/>
          </p:cNvSpPr>
          <p:nvPr>
            <p:ph type="ftr" sz="quarter" idx="10"/>
          </p:nvPr>
        </p:nvSpPr>
        <p:spPr/>
        <p:txBody>
          <a:bodyPr/>
          <a:lstStyle>
            <a:lvl1pPr>
              <a:defRPr/>
            </a:lvl1pPr>
          </a:lstStyle>
          <a:p>
            <a:pPr>
              <a:defRPr/>
            </a:pPr>
            <a:r>
              <a:rPr lang="en-US"/>
              <a:t>TCN 5271                                                                </a:t>
            </a:r>
            <a:endParaRPr lang="en-US" sz="1200">
              <a:latin typeface="Times New Roman" charset="0"/>
            </a:endParaRPr>
          </a:p>
        </p:txBody>
      </p:sp>
    </p:spTree>
    <p:extLst>
      <p:ext uri="{BB962C8B-B14F-4D97-AF65-F5344CB8AC3E}">
        <p14:creationId xmlns:p14="http://schemas.microsoft.com/office/powerpoint/2010/main" val="185665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Line 5">
            <a:extLst>
              <a:ext uri="{FF2B5EF4-FFF2-40B4-BE49-F238E27FC236}">
                <a16:creationId xmlns:a16="http://schemas.microsoft.com/office/drawing/2014/main" id="{9E3D3AC1-C1D6-4103-834D-5A0D288D417E}"/>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 name="Text Box 6">
            <a:extLst>
              <a:ext uri="{FF2B5EF4-FFF2-40B4-BE49-F238E27FC236}">
                <a16:creationId xmlns:a16="http://schemas.microsoft.com/office/drawing/2014/main" id="{0B9F1967-91CD-4C4F-B7B3-0CCCCE8988A3}"/>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7" name="Picture 1" descr="logo.pdf">
            <a:extLst>
              <a:ext uri="{FF2B5EF4-FFF2-40B4-BE49-F238E27FC236}">
                <a16:creationId xmlns:a16="http://schemas.microsoft.com/office/drawing/2014/main" id="{A40C0E8C-AE4F-4693-93DD-1648A2211C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
            <a:extLst>
              <a:ext uri="{FF2B5EF4-FFF2-40B4-BE49-F238E27FC236}">
                <a16:creationId xmlns:a16="http://schemas.microsoft.com/office/drawing/2014/main" id="{979FD20A-D3DF-4526-BD60-AC5AEC0389A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914400"/>
            <a:ext cx="42291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14400"/>
            <a:ext cx="42291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A4217F2E-16E1-4F4B-BAE4-61B8ED22BFB9}"/>
              </a:ext>
            </a:extLst>
          </p:cNvPr>
          <p:cNvSpPr>
            <a:spLocks noGrp="1" noChangeArrowheads="1"/>
          </p:cNvSpPr>
          <p:nvPr>
            <p:ph type="ftr" sz="quarter" idx="10"/>
          </p:nvPr>
        </p:nvSpPr>
        <p:spPr/>
        <p:txBody>
          <a:bodyPr/>
          <a:lstStyle>
            <a:lvl1pPr>
              <a:defRPr/>
            </a:lvl1pPr>
          </a:lstStyle>
          <a:p>
            <a:pPr>
              <a:defRPr/>
            </a:pPr>
            <a:r>
              <a:rPr lang="en-US"/>
              <a:t>TCN 5271                                                                </a:t>
            </a:r>
            <a:endParaRPr lang="en-US" sz="1200">
              <a:latin typeface="Times New Roman" charset="0"/>
            </a:endParaRPr>
          </a:p>
        </p:txBody>
      </p:sp>
    </p:spTree>
    <p:extLst>
      <p:ext uri="{BB962C8B-B14F-4D97-AF65-F5344CB8AC3E}">
        <p14:creationId xmlns:p14="http://schemas.microsoft.com/office/powerpoint/2010/main" val="64660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Line 5">
            <a:extLst>
              <a:ext uri="{FF2B5EF4-FFF2-40B4-BE49-F238E27FC236}">
                <a16:creationId xmlns:a16="http://schemas.microsoft.com/office/drawing/2014/main" id="{FA48CF0A-15FB-4AB2-8B40-CBC6F4A83F38}"/>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 name="Text Box 6">
            <a:extLst>
              <a:ext uri="{FF2B5EF4-FFF2-40B4-BE49-F238E27FC236}">
                <a16:creationId xmlns:a16="http://schemas.microsoft.com/office/drawing/2014/main" id="{3E2CBCE2-52D1-46E3-ADF9-5E8A11D4F105}"/>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9" name="Picture 1" descr="logo.pdf">
            <a:extLst>
              <a:ext uri="{FF2B5EF4-FFF2-40B4-BE49-F238E27FC236}">
                <a16:creationId xmlns:a16="http://schemas.microsoft.com/office/drawing/2014/main" id="{55ACAE61-223E-4A3A-96A1-6F672645757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
            <a:extLst>
              <a:ext uri="{FF2B5EF4-FFF2-40B4-BE49-F238E27FC236}">
                <a16:creationId xmlns:a16="http://schemas.microsoft.com/office/drawing/2014/main" id="{2AEECCE3-2624-470D-BB9C-262D1D8071A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4">
            <a:extLst>
              <a:ext uri="{FF2B5EF4-FFF2-40B4-BE49-F238E27FC236}">
                <a16:creationId xmlns:a16="http://schemas.microsoft.com/office/drawing/2014/main" id="{436B9250-6153-4A80-9A3E-5C67EE8D144C}"/>
              </a:ext>
            </a:extLst>
          </p:cNvPr>
          <p:cNvSpPr>
            <a:spLocks noGrp="1" noChangeArrowheads="1"/>
          </p:cNvSpPr>
          <p:nvPr>
            <p:ph type="ftr" sz="quarter" idx="10"/>
          </p:nvPr>
        </p:nvSpPr>
        <p:spPr/>
        <p:txBody>
          <a:bodyPr/>
          <a:lstStyle>
            <a:lvl1pPr>
              <a:defRPr/>
            </a:lvl1pPr>
          </a:lstStyle>
          <a:p>
            <a:pPr>
              <a:defRPr/>
            </a:pPr>
            <a:r>
              <a:rPr lang="en-US"/>
              <a:t>TCN 5271                                                                </a:t>
            </a:r>
            <a:endParaRPr lang="en-US" sz="1200">
              <a:latin typeface="Times New Roman" charset="0"/>
            </a:endParaRPr>
          </a:p>
        </p:txBody>
      </p:sp>
    </p:spTree>
    <p:extLst>
      <p:ext uri="{BB962C8B-B14F-4D97-AF65-F5344CB8AC3E}">
        <p14:creationId xmlns:p14="http://schemas.microsoft.com/office/powerpoint/2010/main" val="178204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Line 5">
            <a:extLst>
              <a:ext uri="{FF2B5EF4-FFF2-40B4-BE49-F238E27FC236}">
                <a16:creationId xmlns:a16="http://schemas.microsoft.com/office/drawing/2014/main" id="{00997165-AD13-4FC8-9EDB-AA8F4966EB71}"/>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 name="Text Box 6">
            <a:extLst>
              <a:ext uri="{FF2B5EF4-FFF2-40B4-BE49-F238E27FC236}">
                <a16:creationId xmlns:a16="http://schemas.microsoft.com/office/drawing/2014/main" id="{0B16841D-C047-48BD-9478-38ACAEB2E518}"/>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5" name="Picture 1" descr="logo.pdf">
            <a:extLst>
              <a:ext uri="{FF2B5EF4-FFF2-40B4-BE49-F238E27FC236}">
                <a16:creationId xmlns:a16="http://schemas.microsoft.com/office/drawing/2014/main" id="{8EC133FD-8AC0-4ECD-AF3B-82F67EAB061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
            <a:extLst>
              <a:ext uri="{FF2B5EF4-FFF2-40B4-BE49-F238E27FC236}">
                <a16:creationId xmlns:a16="http://schemas.microsoft.com/office/drawing/2014/main" id="{EC3DA880-F1F5-4ECA-96D3-2153487C6B6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7" name="Rectangle 4">
            <a:extLst>
              <a:ext uri="{FF2B5EF4-FFF2-40B4-BE49-F238E27FC236}">
                <a16:creationId xmlns:a16="http://schemas.microsoft.com/office/drawing/2014/main" id="{7BF5750C-767D-4DE0-9089-47B4F9CBE6E6}"/>
              </a:ext>
            </a:extLst>
          </p:cNvPr>
          <p:cNvSpPr>
            <a:spLocks noGrp="1" noChangeArrowheads="1"/>
          </p:cNvSpPr>
          <p:nvPr>
            <p:ph type="ftr" sz="quarter" idx="10"/>
          </p:nvPr>
        </p:nvSpPr>
        <p:spPr/>
        <p:txBody>
          <a:bodyPr/>
          <a:lstStyle>
            <a:lvl1pPr>
              <a:defRPr/>
            </a:lvl1pPr>
          </a:lstStyle>
          <a:p>
            <a:pPr>
              <a:defRPr/>
            </a:pPr>
            <a:r>
              <a:rPr lang="en-US"/>
              <a:t>TCN 5271                                                                </a:t>
            </a:r>
            <a:endParaRPr lang="en-US" sz="1200">
              <a:latin typeface="Times New Roman" charset="0"/>
            </a:endParaRPr>
          </a:p>
        </p:txBody>
      </p:sp>
      <p:sp>
        <p:nvSpPr>
          <p:cNvPr id="8" name="Slide Number Placeholder 2">
            <a:extLst>
              <a:ext uri="{FF2B5EF4-FFF2-40B4-BE49-F238E27FC236}">
                <a16:creationId xmlns:a16="http://schemas.microsoft.com/office/drawing/2014/main" id="{E1CF9E29-EE8D-44F3-92F4-EC194B2C73F9}"/>
              </a:ext>
            </a:extLst>
          </p:cNvPr>
          <p:cNvSpPr>
            <a:spLocks noGrp="1"/>
          </p:cNvSpPr>
          <p:nvPr>
            <p:ph type="sldNum" sz="quarter" idx="11"/>
          </p:nvPr>
        </p:nvSpPr>
        <p:spPr/>
        <p:txBody>
          <a:bodyPr/>
          <a:lstStyle>
            <a:lvl1pPr>
              <a:defRPr/>
            </a:lvl1pPr>
          </a:lstStyle>
          <a:p>
            <a:pPr>
              <a:defRPr/>
            </a:pPr>
            <a:fld id="{72590C2C-EC58-4200-8990-7AEEE2EA5678}" type="slidenum">
              <a:rPr lang="en-US" altLang="en-US"/>
              <a:pPr>
                <a:defRPr/>
              </a:pPr>
              <a:t>‹#›</a:t>
            </a:fld>
            <a:endParaRPr lang="en-US" altLang="en-US"/>
          </a:p>
        </p:txBody>
      </p:sp>
    </p:spTree>
    <p:extLst>
      <p:ext uri="{BB962C8B-B14F-4D97-AF65-F5344CB8AC3E}">
        <p14:creationId xmlns:p14="http://schemas.microsoft.com/office/powerpoint/2010/main" val="213941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Line 5">
            <a:extLst>
              <a:ext uri="{FF2B5EF4-FFF2-40B4-BE49-F238E27FC236}">
                <a16:creationId xmlns:a16="http://schemas.microsoft.com/office/drawing/2014/main" id="{0783AA21-6A4E-4B39-B00F-01B81CD26DE9}"/>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 name="Text Box 6">
            <a:extLst>
              <a:ext uri="{FF2B5EF4-FFF2-40B4-BE49-F238E27FC236}">
                <a16:creationId xmlns:a16="http://schemas.microsoft.com/office/drawing/2014/main" id="{B6B5BF3C-6E13-4D5E-AE99-84E9FF6A3B53}"/>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4" name="Picture 1" descr="logo.pdf">
            <a:extLst>
              <a:ext uri="{FF2B5EF4-FFF2-40B4-BE49-F238E27FC236}">
                <a16:creationId xmlns:a16="http://schemas.microsoft.com/office/drawing/2014/main" id="{A06F9EDE-89B4-48DA-8035-F30F20FDB16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a:extLst>
              <a:ext uri="{FF2B5EF4-FFF2-40B4-BE49-F238E27FC236}">
                <a16:creationId xmlns:a16="http://schemas.microsoft.com/office/drawing/2014/main" id="{F5890A35-55E3-433D-B8DB-E35DA8F0B8C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4">
            <a:extLst>
              <a:ext uri="{FF2B5EF4-FFF2-40B4-BE49-F238E27FC236}">
                <a16:creationId xmlns:a16="http://schemas.microsoft.com/office/drawing/2014/main" id="{025F2AA9-E425-4541-8EEE-7AD6317350CF}"/>
              </a:ext>
            </a:extLst>
          </p:cNvPr>
          <p:cNvSpPr>
            <a:spLocks noGrp="1" noChangeArrowheads="1"/>
          </p:cNvSpPr>
          <p:nvPr>
            <p:ph type="ftr" sz="quarter" idx="10"/>
          </p:nvPr>
        </p:nvSpPr>
        <p:spPr/>
        <p:txBody>
          <a:bodyPr/>
          <a:lstStyle>
            <a:lvl1pPr>
              <a:defRPr/>
            </a:lvl1pPr>
          </a:lstStyle>
          <a:p>
            <a:pPr>
              <a:defRPr/>
            </a:pPr>
            <a:r>
              <a:rPr lang="en-US"/>
              <a:t>TCN 5271                                                                </a:t>
            </a:r>
            <a:endParaRPr lang="en-US" sz="1200">
              <a:latin typeface="Times New Roman" charset="0"/>
            </a:endParaRPr>
          </a:p>
        </p:txBody>
      </p:sp>
      <p:sp>
        <p:nvSpPr>
          <p:cNvPr id="7" name="Slide Number Placeholder 2">
            <a:extLst>
              <a:ext uri="{FF2B5EF4-FFF2-40B4-BE49-F238E27FC236}">
                <a16:creationId xmlns:a16="http://schemas.microsoft.com/office/drawing/2014/main" id="{317DF489-C220-4E5E-A292-F46265AD716F}"/>
              </a:ext>
            </a:extLst>
          </p:cNvPr>
          <p:cNvSpPr>
            <a:spLocks noGrp="1"/>
          </p:cNvSpPr>
          <p:nvPr>
            <p:ph type="sldNum" sz="quarter" idx="11"/>
          </p:nvPr>
        </p:nvSpPr>
        <p:spPr/>
        <p:txBody>
          <a:bodyPr/>
          <a:lstStyle>
            <a:lvl1pPr>
              <a:defRPr/>
            </a:lvl1pPr>
          </a:lstStyle>
          <a:p>
            <a:pPr>
              <a:defRPr/>
            </a:pPr>
            <a:fld id="{9CF63EC6-9428-48A9-819E-69080C2BA327}" type="slidenum">
              <a:rPr lang="en-US" altLang="en-US"/>
              <a:pPr>
                <a:defRPr/>
              </a:pPr>
              <a:t>‹#›</a:t>
            </a:fld>
            <a:endParaRPr lang="en-US" altLang="en-US"/>
          </a:p>
        </p:txBody>
      </p:sp>
    </p:spTree>
    <p:extLst>
      <p:ext uri="{BB962C8B-B14F-4D97-AF65-F5344CB8AC3E}">
        <p14:creationId xmlns:p14="http://schemas.microsoft.com/office/powerpoint/2010/main" val="245818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Line 5">
            <a:extLst>
              <a:ext uri="{FF2B5EF4-FFF2-40B4-BE49-F238E27FC236}">
                <a16:creationId xmlns:a16="http://schemas.microsoft.com/office/drawing/2014/main" id="{85D43A28-F0D3-4D25-B7DA-E8D50EDB984C}"/>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 name="Text Box 6">
            <a:extLst>
              <a:ext uri="{FF2B5EF4-FFF2-40B4-BE49-F238E27FC236}">
                <a16:creationId xmlns:a16="http://schemas.microsoft.com/office/drawing/2014/main" id="{5EB2EB25-BD9A-4ECA-90A0-B949E346F8C1}"/>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7" name="Picture 1" descr="logo.pdf">
            <a:extLst>
              <a:ext uri="{FF2B5EF4-FFF2-40B4-BE49-F238E27FC236}">
                <a16:creationId xmlns:a16="http://schemas.microsoft.com/office/drawing/2014/main" id="{F81E0273-9AA5-4B4C-A802-43EEC112646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
            <a:extLst>
              <a:ext uri="{FF2B5EF4-FFF2-40B4-BE49-F238E27FC236}">
                <a16:creationId xmlns:a16="http://schemas.microsoft.com/office/drawing/2014/main" id="{71F85014-CD13-4F73-8C26-9E79F550920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8">
            <a:extLst>
              <a:ext uri="{FF2B5EF4-FFF2-40B4-BE49-F238E27FC236}">
                <a16:creationId xmlns:a16="http://schemas.microsoft.com/office/drawing/2014/main" id="{089D4562-E9A4-473E-9A85-A2C4F71E4D14}"/>
              </a:ext>
            </a:extLst>
          </p:cNvPr>
          <p:cNvSpPr>
            <a:spLocks noGrp="1" noChangeArrowheads="1"/>
          </p:cNvSpPr>
          <p:nvPr>
            <p:ph type="ftr" sz="quarter" idx="10"/>
          </p:nvPr>
        </p:nvSpPr>
        <p:spPr/>
        <p:txBody>
          <a:bodyPr/>
          <a:lstStyle>
            <a:lvl1pPr>
              <a:defRPr/>
            </a:lvl1pPr>
          </a:lstStyle>
          <a:p>
            <a:pPr>
              <a:defRPr/>
            </a:pPr>
            <a:r>
              <a:rPr lang="en-US"/>
              <a:t>TCN 5271                                                                </a:t>
            </a:r>
            <a:endParaRPr lang="en-US" sz="1200">
              <a:latin typeface="Times New Roman" charset="0"/>
            </a:endParaRPr>
          </a:p>
        </p:txBody>
      </p:sp>
    </p:spTree>
    <p:extLst>
      <p:ext uri="{BB962C8B-B14F-4D97-AF65-F5344CB8AC3E}">
        <p14:creationId xmlns:p14="http://schemas.microsoft.com/office/powerpoint/2010/main" val="216995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Line 5">
            <a:extLst>
              <a:ext uri="{FF2B5EF4-FFF2-40B4-BE49-F238E27FC236}">
                <a16:creationId xmlns:a16="http://schemas.microsoft.com/office/drawing/2014/main" id="{60780B38-A11A-4FAD-9898-6FAF2BF503CF}"/>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 name="Text Box 6">
            <a:extLst>
              <a:ext uri="{FF2B5EF4-FFF2-40B4-BE49-F238E27FC236}">
                <a16:creationId xmlns:a16="http://schemas.microsoft.com/office/drawing/2014/main" id="{D0A8173E-2D12-49F0-85B2-433E61543AD2}"/>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7" name="Picture 1" descr="logo.pdf">
            <a:extLst>
              <a:ext uri="{FF2B5EF4-FFF2-40B4-BE49-F238E27FC236}">
                <a16:creationId xmlns:a16="http://schemas.microsoft.com/office/drawing/2014/main" id="{72FCABCE-23B4-49C2-BF9C-5EE85ADDB56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
            <a:extLst>
              <a:ext uri="{FF2B5EF4-FFF2-40B4-BE49-F238E27FC236}">
                <a16:creationId xmlns:a16="http://schemas.microsoft.com/office/drawing/2014/main" id="{030A6468-31D5-4FC4-BB03-C086955E0C6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8">
            <a:extLst>
              <a:ext uri="{FF2B5EF4-FFF2-40B4-BE49-F238E27FC236}">
                <a16:creationId xmlns:a16="http://schemas.microsoft.com/office/drawing/2014/main" id="{0D08369B-6C82-4536-ADD0-D619A5A00150}"/>
              </a:ext>
            </a:extLst>
          </p:cNvPr>
          <p:cNvSpPr>
            <a:spLocks noGrp="1" noChangeArrowheads="1"/>
          </p:cNvSpPr>
          <p:nvPr>
            <p:ph type="ftr" sz="quarter" idx="10"/>
          </p:nvPr>
        </p:nvSpPr>
        <p:spPr/>
        <p:txBody>
          <a:bodyPr/>
          <a:lstStyle>
            <a:lvl1pPr>
              <a:defRPr/>
            </a:lvl1pPr>
          </a:lstStyle>
          <a:p>
            <a:pPr>
              <a:defRPr/>
            </a:pPr>
            <a:r>
              <a:rPr lang="en-US"/>
              <a:t>TCN 5271                                                                </a:t>
            </a:r>
            <a:endParaRPr lang="en-US" sz="1200">
              <a:latin typeface="Times New Roman" charset="0"/>
            </a:endParaRPr>
          </a:p>
        </p:txBody>
      </p:sp>
    </p:spTree>
    <p:extLst>
      <p:ext uri="{BB962C8B-B14F-4D97-AF65-F5344CB8AC3E}">
        <p14:creationId xmlns:p14="http://schemas.microsoft.com/office/powerpoint/2010/main" val="328616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C419C4-E6CA-4BE3-9A67-E0195DD971DE}"/>
              </a:ext>
            </a:extLst>
          </p:cNvPr>
          <p:cNvSpPr>
            <a:spLocks noGrp="1" noChangeArrowheads="1"/>
          </p:cNvSpPr>
          <p:nvPr>
            <p:ph type="title"/>
          </p:nvPr>
        </p:nvSpPr>
        <p:spPr bwMode="auto">
          <a:xfrm>
            <a:off x="228600" y="0"/>
            <a:ext cx="8610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3D992F5-3263-45EF-A4EF-FD873D951D06}"/>
              </a:ext>
            </a:extLst>
          </p:cNvPr>
          <p:cNvSpPr>
            <a:spLocks noGrp="1" noChangeArrowheads="1"/>
          </p:cNvSpPr>
          <p:nvPr>
            <p:ph type="body" idx="1"/>
          </p:nvPr>
        </p:nvSpPr>
        <p:spPr bwMode="auto">
          <a:xfrm>
            <a:off x="228600" y="914400"/>
            <a:ext cx="861060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a:extLst>
              <a:ext uri="{FF2B5EF4-FFF2-40B4-BE49-F238E27FC236}">
                <a16:creationId xmlns:a16="http://schemas.microsoft.com/office/drawing/2014/main" id="{000DA245-9FB4-4509-9D68-13C7AB400D08}"/>
              </a:ext>
            </a:extLst>
          </p:cNvPr>
          <p:cNvSpPr>
            <a:spLocks noGrp="1" noChangeArrowheads="1"/>
          </p:cNvSpPr>
          <p:nvPr>
            <p:ph type="ftr" sz="quarter" idx="3"/>
          </p:nvPr>
        </p:nvSpPr>
        <p:spPr bwMode="auto">
          <a:xfrm>
            <a:off x="2590800" y="6324600"/>
            <a:ext cx="4267200" cy="360363"/>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0"/>
                <a:cs typeface="ＭＳ Ｐゴシック" charset="0"/>
              </a:defRPr>
            </a:lvl1pPr>
          </a:lstStyle>
          <a:p>
            <a:pPr>
              <a:defRPr/>
            </a:pPr>
            <a:r>
              <a:rPr lang="en-US"/>
              <a:t>Event Name                                                                </a:t>
            </a:r>
            <a:endParaRPr lang="en-US" sz="1200">
              <a:latin typeface="Times New Roman" charset="0"/>
            </a:endParaRPr>
          </a:p>
        </p:txBody>
      </p:sp>
      <p:sp>
        <p:nvSpPr>
          <p:cNvPr id="1029" name="Line 5">
            <a:extLst>
              <a:ext uri="{FF2B5EF4-FFF2-40B4-BE49-F238E27FC236}">
                <a16:creationId xmlns:a16="http://schemas.microsoft.com/office/drawing/2014/main" id="{68CED4C0-7472-4808-8B3B-B4414A0F8F8C}"/>
              </a:ext>
            </a:extLst>
          </p:cNvPr>
          <p:cNvSpPr>
            <a:spLocks noChangeShapeType="1"/>
          </p:cNvSpPr>
          <p:nvPr/>
        </p:nvSpPr>
        <p:spPr bwMode="auto">
          <a:xfrm>
            <a:off x="914400" y="6248400"/>
            <a:ext cx="7391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0" name="Text Box 6">
            <a:extLst>
              <a:ext uri="{FF2B5EF4-FFF2-40B4-BE49-F238E27FC236}">
                <a16:creationId xmlns:a16="http://schemas.microsoft.com/office/drawing/2014/main" id="{CC687FAD-A058-4C79-A360-2C285B13C99E}"/>
              </a:ext>
            </a:extLst>
          </p:cNvPr>
          <p:cNvSpPr txBox="1">
            <a:spLocks noChangeArrowheads="1"/>
          </p:cNvSpPr>
          <p:nvPr/>
        </p:nvSpPr>
        <p:spPr bwMode="auto">
          <a:xfrm>
            <a:off x="990600" y="6324600"/>
            <a:ext cx="1752600" cy="307975"/>
          </a:xfrm>
          <a:prstGeom prst="rect">
            <a:avLst/>
          </a:prstGeom>
          <a:noFill/>
          <a:ln>
            <a:noFill/>
          </a:ln>
          <a:effec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defRPr/>
            </a:pPr>
            <a:r>
              <a:rPr lang="en-US" altLang="en-US" sz="1400">
                <a:cs typeface="Arial" panose="020B0604020202020204" pitchFamily="34" charset="0"/>
              </a:rPr>
              <a:t>© </a:t>
            </a:r>
            <a:r>
              <a:rPr lang="en-US" altLang="en-US" sz="1400"/>
              <a:t>ADWISE</a:t>
            </a:r>
          </a:p>
        </p:txBody>
      </p:sp>
      <p:pic>
        <p:nvPicPr>
          <p:cNvPr id="1031" name="Picture 1" descr="logo.pdf">
            <a:extLst>
              <a:ext uri="{FF2B5EF4-FFF2-40B4-BE49-F238E27FC236}">
                <a16:creationId xmlns:a16="http://schemas.microsoft.com/office/drawing/2014/main" id="{490A82AC-3944-4C1B-B2CF-AD73B46BEDB9}"/>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172200"/>
            <a:ext cx="97948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0A22C588-D4A0-4EEB-9736-F56205A2C5AD}"/>
              </a:ext>
            </a:extLst>
          </p:cNvPr>
          <p:cNvSpPr>
            <a:spLocks noGrp="1"/>
          </p:cNvSpPr>
          <p:nvPr>
            <p:ph type="sldNum" sz="quarter" idx="4"/>
          </p:nvPr>
        </p:nvSpPr>
        <p:spPr>
          <a:xfrm>
            <a:off x="6858000" y="6324600"/>
            <a:ext cx="1066800" cy="3683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558E1D58-A36D-4DCA-BB1F-1B0639DDAA33}" type="slidenum">
              <a:rPr lang="en-US" altLang="en-US"/>
              <a:pPr>
                <a:defRPr/>
              </a:pPr>
              <a:t>‹#›</a:t>
            </a:fld>
            <a:endParaRPr lang="en-US" altLang="en-US"/>
          </a:p>
        </p:txBody>
      </p:sp>
      <p:pic>
        <p:nvPicPr>
          <p:cNvPr id="1033" name="Picture 1">
            <a:extLst>
              <a:ext uri="{FF2B5EF4-FFF2-40B4-BE49-F238E27FC236}">
                <a16:creationId xmlns:a16="http://schemas.microsoft.com/office/drawing/2014/main" id="{1F6EA64D-EB9C-4BAD-89B7-0C4D87869181}"/>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382000" y="6129338"/>
            <a:ext cx="736600"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Lst>
  <p:hf hdr="0" dt="0"/>
  <p:txStyles>
    <p:titleStyle>
      <a:lvl1pPr algn="ctr" rtl="0" eaLnBrk="0" fontAlgn="base" hangingPunct="0">
        <a:spcBef>
          <a:spcPct val="0"/>
        </a:spcBef>
        <a:spcAft>
          <a:spcPct val="0"/>
        </a:spcAft>
        <a:defRPr sz="3600" b="1">
          <a:solidFill>
            <a:srgbClr val="A5002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a:solidFill>
            <a:srgbClr val="A50021"/>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a:solidFill>
            <a:srgbClr val="A50021"/>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a:solidFill>
            <a:srgbClr val="A50021"/>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a:solidFill>
            <a:srgbClr val="A50021"/>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3600" b="1">
          <a:solidFill>
            <a:srgbClr val="A50021"/>
          </a:solidFill>
          <a:latin typeface="Arial" charset="0"/>
        </a:defRPr>
      </a:lvl6pPr>
      <a:lvl7pPr marL="914400" algn="ctr" rtl="0" fontAlgn="base">
        <a:spcBef>
          <a:spcPct val="0"/>
        </a:spcBef>
        <a:spcAft>
          <a:spcPct val="0"/>
        </a:spcAft>
        <a:defRPr sz="3600" b="1">
          <a:solidFill>
            <a:srgbClr val="A50021"/>
          </a:solidFill>
          <a:latin typeface="Arial" charset="0"/>
        </a:defRPr>
      </a:lvl7pPr>
      <a:lvl8pPr marL="1371600" algn="ctr" rtl="0" fontAlgn="base">
        <a:spcBef>
          <a:spcPct val="0"/>
        </a:spcBef>
        <a:spcAft>
          <a:spcPct val="0"/>
        </a:spcAft>
        <a:defRPr sz="3600" b="1">
          <a:solidFill>
            <a:srgbClr val="A50021"/>
          </a:solidFill>
          <a:latin typeface="Arial" charset="0"/>
        </a:defRPr>
      </a:lvl8pPr>
      <a:lvl9pPr marL="1828800" algn="ctr" rtl="0" fontAlgn="base">
        <a:spcBef>
          <a:spcPct val="0"/>
        </a:spcBef>
        <a:spcAft>
          <a:spcPct val="0"/>
        </a:spcAft>
        <a:defRPr sz="3600" b="1">
          <a:solidFill>
            <a:srgbClr val="A50021"/>
          </a:solidFill>
          <a:latin typeface="Arial" charset="0"/>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q"/>
        <a:defRPr sz="2400" b="1">
          <a:solidFill>
            <a:srgbClr val="33339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0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Font typeface="Wingdings" panose="05000000000000000000" pitchFamily="2" charset="2"/>
        <a:buChar char="ü"/>
        <a:defRPr>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0.png"/><Relationship Id="rId1" Type="http://schemas.openxmlformats.org/officeDocument/2006/relationships/slideLayout" Target="../slideLayouts/slideLayout13.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F6D1ED6-EA34-42AD-98D3-99E618E698F3}"/>
              </a:ext>
            </a:extLst>
          </p:cNvPr>
          <p:cNvSpPr>
            <a:spLocks noChangeArrowheads="1"/>
          </p:cNvSpPr>
          <p:nvPr/>
        </p:nvSpPr>
        <p:spPr bwMode="auto">
          <a:xfrm>
            <a:off x="0" y="0"/>
            <a:ext cx="9144000" cy="3906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spAutoFit/>
          </a:bodyPr>
          <a:lstStyle>
            <a:lvl1pPr>
              <a:spcBef>
                <a:spcPct val="20000"/>
              </a:spcBef>
              <a:buClr>
                <a:schemeClr val="accent2"/>
              </a:buClr>
              <a:buFont typeface="Wingdings" panose="05000000000000000000" pitchFamily="2" charset="2"/>
              <a:buChar char="q"/>
              <a:defRPr sz="2400" b="1">
                <a:solidFill>
                  <a:srgbClr val="333399"/>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Ø"/>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Font typeface="Wingdings" panose="05000000000000000000" pitchFamily="2" charset="2"/>
              <a:buChar char="ü"/>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lgn="ctr">
              <a:spcBef>
                <a:spcPct val="0"/>
              </a:spcBef>
              <a:buClrTx/>
              <a:buFontTx/>
              <a:buNone/>
            </a:pPr>
            <a:r>
              <a:rPr lang="en-US" altLang="en-US" dirty="0">
                <a:solidFill>
                  <a:schemeClr val="tx1"/>
                </a:solidFill>
              </a:rPr>
              <a:t>Department of Computer Science</a:t>
            </a:r>
          </a:p>
          <a:p>
            <a:pPr algn="ctr">
              <a:spcBef>
                <a:spcPct val="0"/>
              </a:spcBef>
              <a:buClrTx/>
              <a:buFontTx/>
              <a:buNone/>
            </a:pPr>
            <a:r>
              <a:rPr lang="en-US" altLang="en-US" sz="3200" dirty="0">
                <a:solidFill>
                  <a:schemeClr val="tx1"/>
                </a:solidFill>
              </a:rPr>
              <a:t>Columbia University</a:t>
            </a:r>
          </a:p>
          <a:p>
            <a:pPr algn="ctr">
              <a:spcBef>
                <a:spcPct val="0"/>
              </a:spcBef>
              <a:buClrTx/>
              <a:buFontTx/>
              <a:buNone/>
            </a:pPr>
            <a:endParaRPr lang="en-US" altLang="en-US" sz="4400" dirty="0">
              <a:solidFill>
                <a:srgbClr val="000066"/>
              </a:solidFill>
            </a:endParaRPr>
          </a:p>
          <a:p>
            <a:pPr algn="ctr">
              <a:spcBef>
                <a:spcPct val="0"/>
              </a:spcBef>
              <a:buClrTx/>
              <a:buFontTx/>
              <a:buNone/>
            </a:pPr>
            <a:endParaRPr lang="en-US" altLang="en-US" sz="1600" dirty="0">
              <a:solidFill>
                <a:srgbClr val="000066"/>
              </a:solidFill>
            </a:endParaRPr>
          </a:p>
          <a:p>
            <a:pPr algn="ctr">
              <a:spcBef>
                <a:spcPct val="0"/>
              </a:spcBef>
              <a:buClrTx/>
              <a:buFontTx/>
              <a:buNone/>
            </a:pPr>
            <a:r>
              <a:rPr lang="en-US" altLang="en-US" sz="4400" dirty="0">
                <a:solidFill>
                  <a:srgbClr val="800000"/>
                </a:solidFill>
              </a:rPr>
              <a:t>Indoor Localization Privacy </a:t>
            </a:r>
          </a:p>
          <a:p>
            <a:pPr algn="ctr">
              <a:spcBef>
                <a:spcPct val="0"/>
              </a:spcBef>
              <a:buClrTx/>
              <a:buFontTx/>
              <a:buNone/>
            </a:pPr>
            <a:r>
              <a:rPr lang="en-US" altLang="en-US" sz="4400" dirty="0">
                <a:solidFill>
                  <a:srgbClr val="800000"/>
                </a:solidFill>
              </a:rPr>
              <a:t>using </a:t>
            </a:r>
          </a:p>
          <a:p>
            <a:pPr algn="ctr">
              <a:spcBef>
                <a:spcPct val="0"/>
              </a:spcBef>
              <a:buClrTx/>
              <a:buFontTx/>
              <a:buNone/>
            </a:pPr>
            <a:r>
              <a:rPr lang="en-US" altLang="en-US" sz="4400" dirty="0">
                <a:solidFill>
                  <a:srgbClr val="800000"/>
                </a:solidFill>
              </a:rPr>
              <a:t>Homomorphic Encryption</a:t>
            </a:r>
          </a:p>
        </p:txBody>
      </p:sp>
      <p:sp>
        <p:nvSpPr>
          <p:cNvPr id="17411" name="Rectangle 3">
            <a:extLst>
              <a:ext uri="{FF2B5EF4-FFF2-40B4-BE49-F238E27FC236}">
                <a16:creationId xmlns:a16="http://schemas.microsoft.com/office/drawing/2014/main" id="{D670FBDC-38F2-48AD-8E60-ECAE174F12E4}"/>
              </a:ext>
            </a:extLst>
          </p:cNvPr>
          <p:cNvSpPr>
            <a:spLocks noChangeArrowheads="1"/>
          </p:cNvSpPr>
          <p:nvPr/>
        </p:nvSpPr>
        <p:spPr bwMode="auto">
          <a:xfrm>
            <a:off x="381000" y="4495800"/>
            <a:ext cx="8382000" cy="11977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spAutoFit/>
          </a:bodyPr>
          <a:lstStyle>
            <a:lvl1pPr>
              <a:spcBef>
                <a:spcPct val="20000"/>
              </a:spcBef>
              <a:buClr>
                <a:schemeClr val="accent2"/>
              </a:buClr>
              <a:buFont typeface="Wingdings" panose="05000000000000000000" pitchFamily="2" charset="2"/>
              <a:buChar char="q"/>
              <a:defRPr sz="2400" b="1">
                <a:solidFill>
                  <a:srgbClr val="333399"/>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Ø"/>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Font typeface="Wingdings" panose="05000000000000000000" pitchFamily="2" charset="2"/>
              <a:buChar char="ü"/>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lgn="ctr">
              <a:spcBef>
                <a:spcPct val="25000"/>
              </a:spcBef>
              <a:buClrTx/>
              <a:buFontTx/>
              <a:buNone/>
            </a:pPr>
            <a:r>
              <a:rPr lang="en-US" altLang="en-US" sz="3200" dirty="0">
                <a:solidFill>
                  <a:schemeClr val="accent2"/>
                </a:solidFill>
              </a:rPr>
              <a:t>REU Student: Andrew Quijano</a:t>
            </a:r>
          </a:p>
          <a:p>
            <a:pPr algn="ctr">
              <a:spcBef>
                <a:spcPct val="25000"/>
              </a:spcBef>
              <a:buClrTx/>
              <a:buFontTx/>
              <a:buNone/>
            </a:pPr>
            <a:r>
              <a:rPr lang="en-US" altLang="en-US" sz="3200" dirty="0">
                <a:solidFill>
                  <a:schemeClr val="accent2"/>
                </a:solidFill>
              </a:rPr>
              <a:t>Mentor: Kemal Akkaya</a:t>
            </a:r>
            <a:endParaRPr lang="en-US" altLang="en-US" sz="2800" dirty="0">
              <a:solidFill>
                <a:schemeClr val="tx1"/>
              </a:solidFill>
            </a:endParaRPr>
          </a:p>
        </p:txBody>
      </p:sp>
    </p:spTree>
    <p:extLst>
      <p:ext uri="{BB962C8B-B14F-4D97-AF65-F5344CB8AC3E}">
        <p14:creationId xmlns:p14="http://schemas.microsoft.com/office/powerpoint/2010/main" val="1356116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Approach</a:t>
            </a:r>
          </a:p>
        </p:txBody>
      </p:sp>
      <p:sp>
        <p:nvSpPr>
          <p:cNvPr id="3" name="Text Placeholder 2"/>
          <p:cNvSpPr>
            <a:spLocks noGrp="1"/>
          </p:cNvSpPr>
          <p:nvPr>
            <p:ph type="body" idx="1"/>
          </p:nvPr>
        </p:nvSpPr>
        <p:spPr>
          <a:xfrm>
            <a:off x="0" y="914400"/>
            <a:ext cx="9067800" cy="5334000"/>
          </a:xfrm>
        </p:spPr>
        <p:txBody>
          <a:bodyPr/>
          <a:lstStyle/>
          <a:p>
            <a:r>
              <a:rPr lang="en-US" dirty="0"/>
              <a:t>The idea is based on still using Homomorphic computations</a:t>
            </a:r>
          </a:p>
          <a:p>
            <a:r>
              <a:rPr lang="en-US" dirty="0"/>
              <a:t>However, we also perform the sorting operation at the server side</a:t>
            </a:r>
          </a:p>
          <a:p>
            <a:r>
              <a:rPr lang="en-US" dirty="0"/>
              <a:t>This was possible due to recent implementations of comparisons of two encrypted numbers</a:t>
            </a:r>
          </a:p>
          <a:p>
            <a:pPr lvl="1"/>
            <a:r>
              <a:rPr lang="en-US" dirty="0"/>
              <a:t>Socialist Millionaire Problem</a:t>
            </a:r>
          </a:p>
          <a:p>
            <a:r>
              <a:rPr lang="en-US" dirty="0"/>
              <a:t>DGK algorithm enabled such computations on the encrypted distance values</a:t>
            </a:r>
          </a:p>
          <a:p>
            <a:r>
              <a:rPr lang="en-US" dirty="0"/>
              <a:t>We devised a sorting algorithm and found the top value </a:t>
            </a:r>
          </a:p>
          <a:p>
            <a:pPr lvl="1"/>
            <a:r>
              <a:rPr lang="en-US" dirty="0"/>
              <a:t>This value is sent to the client</a:t>
            </a:r>
          </a:p>
          <a:p>
            <a:pPr lvl="2"/>
            <a:r>
              <a:rPr lang="en-US" dirty="0"/>
              <a:t>Not the list of all values as in the case of client-based approach</a:t>
            </a:r>
          </a:p>
        </p:txBody>
      </p:sp>
    </p:spTree>
    <p:extLst>
      <p:ext uri="{BB962C8B-B14F-4D97-AF65-F5344CB8AC3E}">
        <p14:creationId xmlns:p14="http://schemas.microsoft.com/office/powerpoint/2010/main" val="40447572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3487-EFC4-44EF-A0A1-1BD16BC624CD}"/>
              </a:ext>
            </a:extLst>
          </p:cNvPr>
          <p:cNvSpPr>
            <a:spLocks noGrp="1"/>
          </p:cNvSpPr>
          <p:nvPr>
            <p:ph type="title"/>
          </p:nvPr>
        </p:nvSpPr>
        <p:spPr>
          <a:xfrm>
            <a:off x="228600" y="152400"/>
            <a:ext cx="8610600" cy="1066800"/>
          </a:xfrm>
        </p:spPr>
        <p:txBody>
          <a:bodyPr>
            <a:normAutofit fontScale="90000"/>
          </a:bodyPr>
          <a:lstStyle/>
          <a:p>
            <a:pPr>
              <a:defRPr/>
            </a:pPr>
            <a:r>
              <a:rPr lang="en-US" sz="3800" dirty="0">
                <a:ea typeface="ＭＳ Ｐゴシック" charset="0"/>
              </a:rPr>
              <a:t>Server-side Localization via Homomorphic Cryptography</a:t>
            </a:r>
          </a:p>
        </p:txBody>
      </p:sp>
      <p:pic>
        <p:nvPicPr>
          <p:cNvPr id="6" name="Picture 5" descr="&#10;">
            <a:extLst>
              <a:ext uri="{FF2B5EF4-FFF2-40B4-BE49-F238E27FC236}">
                <a16:creationId xmlns:a16="http://schemas.microsoft.com/office/drawing/2014/main" id="{401EA32A-7A61-44AA-AE87-C268C1BFF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47800"/>
            <a:ext cx="8305800" cy="4191000"/>
          </a:xfrm>
          <a:prstGeom prst="rect">
            <a:avLst/>
          </a:prstGeom>
        </p:spPr>
      </p:pic>
    </p:spTree>
    <p:extLst>
      <p:ext uri="{BB962C8B-B14F-4D97-AF65-F5344CB8AC3E}">
        <p14:creationId xmlns:p14="http://schemas.microsoft.com/office/powerpoint/2010/main" val="257395585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221CFAE-72C2-4597-A25E-2F8D58B1CA92}"/>
              </a:ext>
            </a:extLst>
          </p:cNvPr>
          <p:cNvSpPr>
            <a:spLocks noGrp="1" noChangeArrowheads="1"/>
          </p:cNvSpPr>
          <p:nvPr>
            <p:ph type="title"/>
          </p:nvPr>
        </p:nvSpPr>
        <p:spPr/>
        <p:txBody>
          <a:bodyPr/>
          <a:lstStyle/>
          <a:p>
            <a:r>
              <a:rPr lang="en-US" altLang="en-US" dirty="0"/>
              <a:t>Details</a:t>
            </a:r>
          </a:p>
        </p:txBody>
      </p:sp>
      <p:sp>
        <p:nvSpPr>
          <p:cNvPr id="22531" name="Text Placeholder 2">
            <a:extLst>
              <a:ext uri="{FF2B5EF4-FFF2-40B4-BE49-F238E27FC236}">
                <a16:creationId xmlns:a16="http://schemas.microsoft.com/office/drawing/2014/main" id="{0C9687D1-849C-4FC6-BAF1-0D09862EC6D7}"/>
              </a:ext>
            </a:extLst>
          </p:cNvPr>
          <p:cNvSpPr>
            <a:spLocks noGrp="1" noChangeArrowheads="1"/>
          </p:cNvSpPr>
          <p:nvPr>
            <p:ph type="body" idx="1"/>
          </p:nvPr>
        </p:nvSpPr>
        <p:spPr/>
        <p:txBody>
          <a:bodyPr/>
          <a:lstStyle/>
          <a:p>
            <a:r>
              <a:rPr lang="en-US" altLang="en-US" sz="2800" dirty="0">
                <a:solidFill>
                  <a:srgbClr val="2D2DB9"/>
                </a:solidFill>
              </a:rPr>
              <a:t>Paillier and DGK homomorphic cryptosystem is used. </a:t>
            </a:r>
          </a:p>
          <a:p>
            <a:r>
              <a:rPr lang="en-US" altLang="en-US" sz="2800" dirty="0">
                <a:solidFill>
                  <a:srgbClr val="2D2DB9"/>
                </a:solidFill>
              </a:rPr>
              <a:t>Client sends request with public key and scan fingerprint containing encrypted signal strength (RSS) values for each AP. </a:t>
            </a:r>
          </a:p>
          <a:p>
            <a:r>
              <a:rPr lang="en-US" altLang="en-US" sz="2800" dirty="0">
                <a:solidFill>
                  <a:srgbClr val="2D2DB9"/>
                </a:solidFill>
              </a:rPr>
              <a:t>Service provider receives encrypted request data, retrieves and encrypts data from database, then performs the distance computation on the data set</a:t>
            </a:r>
          </a:p>
          <a:p>
            <a:pPr marL="0" indent="0">
              <a:buNone/>
            </a:pPr>
            <a:endParaRPr lang="en-US" altLang="en-US" sz="2800" dirty="0">
              <a:solidFill>
                <a:schemeClr val="tx1"/>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85885D1-6893-4F52-B1C0-95B0DCF4AA00}"/>
              </a:ext>
            </a:extLst>
          </p:cNvPr>
          <p:cNvSpPr>
            <a:spLocks noGrp="1" noChangeArrowheads="1"/>
          </p:cNvSpPr>
          <p:nvPr>
            <p:ph type="title"/>
          </p:nvPr>
        </p:nvSpPr>
        <p:spPr>
          <a:xfrm>
            <a:off x="228600" y="0"/>
            <a:ext cx="8610600" cy="579438"/>
          </a:xfrm>
        </p:spPr>
        <p:txBody>
          <a:bodyPr/>
          <a:lstStyle/>
          <a:p>
            <a:r>
              <a:rPr lang="en-US" altLang="en-US" dirty="0"/>
              <a:t>Distance Computation</a:t>
            </a:r>
          </a:p>
        </p:txBody>
      </p:sp>
      <mc:AlternateContent xmlns:mc="http://schemas.openxmlformats.org/markup-compatibility/2006" xmlns:a14="http://schemas.microsoft.com/office/drawing/2010/main">
        <mc:Choice Requires="a14">
          <p:sp>
            <p:nvSpPr>
              <p:cNvPr id="23555" name="Text Placeholder 2">
                <a:extLst>
                  <a:ext uri="{FF2B5EF4-FFF2-40B4-BE49-F238E27FC236}">
                    <a16:creationId xmlns:a16="http://schemas.microsoft.com/office/drawing/2014/main" id="{4889C845-995B-4562-B104-0BA39EC32E48}"/>
                  </a:ext>
                </a:extLst>
              </p:cNvPr>
              <p:cNvSpPr>
                <a:spLocks noGrp="1" noChangeArrowheads="1"/>
              </p:cNvSpPr>
              <p:nvPr>
                <p:ph type="body" idx="1"/>
              </p:nvPr>
            </p:nvSpPr>
            <p:spPr>
              <a:xfrm>
                <a:off x="0" y="579438"/>
                <a:ext cx="9144000" cy="5592762"/>
              </a:xfrm>
            </p:spPr>
            <p:txBody>
              <a:bodyPr/>
              <a:lstStyle/>
              <a:p>
                <a:r>
                  <a:rPr lang="en-US" altLang="en-US" dirty="0">
                    <a:solidFill>
                      <a:srgbClr val="000000"/>
                    </a:solidFill>
                  </a:rPr>
                  <a:t>The cost associated with the distance computation is large because we are performing the Euclidean distance algorithm on large encrypted values. </a:t>
                </a:r>
              </a:p>
              <a:p>
                <a:r>
                  <a:rPr lang="en-US" altLang="en-US" dirty="0">
                    <a:solidFill>
                      <a:srgbClr val="000000"/>
                    </a:solidFill>
                  </a:rPr>
                  <a:t>The distance </a:t>
                </a:r>
                <a14:m>
                  <m:oMath xmlns:m="http://schemas.openxmlformats.org/officeDocument/2006/math">
                    <m:sSub>
                      <m:sSubPr>
                        <m:ctrlPr>
                          <a:rPr lang="en-US" altLang="en-US" i="1" dirty="0" smtClean="0">
                            <a:solidFill>
                              <a:srgbClr val="000000"/>
                            </a:solidFill>
                            <a:latin typeface="Cambria Math" panose="02040503050406030204" pitchFamily="18" charset="0"/>
                          </a:rPr>
                        </m:ctrlPr>
                      </m:sSubPr>
                      <m:e>
                        <m:r>
                          <a:rPr lang="en-US" altLang="en-US" b="1" i="1" dirty="0" smtClean="0">
                            <a:solidFill>
                              <a:srgbClr val="000000"/>
                            </a:solidFill>
                            <a:latin typeface="Cambria Math" panose="02040503050406030204" pitchFamily="18" charset="0"/>
                          </a:rPr>
                          <m:t>𝒅</m:t>
                        </m:r>
                      </m:e>
                      <m:sub>
                        <m:r>
                          <a:rPr lang="en-US" altLang="en-US" b="1" i="1" dirty="0" smtClean="0">
                            <a:solidFill>
                              <a:srgbClr val="000000"/>
                            </a:solidFill>
                            <a:latin typeface="Cambria Math" panose="02040503050406030204" pitchFamily="18" charset="0"/>
                          </a:rPr>
                          <m:t>𝒊</m:t>
                        </m:r>
                      </m:sub>
                    </m:sSub>
                  </m:oMath>
                </a14:m>
                <a:r>
                  <a:rPr lang="en-US" altLang="en-US" dirty="0">
                    <a:solidFill>
                      <a:srgbClr val="000000"/>
                    </a:solidFill>
                  </a:rPr>
                  <a:t> between the localization scan and a fingerprint can described by the equation below. </a:t>
                </a:r>
              </a:p>
              <a:p>
                <a:pPr lvl="1"/>
                <a:r>
                  <a:rPr lang="en-US" altLang="en-US" dirty="0"/>
                  <a:t>𝑉′ = client scan data, 𝑉</a:t>
                </a:r>
                <a:r>
                  <a:rPr lang="en-US" altLang="en-US" baseline="-25000" dirty="0"/>
                  <a:t>𝑖</a:t>
                </a:r>
                <a:r>
                  <a:rPr lang="en-US" altLang="en-US" dirty="0"/>
                  <a:t> = remote fingerprint, N = number of APs (matched or constant)</a:t>
                </a:r>
              </a:p>
              <a:p>
                <a:endParaRPr lang="en-US" altLang="en-US" sz="2800" dirty="0">
                  <a:solidFill>
                    <a:srgbClr val="000000"/>
                  </a:solidFill>
                </a:endParaRPr>
              </a:p>
              <a:p>
                <a:endParaRPr lang="en-US" altLang="en-US" sz="2800" dirty="0">
                  <a:solidFill>
                    <a:srgbClr val="000000"/>
                  </a:solidFill>
                </a:endParaRPr>
              </a:p>
              <a:p>
                <a:endParaRPr lang="en-US" altLang="en-US" dirty="0">
                  <a:solidFill>
                    <a:srgbClr val="000000"/>
                  </a:solidFill>
                </a:endParaRPr>
              </a:p>
              <a:p>
                <a:pPr marL="0" indent="0">
                  <a:buNone/>
                </a:pPr>
                <a:endParaRPr lang="en-US" altLang="en-US" dirty="0">
                  <a:solidFill>
                    <a:srgbClr val="000000"/>
                  </a:solidFill>
                </a:endParaRPr>
              </a:p>
            </p:txBody>
          </p:sp>
        </mc:Choice>
        <mc:Fallback xmlns="">
          <p:sp>
            <p:nvSpPr>
              <p:cNvPr id="23555" name="Text Placeholder 2">
                <a:extLst>
                  <a:ext uri="{FF2B5EF4-FFF2-40B4-BE49-F238E27FC236}">
                    <a16:creationId xmlns:a16="http://schemas.microsoft.com/office/drawing/2014/main" id="{4889C845-995B-4562-B104-0BA39EC32E48}"/>
                  </a:ext>
                </a:extLst>
              </p:cNvPr>
              <p:cNvSpPr>
                <a:spLocks noGrp="1" noRot="1" noChangeAspect="1" noMove="1" noResize="1" noEditPoints="1" noAdjustHandles="1" noChangeArrowheads="1" noChangeShapeType="1" noTextEdit="1"/>
              </p:cNvSpPr>
              <p:nvPr>
                <p:ph type="body" idx="1"/>
              </p:nvPr>
            </p:nvSpPr>
            <p:spPr>
              <a:xfrm>
                <a:off x="0" y="579438"/>
                <a:ext cx="9144000" cy="5592762"/>
              </a:xfrm>
              <a:blipFill>
                <a:blip r:embed="rId2"/>
                <a:stretch>
                  <a:fillRect l="-867" t="-763" r="-933"/>
                </a:stretch>
              </a:blipFill>
            </p:spPr>
            <p:txBody>
              <a:bodyPr/>
              <a:lstStyle/>
              <a:p>
                <a:r>
                  <a:rPr lang="en-US">
                    <a:noFill/>
                  </a:rPr>
                  <a:t> </a:t>
                </a:r>
              </a:p>
            </p:txBody>
          </p:sp>
        </mc:Fallback>
      </mc:AlternateContent>
      <p:pic>
        <p:nvPicPr>
          <p:cNvPr id="23556" name="Picture 1">
            <a:extLst>
              <a:ext uri="{FF2B5EF4-FFF2-40B4-BE49-F238E27FC236}">
                <a16:creationId xmlns:a16="http://schemas.microsoft.com/office/drawing/2014/main" id="{B77133B3-820E-45A3-8582-99BB7A1365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246438"/>
            <a:ext cx="83820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a:extLst>
              <a:ext uri="{FF2B5EF4-FFF2-40B4-BE49-F238E27FC236}">
                <a16:creationId xmlns:a16="http://schemas.microsoft.com/office/drawing/2014/main" id="{2B760C3A-C17A-4BEE-95D9-A9064F27A0C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419600"/>
            <a:ext cx="8382000"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2451B71-8C25-4F20-A707-1643765B5BD7}"/>
              </a:ext>
            </a:extLst>
          </p:cNvPr>
          <p:cNvSpPr>
            <a:spLocks noGrp="1" noChangeArrowheads="1"/>
          </p:cNvSpPr>
          <p:nvPr>
            <p:ph type="title"/>
          </p:nvPr>
        </p:nvSpPr>
        <p:spPr/>
        <p:txBody>
          <a:bodyPr/>
          <a:lstStyle/>
          <a:p>
            <a:r>
              <a:rPr lang="en-US" altLang="en-US"/>
              <a:t>Computational Overhead</a:t>
            </a:r>
          </a:p>
        </p:txBody>
      </p:sp>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0B12F213-F94F-4F2C-BBAC-C2E302E6E0E7}"/>
                  </a:ext>
                </a:extLst>
              </p:cNvPr>
              <p:cNvSpPr>
                <a:spLocks noGrp="1"/>
              </p:cNvSpPr>
              <p:nvPr>
                <p:ph type="body" idx="1"/>
              </p:nvPr>
            </p:nvSpPr>
            <p:spPr>
              <a:xfrm>
                <a:off x="228600" y="741452"/>
                <a:ext cx="8915400" cy="5334000"/>
              </a:xfrm>
            </p:spPr>
            <p:txBody>
              <a:bodyPr/>
              <a:lstStyle/>
              <a:p>
                <a:r>
                  <a:rPr lang="en-US" dirty="0"/>
                  <a:t>On the server side the encrypted distance is calculated as </a:t>
                </a:r>
                <a14:m>
                  <m:oMath xmlns:m="http://schemas.openxmlformats.org/officeDocument/2006/math">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𝒊</m:t>
                        </m:r>
                      </m:sub>
                    </m:sSub>
                    <m:r>
                      <a:rPr lang="en-US" b="1" i="1" smtClean="0">
                        <a:latin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b="1" i="1" smtClean="0">
                            <a:latin typeface="Cambria Math" panose="02040503050406030204" pitchFamily="18" charset="0"/>
                          </a:rPr>
                          <m:t>𝑺</m:t>
                        </m:r>
                      </m:e>
                      <m:sub>
                        <m:r>
                          <a:rPr lang="en-US" i="1">
                            <a:latin typeface="Cambria Math" panose="02040503050406030204" pitchFamily="18" charset="0"/>
                          </a:rPr>
                          <m:t>𝒊</m:t>
                        </m:r>
                        <m:r>
                          <a:rPr lang="en-US" b="1" i="1" smtClean="0">
                            <a:latin typeface="Cambria Math" panose="02040503050406030204" pitchFamily="18" charset="0"/>
                          </a:rPr>
                          <m:t>, </m:t>
                        </m:r>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𝑺</m:t>
                        </m:r>
                      </m:e>
                      <m:sub>
                        <m:r>
                          <a:rPr lang="en-US" i="1">
                            <a:latin typeface="Cambria Math" panose="02040503050406030204" pitchFamily="18" charset="0"/>
                          </a:rPr>
                          <m:t>𝒊</m:t>
                        </m:r>
                        <m:r>
                          <a:rPr lang="en-US" i="1">
                            <a:latin typeface="Cambria Math" panose="02040503050406030204" pitchFamily="18" charset="0"/>
                          </a:rPr>
                          <m:t>, </m:t>
                        </m:r>
                        <m:r>
                          <a:rPr lang="en-US" b="1" i="1" smtClean="0">
                            <a:latin typeface="Cambria Math" panose="02040503050406030204" pitchFamily="18" charset="0"/>
                          </a:rPr>
                          <m:t> </m:t>
                        </m:r>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𝑺</m:t>
                        </m:r>
                      </m:e>
                      <m:sub>
                        <m:r>
                          <a:rPr lang="en-US" i="1">
                            <a:latin typeface="Cambria Math" panose="02040503050406030204" pitchFamily="18" charset="0"/>
                          </a:rPr>
                          <m:t>𝒊</m:t>
                        </m:r>
                        <m:r>
                          <a:rPr lang="en-US" i="1">
                            <a:latin typeface="Cambria Math" panose="02040503050406030204" pitchFamily="18" charset="0"/>
                          </a:rPr>
                          <m:t>, </m:t>
                        </m:r>
                        <m:r>
                          <a:rPr lang="en-US" b="1" i="1" smtClean="0">
                            <a:latin typeface="Cambria Math" panose="02040503050406030204" pitchFamily="18" charset="0"/>
                          </a:rPr>
                          <m:t>𝟑</m:t>
                        </m:r>
                      </m:sub>
                    </m:sSub>
                    <m:r>
                      <a:rPr lang="en-US" i="1">
                        <a:latin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𝒊</m:t>
                        </m:r>
                        <m:r>
                          <a:rPr lang="en-US" b="1" i="1" smtClean="0">
                            <a:latin typeface="Cambria Math" panose="02040503050406030204" pitchFamily="18" charset="0"/>
                          </a:rPr>
                          <m:t>,  </m:t>
                        </m:r>
                        <m:r>
                          <a:rPr lang="en-US" b="1" i="1" smtClean="0">
                            <a:latin typeface="Cambria Math" panose="02040503050406030204" pitchFamily="18" charset="0"/>
                          </a:rPr>
                          <m:t>𝟏</m:t>
                        </m:r>
                      </m:sub>
                    </m:sSub>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𝒊</m:t>
                        </m:r>
                        <m:r>
                          <a:rPr lang="en-US" b="1" i="1" smtClean="0">
                            <a:latin typeface="Cambria Math" panose="02040503050406030204" pitchFamily="18" charset="0"/>
                          </a:rPr>
                          <m:t>, </m:t>
                        </m:r>
                        <m:r>
                          <a:rPr lang="en-US" b="1" i="1" smtClean="0">
                            <a:latin typeface="Cambria Math" panose="02040503050406030204" pitchFamily="18" charset="0"/>
                          </a:rPr>
                          <m:t>𝟐</m:t>
                        </m:r>
                      </m:sub>
                    </m:sSub>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𝒊</m:t>
                        </m:r>
                        <m:r>
                          <a:rPr lang="en-US" b="1" i="1" smtClean="0">
                            <a:latin typeface="Cambria Math" panose="02040503050406030204" pitchFamily="18" charset="0"/>
                          </a:rPr>
                          <m:t>, </m:t>
                        </m:r>
                        <m:r>
                          <a:rPr lang="en-US" b="1" i="1" smtClean="0">
                            <a:latin typeface="Cambria Math" panose="02040503050406030204" pitchFamily="18" charset="0"/>
                          </a:rPr>
                          <m:t>𝟑</m:t>
                        </m:r>
                      </m:sub>
                    </m:sSub>
                    <m:r>
                      <a:rPr lang="en-US" i="1">
                        <a:latin typeface="Cambria Math" panose="02040503050406030204" pitchFamily="18" charset="0"/>
                      </a:rPr>
                      <m:t>]]</m:t>
                    </m:r>
                  </m:oMath>
                </a14:m>
                <a:r>
                  <a:rPr lang="en-US" dirty="0"/>
                  <a:t> according to both Paillier/DGK systems.</a:t>
                </a: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b="1" i="1" smtClean="0">
                            <a:latin typeface="Cambria Math" panose="02040503050406030204" pitchFamily="18" charset="0"/>
                          </a:rPr>
                          <m:t>𝑺</m:t>
                        </m:r>
                      </m:e>
                      <m:sub>
                        <m:r>
                          <a:rPr lang="en-US" i="1">
                            <a:latin typeface="Cambria Math" panose="02040503050406030204" pitchFamily="18" charset="0"/>
                          </a:rPr>
                          <m:t>𝒊</m:t>
                        </m:r>
                        <m:r>
                          <a:rPr lang="en-US" b="1" i="1" smtClean="0">
                            <a:latin typeface="Cambria Math" panose="02040503050406030204" pitchFamily="18" charset="0"/>
                          </a:rPr>
                          <m:t>, </m:t>
                        </m:r>
                        <m:r>
                          <a:rPr lang="en-US" b="1" i="1" smtClean="0">
                            <a:latin typeface="Cambria Math" panose="02040503050406030204" pitchFamily="18" charset="0"/>
                          </a:rPr>
                          <m:t>𝟏</m:t>
                        </m:r>
                      </m:sub>
                    </m:sSub>
                    <m:r>
                      <a:rPr lang="en-US" i="1">
                        <a:latin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m:t>
                    </m:r>
                    <m:r>
                      <a:rPr lang="en-US" b="1" i="1" smtClean="0">
                        <a:latin typeface="Cambria Math" panose="02040503050406030204" pitchFamily="18" charset="0"/>
                      </a:rPr>
                      <m:t>[</m:t>
                    </m:r>
                    <m:nary>
                      <m:naryPr>
                        <m:chr m:val="∑"/>
                        <m:ctrlPr>
                          <a:rPr lang="pt-BR" b="1" i="1" smtClean="0">
                            <a:latin typeface="Cambria Math" panose="02040503050406030204" pitchFamily="18" charset="0"/>
                          </a:rPr>
                        </m:ctrlPr>
                      </m:naryPr>
                      <m:sub>
                        <m:r>
                          <m:rPr>
                            <m:brk m:alnAt="23"/>
                          </m:rPr>
                          <a:rPr lang="en-US" b="1" i="1" smtClean="0">
                            <a:latin typeface="Cambria Math" panose="02040503050406030204" pitchFamily="18" charset="0"/>
                          </a:rPr>
                          <m:t>𝒋</m:t>
                        </m:r>
                        <m:r>
                          <a:rPr lang="pt-BR"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𝑵</m:t>
                        </m:r>
                      </m:sup>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𝒗</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r>
                              <a:rPr lang="en-US" b="1" i="1" smtClean="0">
                                <a:latin typeface="Cambria Math" panose="02040503050406030204" pitchFamily="18" charset="0"/>
                              </a:rPr>
                              <m:t> </m:t>
                            </m:r>
                          </m:sub>
                          <m:sup>
                            <m:r>
                              <a:rPr lang="en-US" b="1" i="1" smtClean="0">
                                <a:latin typeface="Cambria Math" panose="02040503050406030204" pitchFamily="18" charset="0"/>
                              </a:rPr>
                              <m:t>𝟐</m:t>
                            </m:r>
                          </m:sup>
                        </m:sSubSup>
                      </m:e>
                    </m:nary>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𝑺</m:t>
                        </m:r>
                      </m:e>
                      <m:sub>
                        <m:r>
                          <a:rPr lang="en-US" i="1">
                            <a:latin typeface="Cambria Math" panose="02040503050406030204" pitchFamily="18" charset="0"/>
                          </a:rPr>
                          <m:t>𝒊</m:t>
                        </m:r>
                        <m:r>
                          <a:rPr lang="en-US" i="1">
                            <a:latin typeface="Cambria Math" panose="02040503050406030204" pitchFamily="18" charset="0"/>
                          </a:rPr>
                          <m:t>, </m:t>
                        </m:r>
                        <m:r>
                          <a:rPr lang="en-US" b="1" i="1" smtClean="0">
                            <a:latin typeface="Cambria Math" panose="02040503050406030204" pitchFamily="18" charset="0"/>
                          </a:rPr>
                          <m:t>𝟐</m:t>
                        </m:r>
                      </m:sub>
                    </m:sSub>
                    <m:r>
                      <a:rPr lang="en-US" i="1">
                        <a:latin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en-US" i="1">
                            <a:latin typeface="Cambria Math" panose="02040503050406030204" pitchFamily="18" charset="0"/>
                          </a:rPr>
                          <m:t>𝒋</m:t>
                        </m:r>
                        <m:r>
                          <a:rPr lang="pt-BR" i="1">
                            <a:latin typeface="Cambria Math" panose="02040503050406030204" pitchFamily="18" charset="0"/>
                          </a:rPr>
                          <m:t>=</m:t>
                        </m:r>
                        <m:r>
                          <a:rPr lang="en-US" i="1">
                            <a:latin typeface="Cambria Math" panose="02040503050406030204" pitchFamily="18" charset="0"/>
                          </a:rPr>
                          <m:t>𝟏</m:t>
                        </m:r>
                      </m:sub>
                      <m:sup>
                        <m:r>
                          <a:rPr lang="en-US" i="1">
                            <a:latin typeface="Cambria Math" panose="02040503050406030204" pitchFamily="18" charset="0"/>
                          </a:rPr>
                          <m:t>𝑵</m:t>
                        </m:r>
                      </m:sup>
                      <m:e>
                        <m:r>
                          <a:rPr lang="en-US" b="1" i="1" smtClean="0">
                            <a:latin typeface="Cambria Math" panose="02040503050406030204" pitchFamily="18" charset="0"/>
                          </a:rPr>
                          <m:t>−</m:t>
                        </m:r>
                        <m:r>
                          <a:rPr lang="en-US" b="1" i="1" smtClean="0">
                            <a:latin typeface="Cambria Math" panose="02040503050406030204" pitchFamily="18" charset="0"/>
                          </a:rPr>
                          <m:t>𝟐</m:t>
                        </m:r>
                        <m:sSub>
                          <m:sSubPr>
                            <m:ctrlPr>
                              <a:rPr lang="en-US" i="1">
                                <a:latin typeface="Cambria Math" panose="02040503050406030204" pitchFamily="18" charset="0"/>
                              </a:rPr>
                            </m:ctrlPr>
                          </m:sSubPr>
                          <m:e>
                            <m:r>
                              <a:rPr lang="en-US" i="1">
                                <a:latin typeface="Cambria Math" panose="02040503050406030204" pitchFamily="18" charset="0"/>
                              </a:rPr>
                              <m:t>𝒗</m:t>
                            </m:r>
                          </m:e>
                          <m:sub>
                            <m:r>
                              <a:rPr lang="en-US" i="1">
                                <a:latin typeface="Cambria Math" panose="02040503050406030204" pitchFamily="18" charset="0"/>
                              </a:rPr>
                              <m:t>𝒊</m:t>
                            </m:r>
                            <m:r>
                              <a:rPr lang="en-US" i="1">
                                <a:latin typeface="Cambria Math" panose="02040503050406030204" pitchFamily="18" charset="0"/>
                              </a:rPr>
                              <m:t>,</m:t>
                            </m:r>
                            <m:r>
                              <a:rPr lang="en-US" b="1" i="1" smtClean="0">
                                <a:latin typeface="Cambria Math" panose="02040503050406030204" pitchFamily="18" charset="0"/>
                              </a:rPr>
                              <m:t>𝒋</m:t>
                            </m:r>
                            <m:r>
                              <a:rPr lang="en-US" i="1" smtClean="0">
                                <a:latin typeface="Cambria Math" panose="02040503050406030204" pitchFamily="18" charset="0"/>
                              </a:rPr>
                              <m:t> </m:t>
                            </m:r>
                          </m:sub>
                        </m:sSub>
                        <m:r>
                          <a:rPr lang="en-US"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𝒗</m:t>
                            </m:r>
                          </m:e>
                          <m:sub>
                            <m:r>
                              <a:rPr lang="en-US" b="1" i="1" smtClean="0">
                                <a:latin typeface="Cambria Math" panose="02040503050406030204" pitchFamily="18" charset="0"/>
                              </a:rPr>
                              <m:t>𝒋</m:t>
                            </m:r>
                          </m:sub>
                          <m:sup>
                            <m:r>
                              <a:rPr lang="en-US" b="1" i="1" smtClean="0">
                                <a:latin typeface="Cambria Math" panose="02040503050406030204" pitchFamily="18" charset="0"/>
                              </a:rPr>
                              <m:t>′</m:t>
                            </m:r>
                          </m:sup>
                        </m:sSubSup>
                      </m:e>
                    </m:nary>
                    <m:r>
                      <a:rPr lang="en-US" i="1">
                        <a:latin typeface="Cambria Math" panose="02040503050406030204" pitchFamily="18" charset="0"/>
                      </a:rPr>
                      <m:t>]]</m:t>
                    </m:r>
                  </m:oMath>
                </a14:m>
                <a:r>
                  <a:rPr lang="en-US" dirty="0"/>
                  <a:t>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𝑵</m:t>
                        </m:r>
                      </m:sup>
                      <m:e>
                        <m:sSup>
                          <m:sSupPr>
                            <m:ctrlPr>
                              <a:rPr lang="en-US"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𝟐</m:t>
                            </m:r>
                            <m:sSubSup>
                              <m:sSubSupPr>
                                <m:ctrlPr>
                                  <a:rPr lang="en-US" i="1">
                                    <a:latin typeface="Cambria Math" panose="02040503050406030204" pitchFamily="18" charset="0"/>
                                  </a:rPr>
                                </m:ctrlPr>
                              </m:sSubSupPr>
                              <m:e>
                                <m:r>
                                  <a:rPr lang="en-US" i="1">
                                    <a:latin typeface="Cambria Math" panose="02040503050406030204" pitchFamily="18" charset="0"/>
                                  </a:rPr>
                                  <m:t>𝒗</m:t>
                                </m:r>
                              </m:e>
                              <m:sub>
                                <m:r>
                                  <a:rPr lang="en-US" i="1">
                                    <a:latin typeface="Cambria Math" panose="02040503050406030204" pitchFamily="18" charset="0"/>
                                  </a:rPr>
                                  <m:t>𝒋</m:t>
                                </m:r>
                              </m:sub>
                              <m:sup>
                                <m:r>
                                  <a:rPr lang="en-US" i="1">
                                    <a:latin typeface="Cambria Math" panose="02040503050406030204" pitchFamily="18" charset="0"/>
                                  </a:rPr>
                                  <m:t>′</m:t>
                                </m:r>
                              </m:sup>
                            </m:sSubSup>
                            <m:r>
                              <a:rPr lang="en-US" i="1">
                                <a:latin typeface="Cambria Math" panose="02040503050406030204" pitchFamily="18" charset="0"/>
                              </a:rPr>
                              <m:t>]]</m:t>
                            </m:r>
                          </m:e>
                          <m:sup>
                            <m:sSub>
                              <m:sSubPr>
                                <m:ctrlPr>
                                  <a:rPr lang="en-US" b="1" i="1" smtClean="0">
                                    <a:latin typeface="Cambria Math" panose="02040503050406030204" pitchFamily="18" charset="0"/>
                                  </a:rPr>
                                </m:ctrlPr>
                              </m:sSubPr>
                              <m:e>
                                <m:r>
                                  <a:rPr lang="en-US" b="1" i="1" smtClean="0">
                                    <a:latin typeface="Cambria Math" panose="02040503050406030204" pitchFamily="18" charset="0"/>
                                  </a:rPr>
                                  <m:t>𝒗</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r>
                              <a:rPr lang="en-US" b="1" i="1" smtClean="0">
                                <a:latin typeface="Cambria Math" panose="02040503050406030204" pitchFamily="18" charset="0"/>
                              </a:rPr>
                              <m:t> </m:t>
                            </m:r>
                          </m:sup>
                        </m:sSup>
                      </m:e>
                    </m:nary>
                  </m:oMath>
                </a14:m>
                <a:r>
                  <a:rPr lang="en-US" dirty="0"/>
                  <a:t>, and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𝑺</m:t>
                        </m:r>
                      </m:e>
                      <m:sub>
                        <m:r>
                          <a:rPr lang="en-US" i="1">
                            <a:latin typeface="Cambria Math" panose="02040503050406030204" pitchFamily="18" charset="0"/>
                          </a:rPr>
                          <m:t>𝒊</m:t>
                        </m:r>
                        <m:r>
                          <a:rPr lang="en-US" i="1">
                            <a:latin typeface="Cambria Math" panose="02040503050406030204" pitchFamily="18" charset="0"/>
                          </a:rPr>
                          <m:t>, </m:t>
                        </m:r>
                        <m:r>
                          <a:rPr lang="en-US" b="1" i="1" smtClean="0">
                            <a:latin typeface="Cambria Math" panose="02040503050406030204" pitchFamily="18" charset="0"/>
                          </a:rPr>
                          <m:t>𝟑</m:t>
                        </m:r>
                      </m:sub>
                    </m:sSub>
                    <m:r>
                      <a:rPr lang="en-US" i="1">
                        <a:latin typeface="Cambria Math" panose="02040503050406030204" pitchFamily="18" charset="0"/>
                      </a:rPr>
                      <m:t>]]</m:t>
                    </m:r>
                  </m:oMath>
                </a14:m>
                <a:r>
                  <a:rPr lang="en-US" dirty="0"/>
                  <a:t> is pre-computed at the phone. </a:t>
                </a:r>
              </a:p>
              <a:p>
                <a:r>
                  <a:rPr lang="en-US" dirty="0"/>
                  <a:t>In the client-side system, the server sends the array of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𝒅</m:t>
                        </m:r>
                      </m:e>
                      <m:sub>
                        <m:r>
                          <a:rPr lang="en-US" i="1">
                            <a:latin typeface="Cambria Math" panose="02040503050406030204" pitchFamily="18" charset="0"/>
                          </a:rPr>
                          <m:t>𝒊</m:t>
                        </m:r>
                      </m:sub>
                    </m:sSub>
                    <m:r>
                      <a:rPr lang="en-US" i="1">
                        <a:latin typeface="Cambria Math" panose="02040503050406030204" pitchFamily="18" charset="0"/>
                      </a:rPr>
                      <m:t>]]</m:t>
                    </m:r>
                  </m:oMath>
                </a14:m>
                <a:r>
                  <a:rPr lang="en-US" dirty="0"/>
                  <a:t> where the results are decrypted, sorted and location is computed.</a:t>
                </a:r>
              </a:p>
              <a:p>
                <a:r>
                  <a:rPr lang="en-US" dirty="0"/>
                  <a:t>Alternatively, in the server-side system, we use a comparison protocol that can compare with DGK or Paillier encrypted values. Upon knowing the smallest distance, it can return the encrypted coordinates of the nearest fingerprint to phone for decryption.</a:t>
                </a:r>
              </a:p>
            </p:txBody>
          </p:sp>
        </mc:Choice>
        <mc:Fallback xmlns="">
          <p:sp>
            <p:nvSpPr>
              <p:cNvPr id="2" name="Text Placeholder 1">
                <a:extLst>
                  <a:ext uri="{FF2B5EF4-FFF2-40B4-BE49-F238E27FC236}">
                    <a16:creationId xmlns:a16="http://schemas.microsoft.com/office/drawing/2014/main" id="{0B12F213-F94F-4F2C-BBAC-C2E302E6E0E7}"/>
                  </a:ext>
                </a:extLst>
              </p:cNvPr>
              <p:cNvSpPr>
                <a:spLocks noGrp="1" noRot="1" noChangeAspect="1" noMove="1" noResize="1" noEditPoints="1" noAdjustHandles="1" noChangeArrowheads="1" noChangeShapeType="1" noTextEdit="1"/>
              </p:cNvSpPr>
              <p:nvPr>
                <p:ph type="body" idx="1"/>
              </p:nvPr>
            </p:nvSpPr>
            <p:spPr>
              <a:xfrm>
                <a:off x="228600" y="741452"/>
                <a:ext cx="8915400" cy="5334000"/>
              </a:xfrm>
              <a:blipFill>
                <a:blip r:embed="rId2"/>
                <a:stretch>
                  <a:fillRect l="-958" t="-800" r="-1778" b="-914"/>
                </a:stretch>
              </a:blipFill>
            </p:spPr>
            <p:txBody>
              <a:bodyPr/>
              <a:lstStyle/>
              <a:p>
                <a:r>
                  <a:rPr lang="en-US">
                    <a:noFill/>
                  </a:rPr>
                  <a:t> </a:t>
                </a:r>
              </a:p>
            </p:txBody>
          </p:sp>
        </mc:Fallback>
      </mc:AlternateContent>
    </p:spTree>
    <p:extLst>
      <p:ext uri="{BB962C8B-B14F-4D97-AF65-F5344CB8AC3E}">
        <p14:creationId xmlns:p14="http://schemas.microsoft.com/office/powerpoint/2010/main" val="9413262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8A4A-A5B9-4F47-B607-17F8A562BE84}"/>
              </a:ext>
            </a:extLst>
          </p:cNvPr>
          <p:cNvSpPr>
            <a:spLocks noGrp="1"/>
          </p:cNvSpPr>
          <p:nvPr>
            <p:ph type="title"/>
          </p:nvPr>
        </p:nvSpPr>
        <p:spPr>
          <a:xfrm>
            <a:off x="0" y="0"/>
            <a:ext cx="9144000" cy="762000"/>
          </a:xfrm>
        </p:spPr>
        <p:txBody>
          <a:bodyPr/>
          <a:lstStyle/>
          <a:p>
            <a:r>
              <a:rPr lang="en-US" dirty="0"/>
              <a:t>Encrypted Sorting</a:t>
            </a:r>
          </a:p>
        </p:txBody>
      </p:sp>
      <p:sp>
        <p:nvSpPr>
          <p:cNvPr id="3" name="Text Placeholder 2">
            <a:extLst>
              <a:ext uri="{FF2B5EF4-FFF2-40B4-BE49-F238E27FC236}">
                <a16:creationId xmlns:a16="http://schemas.microsoft.com/office/drawing/2014/main" id="{6EF20045-1BC4-4A7E-946F-4FE25866EFDC}"/>
              </a:ext>
            </a:extLst>
          </p:cNvPr>
          <p:cNvSpPr>
            <a:spLocks noGrp="1"/>
          </p:cNvSpPr>
          <p:nvPr>
            <p:ph type="body" idx="1"/>
          </p:nvPr>
        </p:nvSpPr>
        <p:spPr>
          <a:xfrm>
            <a:off x="76200" y="609600"/>
            <a:ext cx="9094342" cy="2133600"/>
          </a:xfrm>
        </p:spPr>
        <p:txBody>
          <a:bodyPr/>
          <a:lstStyle/>
          <a:p>
            <a:r>
              <a:rPr lang="en-US" dirty="0"/>
              <a:t>DGK was originally designed for auctions, so it has a built-in comparison protocol from which to compare encrypted numbers and return [[x ≥ y]], given [[x]] and [[y]].</a:t>
            </a:r>
          </a:p>
          <a:p>
            <a:r>
              <a:rPr lang="en-US" dirty="0"/>
              <a:t>Using the protocol below, incorporate it with Bubble sort to be able to sort the array by smallest encrypted distance.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490CF6EA-ABB3-4F87-AFD7-9EDC70EBB3F6}"/>
              </a:ext>
            </a:extLst>
          </p:cNvPr>
          <p:cNvPicPr>
            <a:picLocks noChangeAspect="1"/>
          </p:cNvPicPr>
          <p:nvPr/>
        </p:nvPicPr>
        <p:blipFill>
          <a:blip r:embed="rId2"/>
          <a:stretch>
            <a:fillRect/>
          </a:stretch>
        </p:blipFill>
        <p:spPr>
          <a:xfrm>
            <a:off x="4876800" y="2743200"/>
            <a:ext cx="4240658" cy="3276600"/>
          </a:xfrm>
          <a:prstGeom prst="rect">
            <a:avLst/>
          </a:prstGeom>
        </p:spPr>
      </p:pic>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19854802-F8B3-4D42-898A-DA8A6C3646CD}"/>
                  </a:ext>
                </a:extLst>
              </p:cNvPr>
              <p:cNvSpPr txBox="1">
                <a:spLocks/>
              </p:cNvSpPr>
              <p:nvPr/>
            </p:nvSpPr>
            <p:spPr bwMode="auto">
              <a:xfrm>
                <a:off x="76200" y="2743200"/>
                <a:ext cx="4724400" cy="3276600"/>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q"/>
                  <a:defRPr sz="2400" b="1">
                    <a:solidFill>
                      <a:srgbClr val="33339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0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Font typeface="Wingdings" panose="05000000000000000000" pitchFamily="2" charset="2"/>
                  <a:buChar char="ü"/>
                  <a:defRPr>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US" kern="0" dirty="0"/>
                  <a:t>In summary, generate r and z = x – y + r + </a:t>
                </a:r>
                <a14:m>
                  <m:oMath xmlns:m="http://schemas.openxmlformats.org/officeDocument/2006/math">
                    <m:sSup>
                      <m:sSupPr>
                        <m:ctrlPr>
                          <a:rPr lang="en-US" b="1" i="1" kern="0" smtClean="0">
                            <a:latin typeface="Cambria Math" panose="02040503050406030204" pitchFamily="18" charset="0"/>
                          </a:rPr>
                        </m:ctrlPr>
                      </m:sSupPr>
                      <m:e>
                        <m:r>
                          <a:rPr lang="en-US" b="1" i="1" kern="0" smtClean="0">
                            <a:latin typeface="Cambria Math" panose="02040503050406030204" pitchFamily="18" charset="0"/>
                          </a:rPr>
                          <m:t>𝟐</m:t>
                        </m:r>
                      </m:e>
                      <m:sup>
                        <m:r>
                          <a:rPr lang="en-US" b="1" i="1" kern="0" smtClean="0">
                            <a:latin typeface="Cambria Math" panose="02040503050406030204" pitchFamily="18" charset="0"/>
                          </a:rPr>
                          <m:t>𝒍</m:t>
                        </m:r>
                      </m:sup>
                    </m:sSup>
                  </m:oMath>
                </a14:m>
                <a:endParaRPr lang="en-US" kern="0" dirty="0"/>
              </a:p>
              <a:p>
                <a:r>
                  <a:rPr lang="en-US" kern="0" dirty="0"/>
                  <a:t>Then compute a comparison of r and z using the encrypted bit values and obtain </a:t>
                </a:r>
                <a14:m>
                  <m:oMath xmlns:m="http://schemas.openxmlformats.org/officeDocument/2006/math">
                    <m:r>
                      <a:rPr lang="en-US" i="1" kern="0" dirty="0" smtClean="0">
                        <a:latin typeface="Cambria Math" panose="02040503050406030204" pitchFamily="18" charset="0"/>
                      </a:rPr>
                      <m:t>[[</m:t>
                    </m:r>
                    <m:r>
                      <a:rPr lang="en-US" b="1" i="1" kern="0" dirty="0" smtClean="0">
                        <a:latin typeface="Cambria Math" panose="02040503050406030204" pitchFamily="18" charset="0"/>
                      </a:rPr>
                      <m:t>𝜷</m:t>
                    </m:r>
                    <m:r>
                      <a:rPr lang="en-US" b="1" i="1" kern="0" dirty="0" smtClean="0">
                        <a:latin typeface="Cambria Math" panose="02040503050406030204" pitchFamily="18" charset="0"/>
                      </a:rPr>
                      <m:t>&lt;</m:t>
                    </m:r>
                    <m:r>
                      <a:rPr lang="en-US" b="1" i="1" kern="0" dirty="0" smtClean="0">
                        <a:latin typeface="Cambria Math" panose="02040503050406030204" pitchFamily="18" charset="0"/>
                      </a:rPr>
                      <m:t>𝜶</m:t>
                    </m:r>
                    <m:r>
                      <a:rPr lang="en-US" i="1" kern="0" dirty="0" smtClean="0">
                        <a:latin typeface="Cambria Math" panose="02040503050406030204" pitchFamily="18" charset="0"/>
                      </a:rPr>
                      <m:t>]]</m:t>
                    </m:r>
                  </m:oMath>
                </a14:m>
                <a:endParaRPr lang="en-US" kern="0" dirty="0"/>
              </a:p>
              <a:p>
                <a:r>
                  <a:rPr lang="en-US" kern="0" dirty="0"/>
                  <a:t>Compute </a:t>
                </a:r>
                <a14:m>
                  <m:oMath xmlns:m="http://schemas.openxmlformats.org/officeDocument/2006/math">
                    <m:r>
                      <a:rPr lang="en-US" b="1" i="1" kern="0" smtClean="0">
                        <a:latin typeface="Cambria Math" panose="02040503050406030204" pitchFamily="18" charset="0"/>
                      </a:rPr>
                      <m:t>[[</m:t>
                    </m:r>
                    <m:f>
                      <m:fPr>
                        <m:ctrlPr>
                          <a:rPr lang="en-US" b="1" i="1" kern="0" smtClean="0">
                            <a:latin typeface="Cambria Math" panose="02040503050406030204" pitchFamily="18" charset="0"/>
                          </a:rPr>
                        </m:ctrlPr>
                      </m:fPr>
                      <m:num>
                        <m:r>
                          <a:rPr lang="en-US" b="1" i="1" kern="0" smtClean="0">
                            <a:latin typeface="Cambria Math" panose="02040503050406030204" pitchFamily="18" charset="0"/>
                          </a:rPr>
                          <m:t>𝒛</m:t>
                        </m:r>
                      </m:num>
                      <m:den>
                        <m:sSup>
                          <m:sSupPr>
                            <m:ctrlPr>
                              <a:rPr lang="en-US" b="1" i="1" kern="0" smtClean="0">
                                <a:latin typeface="Cambria Math" panose="02040503050406030204" pitchFamily="18" charset="0"/>
                              </a:rPr>
                            </m:ctrlPr>
                          </m:sSupPr>
                          <m:e>
                            <m:r>
                              <a:rPr lang="en-US" b="1" i="1" kern="0" smtClean="0">
                                <a:latin typeface="Cambria Math" panose="02040503050406030204" pitchFamily="18" charset="0"/>
                              </a:rPr>
                              <m:t>𝟐</m:t>
                            </m:r>
                          </m:e>
                          <m:sup>
                            <m:r>
                              <a:rPr lang="en-US" b="1" i="1" kern="0" smtClean="0">
                                <a:latin typeface="Cambria Math" panose="02040503050406030204" pitchFamily="18" charset="0"/>
                              </a:rPr>
                              <m:t>𝒍</m:t>
                            </m:r>
                          </m:sup>
                        </m:sSup>
                      </m:den>
                    </m:f>
                    <m:r>
                      <a:rPr lang="en-US" b="1" i="1" kern="0" smtClean="0">
                        <a:latin typeface="Cambria Math" panose="02040503050406030204" pitchFamily="18" charset="0"/>
                      </a:rPr>
                      <m:t>−</m:t>
                    </m:r>
                    <m:f>
                      <m:fPr>
                        <m:ctrlPr>
                          <a:rPr lang="en-US" b="1" i="1" kern="0" smtClean="0">
                            <a:latin typeface="Cambria Math" panose="02040503050406030204" pitchFamily="18" charset="0"/>
                          </a:rPr>
                        </m:ctrlPr>
                      </m:fPr>
                      <m:num>
                        <m:r>
                          <a:rPr lang="en-US" b="1" i="1" kern="0" smtClean="0">
                            <a:latin typeface="Cambria Math" panose="02040503050406030204" pitchFamily="18" charset="0"/>
                          </a:rPr>
                          <m:t>𝒓</m:t>
                        </m:r>
                      </m:num>
                      <m:den>
                        <m:sSup>
                          <m:sSupPr>
                            <m:ctrlPr>
                              <a:rPr lang="en-US" b="1" i="1" kern="0" smtClean="0">
                                <a:latin typeface="Cambria Math" panose="02040503050406030204" pitchFamily="18" charset="0"/>
                              </a:rPr>
                            </m:ctrlPr>
                          </m:sSupPr>
                          <m:e>
                            <m:r>
                              <a:rPr lang="en-US" b="1" i="1" kern="0" smtClean="0">
                                <a:latin typeface="Cambria Math" panose="02040503050406030204" pitchFamily="18" charset="0"/>
                              </a:rPr>
                              <m:t>𝟐</m:t>
                            </m:r>
                          </m:e>
                          <m:sup>
                            <m:r>
                              <a:rPr lang="en-US" b="1" i="1" kern="0" smtClean="0">
                                <a:latin typeface="Cambria Math" panose="02040503050406030204" pitchFamily="18" charset="0"/>
                              </a:rPr>
                              <m:t>𝒍</m:t>
                            </m:r>
                          </m:sup>
                        </m:sSup>
                      </m:den>
                    </m:f>
                    <m:r>
                      <a:rPr lang="en-US" b="1" i="1" kern="0" smtClean="0">
                        <a:latin typeface="Cambria Math" panose="02040503050406030204" pitchFamily="18" charset="0"/>
                      </a:rPr>
                      <m:t>−</m:t>
                    </m:r>
                    <m:d>
                      <m:dPr>
                        <m:ctrlPr>
                          <a:rPr lang="en-US" b="1" i="1" kern="0" smtClean="0">
                            <a:latin typeface="Cambria Math" panose="02040503050406030204" pitchFamily="18" charset="0"/>
                          </a:rPr>
                        </m:ctrlPr>
                      </m:dPr>
                      <m:e>
                        <m:r>
                          <a:rPr lang="en-US" b="1" i="1" kern="0" smtClean="0">
                            <a:latin typeface="Cambria Math" panose="02040503050406030204" pitchFamily="18" charset="0"/>
                          </a:rPr>
                          <m:t>𝜷</m:t>
                        </m:r>
                        <m:r>
                          <a:rPr lang="en-US" b="1" i="1" kern="0" smtClean="0">
                            <a:latin typeface="Cambria Math" panose="02040503050406030204" pitchFamily="18" charset="0"/>
                          </a:rPr>
                          <m:t>&lt;</m:t>
                        </m:r>
                        <m:r>
                          <a:rPr lang="en-US" b="1" i="1" kern="0" smtClean="0">
                            <a:latin typeface="Cambria Math" panose="02040503050406030204" pitchFamily="18" charset="0"/>
                          </a:rPr>
                          <m:t>𝜶</m:t>
                        </m:r>
                      </m:e>
                    </m:d>
                    <m:r>
                      <a:rPr lang="en-US" b="1" i="1" kern="0" smtClean="0">
                        <a:latin typeface="Cambria Math" panose="02040503050406030204" pitchFamily="18" charset="0"/>
                      </a:rPr>
                      <m:t>]]</m:t>
                    </m:r>
                  </m:oMath>
                </a14:m>
                <a:r>
                  <a:rPr lang="en-US" kern="0" dirty="0"/>
                  <a:t> which is equal to </a:t>
                </a:r>
                <a:r>
                  <a:rPr lang="en-US" dirty="0"/>
                  <a:t>[[x ≥ y]] </a:t>
                </a:r>
                <a:endParaRPr lang="en-US" kern="0" dirty="0"/>
              </a:p>
              <a:p>
                <a:pPr marL="0" indent="0">
                  <a:buFont typeface="Wingdings" panose="05000000000000000000" pitchFamily="2" charset="2"/>
                  <a:buNone/>
                </a:pPr>
                <a:endParaRPr lang="en-US" kern="0" dirty="0"/>
              </a:p>
            </p:txBody>
          </p:sp>
        </mc:Choice>
        <mc:Fallback xmlns="">
          <p:sp>
            <p:nvSpPr>
              <p:cNvPr id="6" name="Text Placeholder 2">
                <a:extLst>
                  <a:ext uri="{FF2B5EF4-FFF2-40B4-BE49-F238E27FC236}">
                    <a16:creationId xmlns:a16="http://schemas.microsoft.com/office/drawing/2014/main" id="{19854802-F8B3-4D42-898A-DA8A6C3646CD}"/>
                  </a:ext>
                </a:extLst>
              </p:cNvPr>
              <p:cNvSpPr txBox="1">
                <a:spLocks noRot="1" noChangeAspect="1" noMove="1" noResize="1" noEditPoints="1" noAdjustHandles="1" noChangeArrowheads="1" noChangeShapeType="1" noTextEdit="1"/>
              </p:cNvSpPr>
              <p:nvPr/>
            </p:nvSpPr>
            <p:spPr bwMode="auto">
              <a:xfrm>
                <a:off x="76200" y="2743200"/>
                <a:ext cx="4724400" cy="3276600"/>
              </a:xfrm>
              <a:prstGeom prst="rect">
                <a:avLst/>
              </a:prstGeom>
              <a:blipFill>
                <a:blip r:embed="rId3"/>
                <a:stretch>
                  <a:fillRect l="-1806" t="-1301" r="-2581" b="-57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39537262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3268-AC51-4B7B-8702-69590F75524C}"/>
              </a:ext>
            </a:extLst>
          </p:cNvPr>
          <p:cNvSpPr>
            <a:spLocks noGrp="1"/>
          </p:cNvSpPr>
          <p:nvPr>
            <p:ph type="title"/>
          </p:nvPr>
        </p:nvSpPr>
        <p:spPr>
          <a:xfrm>
            <a:off x="0" y="0"/>
            <a:ext cx="9144000" cy="609600"/>
          </a:xfrm>
        </p:spPr>
        <p:txBody>
          <a:bodyPr/>
          <a:lstStyle/>
          <a:p>
            <a:r>
              <a:rPr lang="en-US" dirty="0"/>
              <a:t>Results</a:t>
            </a:r>
          </a:p>
        </p:txBody>
      </p:sp>
      <p:sp>
        <p:nvSpPr>
          <p:cNvPr id="3" name="Text Placeholder 2">
            <a:extLst>
              <a:ext uri="{FF2B5EF4-FFF2-40B4-BE49-F238E27FC236}">
                <a16:creationId xmlns:a16="http://schemas.microsoft.com/office/drawing/2014/main" id="{68A0B0B8-965F-46A0-B409-CF788EEA736D}"/>
              </a:ext>
            </a:extLst>
          </p:cNvPr>
          <p:cNvSpPr>
            <a:spLocks noGrp="1"/>
          </p:cNvSpPr>
          <p:nvPr>
            <p:ph type="body" idx="1"/>
          </p:nvPr>
        </p:nvSpPr>
        <p:spPr/>
        <p:txBody>
          <a:bodyPr/>
          <a:lstStyle/>
          <a:p>
            <a:r>
              <a:rPr lang="en-US" dirty="0"/>
              <a:t>Also, we discovered that DGK while is supports smaller plain-text space than Paillier, it is much faster in encryption and decryption time, which allows it to be useful in Indoor Location applications.</a:t>
            </a:r>
          </a:p>
          <a:p>
            <a:r>
              <a:rPr lang="en-US" dirty="0"/>
              <a:t>We used 2048-bit keys as 1024-bit keys are no longer deemed secure.</a:t>
            </a:r>
          </a:p>
          <a:p>
            <a:r>
              <a:rPr lang="en-US" dirty="0"/>
              <a:t>Server-side approach saves battery life</a:t>
            </a:r>
            <a:r>
              <a:rPr lang="en-US"/>
              <a:t>, otherwise </a:t>
            </a:r>
            <a:r>
              <a:rPr lang="en-US" dirty="0"/>
              <a:t>Client-side approach supports computing centroids.</a:t>
            </a:r>
          </a:p>
        </p:txBody>
      </p:sp>
      <p:graphicFrame>
        <p:nvGraphicFramePr>
          <p:cNvPr id="5" name="Table 5">
            <a:extLst>
              <a:ext uri="{FF2B5EF4-FFF2-40B4-BE49-F238E27FC236}">
                <a16:creationId xmlns:a16="http://schemas.microsoft.com/office/drawing/2014/main" id="{1C35C664-DF7C-44E6-BAF8-0EE6B9B7382E}"/>
              </a:ext>
            </a:extLst>
          </p:cNvPr>
          <p:cNvGraphicFramePr>
            <a:graphicFrameLocks noGrp="1"/>
          </p:cNvGraphicFramePr>
          <p:nvPr>
            <p:extLst>
              <p:ext uri="{D42A27DB-BD31-4B8C-83A1-F6EECF244321}">
                <p14:modId xmlns:p14="http://schemas.microsoft.com/office/powerpoint/2010/main" val="2091299643"/>
              </p:ext>
            </p:extLst>
          </p:nvPr>
        </p:nvGraphicFramePr>
        <p:xfrm>
          <a:off x="228600" y="4191000"/>
          <a:ext cx="8610600" cy="1843864"/>
        </p:xfrm>
        <a:graphic>
          <a:graphicData uri="http://schemas.openxmlformats.org/drawingml/2006/table">
            <a:tbl>
              <a:tblPr firstRow="1" bandRow="1">
                <a:tableStyleId>{5C22544A-7EE6-4342-B048-85BDC9FD1C3A}</a:tableStyleId>
              </a:tblPr>
              <a:tblGrid>
                <a:gridCol w="2152650">
                  <a:extLst>
                    <a:ext uri="{9D8B030D-6E8A-4147-A177-3AD203B41FA5}">
                      <a16:colId xmlns:a16="http://schemas.microsoft.com/office/drawing/2014/main" val="533043064"/>
                    </a:ext>
                  </a:extLst>
                </a:gridCol>
                <a:gridCol w="2152650">
                  <a:extLst>
                    <a:ext uri="{9D8B030D-6E8A-4147-A177-3AD203B41FA5}">
                      <a16:colId xmlns:a16="http://schemas.microsoft.com/office/drawing/2014/main" val="240542427"/>
                    </a:ext>
                  </a:extLst>
                </a:gridCol>
                <a:gridCol w="2152650">
                  <a:extLst>
                    <a:ext uri="{9D8B030D-6E8A-4147-A177-3AD203B41FA5}">
                      <a16:colId xmlns:a16="http://schemas.microsoft.com/office/drawing/2014/main" val="2277539158"/>
                    </a:ext>
                  </a:extLst>
                </a:gridCol>
                <a:gridCol w="2152650">
                  <a:extLst>
                    <a:ext uri="{9D8B030D-6E8A-4147-A177-3AD203B41FA5}">
                      <a16:colId xmlns:a16="http://schemas.microsoft.com/office/drawing/2014/main" val="4065069719"/>
                    </a:ext>
                  </a:extLst>
                </a:gridCol>
              </a:tblGrid>
              <a:tr h="672803">
                <a:tc>
                  <a:txBody>
                    <a:bodyPr/>
                    <a:lstStyle/>
                    <a:p>
                      <a:r>
                        <a:rPr lang="en-US" sz="2000" b="0" i="0" u="none" strike="noStrike" baseline="0" dirty="0">
                          <a:latin typeface="Times New Roman" panose="02020603050405020304" pitchFamily="18" charset="0"/>
                          <a:cs typeface="Times New Roman" panose="02020603050405020304" pitchFamily="18" charset="0"/>
                        </a:rPr>
                        <a:t>Approach</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u="none" strike="noStrike" baseline="0" dirty="0">
                          <a:latin typeface="Times New Roman" panose="02020603050405020304" pitchFamily="18" charset="0"/>
                          <a:cs typeface="Times New Roman" panose="02020603050405020304" pitchFamily="18" charset="0"/>
                        </a:rPr>
                        <a:t>Time (Paillier)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u="none" strike="noStrike" baseline="0" dirty="0">
                          <a:latin typeface="Times New Roman" panose="02020603050405020304" pitchFamily="18" charset="0"/>
                          <a:cs typeface="Times New Roman" panose="02020603050405020304" pitchFamily="18" charset="0"/>
                        </a:rPr>
                        <a:t>Time (DGK)</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u="none" strike="noStrike" baseline="0" dirty="0">
                          <a:latin typeface="Times New Roman" panose="02020603050405020304" pitchFamily="18" charset="0"/>
                          <a:cs typeface="Times New Roman" panose="02020603050405020304" pitchFamily="18" charset="0"/>
                        </a:rPr>
                        <a:t>Energy (Paillier/DGK)</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8576723"/>
                  </a:ext>
                </a:extLst>
              </a:tr>
              <a:tr h="571412">
                <a:tc>
                  <a:txBody>
                    <a:bodyPr/>
                    <a:lstStyle/>
                    <a:p>
                      <a:r>
                        <a:rPr lang="en-US" sz="2000" dirty="0">
                          <a:latin typeface="Times New Roman" panose="02020603050405020304" pitchFamily="18" charset="0"/>
                          <a:cs typeface="Times New Roman" panose="02020603050405020304" pitchFamily="18" charset="0"/>
                        </a:rPr>
                        <a:t>Client Side </a:t>
                      </a:r>
                    </a:p>
                  </a:txBody>
                  <a:tcPr/>
                </a:tc>
                <a:tc>
                  <a:txBody>
                    <a:bodyPr/>
                    <a:lstStyle/>
                    <a:p>
                      <a:pPr algn="ctr"/>
                      <a:r>
                        <a:rPr lang="en-US" sz="2000" dirty="0">
                          <a:latin typeface="Times New Roman" panose="02020603050405020304" pitchFamily="18" charset="0"/>
                          <a:cs typeface="Times New Roman" panose="02020603050405020304" pitchFamily="18" charset="0"/>
                        </a:rPr>
                        <a:t>11.3</a:t>
                      </a:r>
                    </a:p>
                  </a:txBody>
                  <a:tcPr/>
                </a:tc>
                <a:tc>
                  <a:txBody>
                    <a:bodyPr/>
                    <a:lstStyle/>
                    <a:p>
                      <a:pPr algn="ctr"/>
                      <a:r>
                        <a:rPr lang="en-US" sz="2000" dirty="0">
                          <a:latin typeface="Times New Roman" panose="02020603050405020304" pitchFamily="18" charset="0"/>
                          <a:cs typeface="Times New Roman" panose="02020603050405020304" pitchFamily="18" charset="0"/>
                        </a:rPr>
                        <a:t>6.71</a:t>
                      </a:r>
                    </a:p>
                  </a:txBody>
                  <a:tcPr/>
                </a:tc>
                <a:tc>
                  <a:txBody>
                    <a:bodyPr/>
                    <a:lstStyle/>
                    <a:p>
                      <a:pPr algn="ctr"/>
                      <a:r>
                        <a:rPr lang="en-US" sz="20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588856668"/>
                  </a:ext>
                </a:extLst>
              </a:tr>
              <a:tr h="571412">
                <a:tc>
                  <a:txBody>
                    <a:bodyPr/>
                    <a:lstStyle/>
                    <a:p>
                      <a:r>
                        <a:rPr lang="en-US" sz="2000" dirty="0">
                          <a:latin typeface="Times New Roman" panose="02020603050405020304" pitchFamily="18" charset="0"/>
                          <a:cs typeface="Times New Roman" panose="02020603050405020304" pitchFamily="18" charset="0"/>
                        </a:rPr>
                        <a:t>Server Side</a:t>
                      </a:r>
                    </a:p>
                  </a:txBody>
                  <a:tcPr/>
                </a:tc>
                <a:tc>
                  <a:txBody>
                    <a:bodyPr/>
                    <a:lstStyle/>
                    <a:p>
                      <a:pPr algn="ctr"/>
                      <a:r>
                        <a:rPr lang="en-US" sz="2000" dirty="0">
                          <a:latin typeface="Times New Roman" panose="02020603050405020304" pitchFamily="18" charset="0"/>
                          <a:cs typeface="Times New Roman" panose="02020603050405020304" pitchFamily="18" charset="0"/>
                        </a:rPr>
                        <a:t>27.93</a:t>
                      </a:r>
                    </a:p>
                  </a:txBody>
                  <a:tcPr/>
                </a:tc>
                <a:tc>
                  <a:txBody>
                    <a:bodyPr/>
                    <a:lstStyle/>
                    <a:p>
                      <a:pPr algn="ctr"/>
                      <a:r>
                        <a:rPr lang="en-US" sz="2000" dirty="0">
                          <a:latin typeface="Times New Roman" panose="02020603050405020304" pitchFamily="18" charset="0"/>
                          <a:cs typeface="Times New Roman" panose="02020603050405020304" pitchFamily="18" charset="0"/>
                        </a:rPr>
                        <a:t>16.65</a:t>
                      </a:r>
                    </a:p>
                  </a:txBody>
                  <a:tcPr/>
                </a:tc>
                <a:tc>
                  <a:txBody>
                    <a:bodyPr/>
                    <a:lstStyle/>
                    <a:p>
                      <a:pPr algn="ctr"/>
                      <a:r>
                        <a:rPr lang="en-US" sz="20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2534135218"/>
                  </a:ext>
                </a:extLst>
              </a:tr>
            </a:tbl>
          </a:graphicData>
        </a:graphic>
      </p:graphicFrame>
    </p:spTree>
    <p:extLst>
      <p:ext uri="{BB962C8B-B14F-4D97-AF65-F5344CB8AC3E}">
        <p14:creationId xmlns:p14="http://schemas.microsoft.com/office/powerpoint/2010/main" val="35715678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Text Placeholder 2"/>
          <p:cNvSpPr>
            <a:spLocks noGrp="1"/>
          </p:cNvSpPr>
          <p:nvPr>
            <p:ph type="body" idx="1"/>
          </p:nvPr>
        </p:nvSpPr>
        <p:spPr>
          <a:xfrm>
            <a:off x="228600" y="914400"/>
            <a:ext cx="8610600" cy="5334000"/>
          </a:xfrm>
        </p:spPr>
        <p:txBody>
          <a:bodyPr/>
          <a:lstStyle/>
          <a:p>
            <a:r>
              <a:rPr lang="en-US" dirty="0"/>
              <a:t>Fingerprint-based localization is accurate but raises concerns regarding privacy</a:t>
            </a:r>
          </a:p>
          <a:p>
            <a:pPr lvl="1"/>
            <a:r>
              <a:rPr lang="en-US" dirty="0"/>
              <a:t>Server will have access to all fingerprints</a:t>
            </a:r>
          </a:p>
          <a:p>
            <a:r>
              <a:rPr lang="en-US" dirty="0"/>
              <a:t>Homomorphic computations can address this issue</a:t>
            </a:r>
          </a:p>
          <a:p>
            <a:pPr lvl="1"/>
            <a:r>
              <a:rPr lang="en-US" dirty="0"/>
              <a:t>However, it brings computation overhead to the client and adds transmission overhead.</a:t>
            </a:r>
          </a:p>
          <a:p>
            <a:r>
              <a:rPr lang="en-US" dirty="0"/>
              <a:t>In this paper, we utilized encrypted sorting to perform homomorphic operations at the server side to address these issues</a:t>
            </a:r>
          </a:p>
          <a:p>
            <a:r>
              <a:rPr lang="en-US" dirty="0"/>
              <a:t>The implementation demonstrated that battery consumption can be reduced while the latency is increased slightly. </a:t>
            </a:r>
          </a:p>
          <a:p>
            <a:endParaRPr lang="en-US" dirty="0"/>
          </a:p>
        </p:txBody>
      </p:sp>
    </p:spTree>
    <p:extLst>
      <p:ext uri="{BB962C8B-B14F-4D97-AF65-F5344CB8AC3E}">
        <p14:creationId xmlns:p14="http://schemas.microsoft.com/office/powerpoint/2010/main" val="24718956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4BA8-D5F8-4E75-8194-72523BCBBEC5}"/>
              </a:ext>
            </a:extLst>
          </p:cNvPr>
          <p:cNvSpPr>
            <a:spLocks noGrp="1"/>
          </p:cNvSpPr>
          <p:nvPr>
            <p:ph type="title"/>
          </p:nvPr>
        </p:nvSpPr>
        <p:spPr>
          <a:xfrm>
            <a:off x="0" y="0"/>
            <a:ext cx="9144000" cy="762000"/>
          </a:xfrm>
        </p:spPr>
        <p:txBody>
          <a:bodyPr/>
          <a:lstStyle/>
          <a:p>
            <a:r>
              <a:rPr lang="en-US" dirty="0"/>
              <a:t>Acknowledgements and Code</a:t>
            </a:r>
          </a:p>
        </p:txBody>
      </p:sp>
      <p:sp>
        <p:nvSpPr>
          <p:cNvPr id="3" name="Text Placeholder 2">
            <a:extLst>
              <a:ext uri="{FF2B5EF4-FFF2-40B4-BE49-F238E27FC236}">
                <a16:creationId xmlns:a16="http://schemas.microsoft.com/office/drawing/2014/main" id="{257AC558-D69A-44D4-BCE8-349305F0B63D}"/>
              </a:ext>
            </a:extLst>
          </p:cNvPr>
          <p:cNvSpPr>
            <a:spLocks noGrp="1"/>
          </p:cNvSpPr>
          <p:nvPr>
            <p:ph type="body" idx="1"/>
          </p:nvPr>
        </p:nvSpPr>
        <p:spPr>
          <a:xfrm>
            <a:off x="0" y="914400"/>
            <a:ext cx="9144000" cy="5181600"/>
          </a:xfrm>
        </p:spPr>
        <p:txBody>
          <a:bodyPr/>
          <a:lstStyle/>
          <a:p>
            <a:r>
              <a:rPr lang="en-US" dirty="0"/>
              <a:t>Funding</a:t>
            </a:r>
          </a:p>
          <a:p>
            <a:pPr lvl="1"/>
            <a:r>
              <a:rPr lang="en-US" dirty="0"/>
              <a:t>National Science Foundation (NSF) </a:t>
            </a:r>
          </a:p>
          <a:p>
            <a:pPr lvl="1"/>
            <a:r>
              <a:rPr lang="en-US" dirty="0"/>
              <a:t>Cisco Silicon Valley Foundation</a:t>
            </a:r>
          </a:p>
          <a:p>
            <a:r>
              <a:rPr lang="en-US" dirty="0"/>
              <a:t>Mentors and Friends</a:t>
            </a:r>
          </a:p>
          <a:p>
            <a:pPr lvl="1"/>
            <a:r>
              <a:rPr lang="en-US" dirty="0"/>
              <a:t>Professor Kemal Akkaya for his support and mentorship during the REU program</a:t>
            </a:r>
          </a:p>
          <a:p>
            <a:pPr lvl="1"/>
            <a:r>
              <a:rPr lang="en-US" dirty="0"/>
              <a:t>Dr. </a:t>
            </a:r>
            <a:r>
              <a:rPr lang="en-US" dirty="0" err="1"/>
              <a:t>Samet</a:t>
            </a:r>
            <a:r>
              <a:rPr lang="en-US" dirty="0"/>
              <a:t> </a:t>
            </a:r>
            <a:r>
              <a:rPr lang="en-US" dirty="0" err="1"/>
              <a:t>Tonyali</a:t>
            </a:r>
            <a:r>
              <a:rPr lang="en-US" dirty="0"/>
              <a:t> for assistance in implementing DGK Crypto Library</a:t>
            </a:r>
          </a:p>
          <a:p>
            <a:pPr lvl="1"/>
            <a:r>
              <a:rPr lang="en-US" dirty="0"/>
              <a:t>Alice </a:t>
            </a:r>
            <a:r>
              <a:rPr lang="en-US" dirty="0" err="1"/>
              <a:t>Niu</a:t>
            </a:r>
            <a:r>
              <a:rPr lang="en-US" dirty="0"/>
              <a:t> for testing the Indoor Localization System</a:t>
            </a:r>
          </a:p>
          <a:p>
            <a:r>
              <a:rPr lang="en-US" dirty="0"/>
              <a:t>Homomorphic Encryption Library:</a:t>
            </a:r>
          </a:p>
          <a:p>
            <a:pPr lvl="1"/>
            <a:r>
              <a:rPr lang="en-US" dirty="0"/>
              <a:t>https://github.com/AndrewQuijano/Homomorphic_Encryption</a:t>
            </a:r>
          </a:p>
          <a:p>
            <a:r>
              <a:rPr lang="en-US" dirty="0"/>
              <a:t>REU Project Code:</a:t>
            </a:r>
          </a:p>
          <a:p>
            <a:pPr lvl="1"/>
            <a:r>
              <a:rPr lang="en-US" dirty="0"/>
              <a:t>https://github.com/AndrewQuijano/SSTREU2017</a:t>
            </a:r>
          </a:p>
          <a:p>
            <a:endParaRPr lang="en-US" dirty="0"/>
          </a:p>
        </p:txBody>
      </p:sp>
    </p:spTree>
    <p:extLst>
      <p:ext uri="{BB962C8B-B14F-4D97-AF65-F5344CB8AC3E}">
        <p14:creationId xmlns:p14="http://schemas.microsoft.com/office/powerpoint/2010/main" val="11626134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786150" y="0"/>
            <a:ext cx="7571700" cy="869301"/>
          </a:xfrm>
          <a:prstGeom prst="rect">
            <a:avLst/>
          </a:prstGeom>
        </p:spPr>
        <p:txBody>
          <a:bodyPr lIns="91425" tIns="91425" rIns="91425" bIns="91425" anchor="b" anchorCtr="0">
            <a:noAutofit/>
          </a:bodyPr>
          <a:lstStyle/>
          <a:p>
            <a:pPr>
              <a:spcBef>
                <a:spcPts val="0"/>
              </a:spcBef>
              <a:buNone/>
            </a:pPr>
            <a:r>
              <a:rPr lang="en" dirty="0"/>
              <a:t>Introduction</a:t>
            </a:r>
          </a:p>
        </p:txBody>
      </p:sp>
      <p:sp>
        <p:nvSpPr>
          <p:cNvPr id="76" name="Shape 76"/>
          <p:cNvSpPr txBox="1">
            <a:spLocks noGrp="1"/>
          </p:cNvSpPr>
          <p:nvPr>
            <p:ph type="body" idx="1"/>
          </p:nvPr>
        </p:nvSpPr>
        <p:spPr>
          <a:xfrm>
            <a:off x="381000" y="990600"/>
            <a:ext cx="8534400" cy="5069699"/>
          </a:xfrm>
          <a:prstGeom prst="rect">
            <a:avLst/>
          </a:prstGeom>
        </p:spPr>
        <p:txBody>
          <a:bodyPr lIns="91425" tIns="91425" rIns="91425" bIns="91425" anchor="t" anchorCtr="0">
            <a:noAutofit/>
          </a:bodyPr>
          <a:lstStyle/>
          <a:p>
            <a:pPr>
              <a:spcBef>
                <a:spcPts val="0"/>
              </a:spcBef>
            </a:pPr>
            <a:r>
              <a:rPr lang="en" dirty="0"/>
              <a:t>Indoor localization is widely used in shopping malls, airports, office buildings, etc. where GPS falters in accuracy. </a:t>
            </a:r>
            <a:endParaRPr lang="en-US" dirty="0"/>
          </a:p>
          <a:p>
            <a:pPr>
              <a:spcBef>
                <a:spcPts val="0"/>
              </a:spcBef>
            </a:pPr>
            <a:r>
              <a:rPr lang="en-US" dirty="0"/>
              <a:t>There are various techniques to achieve it.</a:t>
            </a:r>
          </a:p>
          <a:p>
            <a:pPr lvl="1">
              <a:spcBef>
                <a:spcPts val="0"/>
              </a:spcBef>
            </a:pPr>
            <a:r>
              <a:rPr lang="en-US" dirty="0"/>
              <a:t>Triangulation, beacons, additional sensors, fingerprinting, etc. </a:t>
            </a:r>
            <a:endParaRPr lang="en" dirty="0"/>
          </a:p>
          <a:p>
            <a:pPr rtl="0">
              <a:spcBef>
                <a:spcPts val="0"/>
              </a:spcBef>
              <a:buNone/>
            </a:pPr>
            <a:endParaRPr dirty="0"/>
          </a:p>
          <a:p>
            <a:pPr lvl="0" rtl="0">
              <a:spcBef>
                <a:spcPts val="0"/>
              </a:spcBef>
              <a:buNone/>
            </a:pPr>
            <a:endParaRPr dirty="0"/>
          </a:p>
        </p:txBody>
      </p:sp>
      <p:pic>
        <p:nvPicPr>
          <p:cNvPr id="77" name="Shape 77"/>
          <p:cNvPicPr preferRelativeResize="0"/>
          <p:nvPr/>
        </p:nvPicPr>
        <p:blipFill>
          <a:blip r:embed="rId3">
            <a:alphaModFix/>
          </a:blip>
          <a:stretch>
            <a:fillRect/>
          </a:stretch>
        </p:blipFill>
        <p:spPr>
          <a:xfrm>
            <a:off x="457200" y="3200400"/>
            <a:ext cx="7900650" cy="2788299"/>
          </a:xfrm>
          <a:prstGeom prst="rect">
            <a:avLst/>
          </a:prstGeom>
          <a:noFill/>
          <a:ln>
            <a:noFill/>
          </a:ln>
        </p:spPr>
      </p:pic>
    </p:spTree>
    <p:extLst>
      <p:ext uri="{BB962C8B-B14F-4D97-AF65-F5344CB8AC3E}">
        <p14:creationId xmlns:p14="http://schemas.microsoft.com/office/powerpoint/2010/main" val="1978673122"/>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762000"/>
          </a:xfrm>
        </p:spPr>
        <p:txBody>
          <a:bodyPr/>
          <a:lstStyle/>
          <a:p>
            <a:r>
              <a:rPr lang="en-US" dirty="0"/>
              <a:t>Fingerprint-based Localization Approach</a:t>
            </a:r>
          </a:p>
        </p:txBody>
      </p:sp>
      <p:sp>
        <p:nvSpPr>
          <p:cNvPr id="3" name="Text Placeholder 2"/>
          <p:cNvSpPr>
            <a:spLocks noGrp="1"/>
          </p:cNvSpPr>
          <p:nvPr>
            <p:ph type="body" idx="1"/>
          </p:nvPr>
        </p:nvSpPr>
        <p:spPr>
          <a:xfrm>
            <a:off x="228600" y="1295400"/>
            <a:ext cx="8610600" cy="4572000"/>
          </a:xfrm>
        </p:spPr>
        <p:txBody>
          <a:bodyPr/>
          <a:lstStyle/>
          <a:p>
            <a:r>
              <a:rPr lang="en-US" dirty="0"/>
              <a:t>Fingerprint-based Localization has been widely used for accurate indoor localization. </a:t>
            </a:r>
          </a:p>
          <a:p>
            <a:r>
              <a:rPr lang="en-US" dirty="0"/>
              <a:t>The idea is based on two steps</a:t>
            </a:r>
          </a:p>
          <a:p>
            <a:pPr lvl="1"/>
            <a:r>
              <a:rPr lang="en-US" dirty="0"/>
              <a:t>Step 1: Training by collecting fingerprints from various locations and storing them in a database</a:t>
            </a:r>
          </a:p>
          <a:p>
            <a:pPr lvl="1"/>
            <a:r>
              <a:rPr lang="en-US" dirty="0"/>
              <a:t>Step 2: Using the training data to do a distance computation to your location</a:t>
            </a:r>
          </a:p>
          <a:p>
            <a:pPr lvl="2"/>
            <a:r>
              <a:rPr lang="en-US" dirty="0"/>
              <a:t>Distance is your signal’s distance to the ones stored in the database on the first step</a:t>
            </a:r>
          </a:p>
          <a:p>
            <a:r>
              <a:rPr lang="en-US" dirty="0"/>
              <a:t>Needs training but if enough fingerprints are created, the localization will be very accurate and straightforward</a:t>
            </a:r>
          </a:p>
        </p:txBody>
      </p:sp>
    </p:spTree>
    <p:extLst>
      <p:ext uri="{BB962C8B-B14F-4D97-AF65-F5344CB8AC3E}">
        <p14:creationId xmlns:p14="http://schemas.microsoft.com/office/powerpoint/2010/main" val="148789748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A7BAC4A-6151-4633-B6CC-42797D6FA9C5}"/>
              </a:ext>
            </a:extLst>
          </p:cNvPr>
          <p:cNvSpPr>
            <a:spLocks noGrp="1" noChangeArrowheads="1"/>
          </p:cNvSpPr>
          <p:nvPr>
            <p:ph type="title"/>
          </p:nvPr>
        </p:nvSpPr>
        <p:spPr>
          <a:xfrm>
            <a:off x="228600" y="225425"/>
            <a:ext cx="8915400" cy="612775"/>
          </a:xfrm>
        </p:spPr>
        <p:txBody>
          <a:bodyPr/>
          <a:lstStyle/>
          <a:p>
            <a:r>
              <a:rPr lang="en-US" altLang="en-US" sz="4000" dirty="0"/>
              <a:t>Our Wi-Fi Localization Implementation</a:t>
            </a:r>
          </a:p>
        </p:txBody>
      </p:sp>
      <p:sp>
        <p:nvSpPr>
          <p:cNvPr id="18435" name="Text Placeholder 2">
            <a:extLst>
              <a:ext uri="{FF2B5EF4-FFF2-40B4-BE49-F238E27FC236}">
                <a16:creationId xmlns:a16="http://schemas.microsoft.com/office/drawing/2014/main" id="{E56A07DB-02AB-48FE-9E98-D9907FBEB382}"/>
              </a:ext>
            </a:extLst>
          </p:cNvPr>
          <p:cNvSpPr>
            <a:spLocks noGrp="1" noChangeArrowheads="1"/>
          </p:cNvSpPr>
          <p:nvPr>
            <p:ph type="body" idx="1"/>
          </p:nvPr>
        </p:nvSpPr>
        <p:spPr>
          <a:xfrm>
            <a:off x="-31679" y="1142929"/>
            <a:ext cx="4343400" cy="4343471"/>
          </a:xfrm>
        </p:spPr>
        <p:txBody>
          <a:bodyPr/>
          <a:lstStyle/>
          <a:p>
            <a:pPr>
              <a:lnSpc>
                <a:spcPct val="90000"/>
              </a:lnSpc>
            </a:pPr>
            <a:r>
              <a:rPr lang="en-US" altLang="en-US" dirty="0">
                <a:solidFill>
                  <a:schemeClr val="accent6"/>
                </a:solidFill>
              </a:rPr>
              <a:t>We developed a Fingerprint-based localization system to find/track a user’s position in a building. </a:t>
            </a:r>
          </a:p>
          <a:p>
            <a:pPr>
              <a:lnSpc>
                <a:spcPct val="90000"/>
              </a:lnSpc>
            </a:pPr>
            <a:r>
              <a:rPr lang="en-US" altLang="en-US" dirty="0">
                <a:solidFill>
                  <a:srgbClr val="2D2DB9"/>
                </a:solidFill>
              </a:rPr>
              <a:t>It has two phases:</a:t>
            </a:r>
          </a:p>
          <a:p>
            <a:pPr lvl="1">
              <a:lnSpc>
                <a:spcPct val="90000"/>
              </a:lnSpc>
            </a:pPr>
            <a:r>
              <a:rPr lang="en-US" altLang="en-US" dirty="0">
                <a:solidFill>
                  <a:srgbClr val="000000"/>
                </a:solidFill>
              </a:rPr>
              <a:t>1) Client measures signal strength values (RSSI) for APs from various locations within a building. </a:t>
            </a:r>
          </a:p>
          <a:p>
            <a:pPr lvl="2">
              <a:lnSpc>
                <a:spcPct val="90000"/>
              </a:lnSpc>
            </a:pPr>
            <a:r>
              <a:rPr lang="en-US" altLang="en-US" dirty="0">
                <a:solidFill>
                  <a:srgbClr val="000000"/>
                </a:solidFill>
              </a:rPr>
              <a:t>Stores RSSI values to a remote database via mobile crowdsourcing</a:t>
            </a:r>
            <a:endParaRPr lang="en-US" altLang="en-US" dirty="0"/>
          </a:p>
          <a:p>
            <a:pPr lvl="1">
              <a:lnSpc>
                <a:spcPct val="90000"/>
              </a:lnSpc>
            </a:pPr>
            <a:endParaRPr lang="en-US" altLang="en-US" dirty="0">
              <a:solidFill>
                <a:srgbClr val="000000"/>
              </a:solidFill>
            </a:endParaRPr>
          </a:p>
        </p:txBody>
      </p:sp>
      <p:pic>
        <p:nvPicPr>
          <p:cNvPr id="18436" name="Picture 2">
            <a:extLst>
              <a:ext uri="{FF2B5EF4-FFF2-40B4-BE49-F238E27FC236}">
                <a16:creationId xmlns:a16="http://schemas.microsoft.com/office/drawing/2014/main" id="{14967574-526E-4BE9-BF13-F8A65AEC9C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219129"/>
            <a:ext cx="4800600" cy="43434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7" name="Text Placeholder 2">
            <a:extLst>
              <a:ext uri="{FF2B5EF4-FFF2-40B4-BE49-F238E27FC236}">
                <a16:creationId xmlns:a16="http://schemas.microsoft.com/office/drawing/2014/main" id="{34C29A10-C5A7-4E7F-9B80-2458557829E9}"/>
              </a:ext>
            </a:extLst>
          </p:cNvPr>
          <p:cNvSpPr txBox="1">
            <a:spLocks/>
          </p:cNvSpPr>
          <p:nvPr/>
        </p:nvSpPr>
        <p:spPr bwMode="auto">
          <a:xfrm>
            <a:off x="-18836" y="5410200"/>
            <a:ext cx="876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Wingdings" panose="05000000000000000000" pitchFamily="2" charset="2"/>
              <a:buChar char="q"/>
              <a:defRPr sz="2400" b="1">
                <a:solidFill>
                  <a:srgbClr val="333399"/>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Ø"/>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Font typeface="Wingdings" panose="05000000000000000000" pitchFamily="2" charset="2"/>
              <a:buChar char="ü"/>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lvl="1">
              <a:lnSpc>
                <a:spcPct val="90000"/>
              </a:lnSpc>
            </a:pPr>
            <a:r>
              <a:rPr lang="en-US" altLang="en-US" dirty="0">
                <a:solidFill>
                  <a:srgbClr val="000000"/>
                </a:solidFill>
              </a:rPr>
              <a:t>2) Location is determined by comparing RSSI measurements of a client to fingerprints in the database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60DD-4749-491F-BA9F-E6280FB825D9}"/>
              </a:ext>
            </a:extLst>
          </p:cNvPr>
          <p:cNvSpPr>
            <a:spLocks noGrp="1"/>
          </p:cNvSpPr>
          <p:nvPr>
            <p:ph type="title"/>
          </p:nvPr>
        </p:nvSpPr>
        <p:spPr>
          <a:xfrm>
            <a:off x="0" y="0"/>
            <a:ext cx="9144000" cy="609600"/>
          </a:xfrm>
        </p:spPr>
        <p:txBody>
          <a:bodyPr/>
          <a:lstStyle/>
          <a:p>
            <a:r>
              <a:rPr lang="en-US" dirty="0"/>
              <a:t>Lookup Table Creation</a:t>
            </a:r>
          </a:p>
        </p:txBody>
      </p:sp>
      <p:sp>
        <p:nvSpPr>
          <p:cNvPr id="3" name="Text Placeholder 2">
            <a:extLst>
              <a:ext uri="{FF2B5EF4-FFF2-40B4-BE49-F238E27FC236}">
                <a16:creationId xmlns:a16="http://schemas.microsoft.com/office/drawing/2014/main" id="{F6EC4919-1A03-44D6-A453-F21EF01CD534}"/>
              </a:ext>
            </a:extLst>
          </p:cNvPr>
          <p:cNvSpPr>
            <a:spLocks noGrp="1"/>
          </p:cNvSpPr>
          <p:nvPr>
            <p:ph type="body" idx="1"/>
          </p:nvPr>
        </p:nvSpPr>
        <p:spPr>
          <a:xfrm>
            <a:off x="0" y="533400"/>
            <a:ext cx="9067800" cy="5486400"/>
          </a:xfrm>
        </p:spPr>
        <p:txBody>
          <a:bodyPr/>
          <a:lstStyle/>
          <a:p>
            <a:r>
              <a:rPr lang="en-US" dirty="0">
                <a:solidFill>
                  <a:srgbClr val="2D2DB9"/>
                </a:solidFill>
              </a:rPr>
              <a:t>Upon completing the training phase, create a lookup table from which distance computations are used and filter APs as needed.</a:t>
            </a:r>
          </a:p>
          <a:p>
            <a:r>
              <a:rPr lang="en-US" dirty="0">
                <a:solidFill>
                  <a:srgbClr val="2D2DB9"/>
                </a:solidFill>
              </a:rPr>
              <a:t>If the specific AP on the column is not found at that fingerprint, place a miss-constant of -120 as this value increases the distance without accidentally giving a wrong answer.</a:t>
            </a:r>
          </a:p>
        </p:txBody>
      </p:sp>
      <p:pic>
        <p:nvPicPr>
          <p:cNvPr id="4" name="Picture 3">
            <a:extLst>
              <a:ext uri="{FF2B5EF4-FFF2-40B4-BE49-F238E27FC236}">
                <a16:creationId xmlns:a16="http://schemas.microsoft.com/office/drawing/2014/main" id="{77C762E7-B2D6-4ADD-B66E-687D52D19778}"/>
              </a:ext>
            </a:extLst>
          </p:cNvPr>
          <p:cNvPicPr>
            <a:picLocks noChangeAspect="1"/>
          </p:cNvPicPr>
          <p:nvPr/>
        </p:nvPicPr>
        <p:blipFill>
          <a:blip r:embed="rId3"/>
          <a:stretch>
            <a:fillRect/>
          </a:stretch>
        </p:blipFill>
        <p:spPr>
          <a:xfrm>
            <a:off x="0" y="3200400"/>
            <a:ext cx="9144000" cy="2809982"/>
          </a:xfrm>
          <a:prstGeom prst="rect">
            <a:avLst/>
          </a:prstGeom>
        </p:spPr>
      </p:pic>
    </p:spTree>
    <p:extLst>
      <p:ext uri="{BB962C8B-B14F-4D97-AF65-F5344CB8AC3E}">
        <p14:creationId xmlns:p14="http://schemas.microsoft.com/office/powerpoint/2010/main" val="2343522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9CEEDB1-648B-42FE-A693-C3C16515B66D}"/>
              </a:ext>
            </a:extLst>
          </p:cNvPr>
          <p:cNvSpPr>
            <a:spLocks noGrp="1" noChangeArrowheads="1"/>
          </p:cNvSpPr>
          <p:nvPr>
            <p:ph type="title"/>
          </p:nvPr>
        </p:nvSpPr>
        <p:spPr/>
        <p:txBody>
          <a:bodyPr/>
          <a:lstStyle/>
          <a:p>
            <a:r>
              <a:rPr lang="en-US" altLang="en-US" sz="3800" dirty="0"/>
              <a:t>Our Problem: Privacy Concerns</a:t>
            </a:r>
          </a:p>
        </p:txBody>
      </p:sp>
      <p:sp>
        <p:nvSpPr>
          <p:cNvPr id="19459" name="Text Placeholder 2">
            <a:extLst>
              <a:ext uri="{FF2B5EF4-FFF2-40B4-BE49-F238E27FC236}">
                <a16:creationId xmlns:a16="http://schemas.microsoft.com/office/drawing/2014/main" id="{5480A2E7-ECBA-435D-B859-CA5F206AAFDA}"/>
              </a:ext>
            </a:extLst>
          </p:cNvPr>
          <p:cNvSpPr>
            <a:spLocks noGrp="1" noChangeArrowheads="1"/>
          </p:cNvSpPr>
          <p:nvPr>
            <p:ph type="body" idx="1"/>
          </p:nvPr>
        </p:nvSpPr>
        <p:spPr/>
        <p:txBody>
          <a:bodyPr/>
          <a:lstStyle/>
          <a:p>
            <a:r>
              <a:rPr lang="en-US" altLang="en-US" sz="2800" dirty="0">
                <a:solidFill>
                  <a:srgbClr val="2D2DB9"/>
                </a:solidFill>
              </a:rPr>
              <a:t>Client queries carrying a scan fingerprint can be collected by outside parties or the service provider </a:t>
            </a:r>
          </a:p>
          <a:p>
            <a:pPr lvl="1"/>
            <a:r>
              <a:rPr lang="en-US" altLang="en-US" sz="2400" dirty="0"/>
              <a:t>Information about the client’s location history can be determined. </a:t>
            </a:r>
          </a:p>
          <a:p>
            <a:r>
              <a:rPr lang="en-US" altLang="en-US" sz="2800" dirty="0">
                <a:solidFill>
                  <a:srgbClr val="2D2DB9"/>
                </a:solidFill>
              </a:rPr>
              <a:t>Responses to malicious queries can also leak the contents of the fingerprint database.</a:t>
            </a:r>
          </a:p>
          <a:p>
            <a:r>
              <a:rPr lang="en-US" altLang="en-US" sz="2800" dirty="0">
                <a:solidFill>
                  <a:srgbClr val="2D2DB9"/>
                </a:solidFill>
              </a:rPr>
              <a:t>Need to hide client’s scan fingerprint </a:t>
            </a:r>
          </a:p>
          <a:p>
            <a:r>
              <a:rPr lang="en-US" altLang="en-US" sz="2800" dirty="0">
                <a:solidFill>
                  <a:srgbClr val="2D2DB9"/>
                </a:solidFill>
              </a:rPr>
              <a:t>MAC address cannot be changed since this would disconnect the user from AP</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4300251-FAA7-4FF9-AD73-0BA02DCBDF4D}"/>
              </a:ext>
            </a:extLst>
          </p:cNvPr>
          <p:cNvSpPr>
            <a:spLocks noGrp="1" noChangeArrowheads="1"/>
          </p:cNvSpPr>
          <p:nvPr>
            <p:ph type="title"/>
          </p:nvPr>
        </p:nvSpPr>
        <p:spPr>
          <a:xfrm>
            <a:off x="-76200" y="0"/>
            <a:ext cx="9220199" cy="762000"/>
          </a:xfrm>
        </p:spPr>
        <p:txBody>
          <a:bodyPr/>
          <a:lstStyle/>
          <a:p>
            <a:r>
              <a:rPr lang="en-US" altLang="en-US" sz="3800" dirty="0"/>
              <a:t>Solution: Homomorphic Cryptography</a:t>
            </a:r>
          </a:p>
        </p:txBody>
      </p:sp>
      <mc:AlternateContent xmlns:mc="http://schemas.openxmlformats.org/markup-compatibility/2006">
        <mc:Choice xmlns:a14="http://schemas.microsoft.com/office/drawing/2010/main" Requires="a14">
          <p:sp>
            <p:nvSpPr>
              <p:cNvPr id="26627" name="Text Placeholder 2">
                <a:extLst>
                  <a:ext uri="{FF2B5EF4-FFF2-40B4-BE49-F238E27FC236}">
                    <a16:creationId xmlns:a16="http://schemas.microsoft.com/office/drawing/2014/main" id="{D878339F-C600-40B6-9244-F0078A9ACE2B}"/>
                  </a:ext>
                </a:extLst>
              </p:cNvPr>
              <p:cNvSpPr>
                <a:spLocks noGrp="1"/>
              </p:cNvSpPr>
              <p:nvPr>
                <p:ph type="body" idx="1"/>
              </p:nvPr>
            </p:nvSpPr>
            <p:spPr>
              <a:xfrm>
                <a:off x="0" y="762000"/>
                <a:ext cx="9144000" cy="5486400"/>
              </a:xfrm>
            </p:spPr>
            <p:txBody>
              <a:bodyPr/>
              <a:lstStyle/>
              <a:p>
                <a:pPr>
                  <a:buFont typeface="Wingdings" charset="0"/>
                  <a:buChar char="q"/>
                  <a:defRPr/>
                </a:pPr>
                <a:r>
                  <a:rPr lang="en-US" sz="2800" dirty="0">
                    <a:solidFill>
                      <a:srgbClr val="000000"/>
                    </a:solidFill>
                    <a:ea typeface="ＭＳ Ｐゴシック" charset="0"/>
                  </a:rPr>
                  <a:t>Homomorphic cryptography is a recently developed form of cryptography that allows for arithmetic operations to be performed on encrypted data such as addition and scalar multiplication. </a:t>
                </a:r>
              </a:p>
              <a:p>
                <a:pPr lvl="1">
                  <a:buFont typeface="Wingdings" charset="0"/>
                  <a:buChar char="Ø"/>
                  <a:defRPr/>
                </a:pPr>
                <a14:m>
                  <m:oMath xmlns:m="http://schemas.openxmlformats.org/officeDocument/2006/math">
                    <m:r>
                      <m:rPr>
                        <m:sty m:val="p"/>
                      </m:rPr>
                      <a:rPr lang="en-US" sz="2400" i="0" dirty="0" smtClean="0">
                        <a:latin typeface="Cambria Math" panose="02040503050406030204" pitchFamily="18" charset="0"/>
                        <a:ea typeface="ＭＳ Ｐゴシック" charset="0"/>
                      </a:rPr>
                      <m:t>E</m:t>
                    </m:r>
                    <m:r>
                      <a:rPr lang="en-US" sz="2400" i="0" dirty="0" smtClean="0">
                        <a:latin typeface="Cambria Math" panose="02040503050406030204" pitchFamily="18" charset="0"/>
                        <a:ea typeface="ＭＳ Ｐゴシック" charset="0"/>
                      </a:rPr>
                      <m:t>(</m:t>
                    </m:r>
                    <m:sSub>
                      <m:sSubPr>
                        <m:ctrlPr>
                          <a:rPr lang="en-US" sz="2400" b="0" i="1" dirty="0" smtClean="0">
                            <a:latin typeface="Cambria Math" panose="02040503050406030204" pitchFamily="18" charset="0"/>
                            <a:ea typeface="ＭＳ Ｐゴシック" charset="0"/>
                          </a:rPr>
                        </m:ctrlPr>
                      </m:sSubPr>
                      <m:e>
                        <m:r>
                          <m:rPr>
                            <m:sty m:val="p"/>
                          </m:rPr>
                          <a:rPr lang="en-US" sz="2400" i="0" dirty="0" smtClean="0">
                            <a:latin typeface="Cambria Math" panose="02040503050406030204" pitchFamily="18" charset="0"/>
                            <a:ea typeface="ＭＳ Ｐゴシック" charset="0"/>
                          </a:rPr>
                          <m:t>m</m:t>
                        </m:r>
                      </m:e>
                      <m:sub>
                        <m:r>
                          <a:rPr lang="en-US" sz="2400" i="0" dirty="0" smtClean="0">
                            <a:latin typeface="Cambria Math" panose="02040503050406030204" pitchFamily="18" charset="0"/>
                            <a:ea typeface="ＭＳ Ｐゴシック" charset="0"/>
                          </a:rPr>
                          <m:t>1</m:t>
                        </m:r>
                      </m:sub>
                    </m:sSub>
                    <m:r>
                      <a:rPr lang="en-US" sz="2400" i="0" dirty="0" smtClean="0">
                        <a:latin typeface="Cambria Math" panose="02040503050406030204" pitchFamily="18" charset="0"/>
                        <a:ea typeface="ＭＳ Ｐゴシック" charset="0"/>
                      </a:rPr>
                      <m:t>)</m:t>
                    </m:r>
                    <m:r>
                      <m:rPr>
                        <m:sty m:val="p"/>
                      </m:rPr>
                      <a:rPr lang="en-US" sz="2400" i="0" dirty="0" smtClean="0">
                        <a:latin typeface="Cambria Math" panose="02040503050406030204" pitchFamily="18" charset="0"/>
                        <a:ea typeface="ＭＳ Ｐゴシック" charset="0"/>
                      </a:rPr>
                      <m:t>E</m:t>
                    </m:r>
                    <m:r>
                      <a:rPr lang="en-US" sz="2400" i="0" dirty="0" smtClean="0">
                        <a:latin typeface="Cambria Math" panose="02040503050406030204" pitchFamily="18" charset="0"/>
                        <a:ea typeface="ＭＳ Ｐゴシック" charset="0"/>
                      </a:rPr>
                      <m:t>(</m:t>
                    </m:r>
                    <m:sSub>
                      <m:sSubPr>
                        <m:ctrlPr>
                          <a:rPr lang="en-US" sz="2400" b="0" i="1" dirty="0" smtClean="0">
                            <a:latin typeface="Cambria Math" panose="02040503050406030204" pitchFamily="18" charset="0"/>
                            <a:ea typeface="ＭＳ Ｐゴシック" charset="0"/>
                          </a:rPr>
                        </m:ctrlPr>
                      </m:sSubPr>
                      <m:e>
                        <m:r>
                          <m:rPr>
                            <m:sty m:val="p"/>
                          </m:rPr>
                          <a:rPr lang="en-US" sz="2400" i="0" dirty="0" smtClean="0">
                            <a:latin typeface="Cambria Math" panose="02040503050406030204" pitchFamily="18" charset="0"/>
                            <a:ea typeface="ＭＳ Ｐゴシック" charset="0"/>
                          </a:rPr>
                          <m:t>m</m:t>
                        </m:r>
                      </m:e>
                      <m:sub>
                        <m:r>
                          <a:rPr lang="en-US" sz="2400" i="0" dirty="0" smtClean="0">
                            <a:latin typeface="Cambria Math" panose="02040503050406030204" pitchFamily="18" charset="0"/>
                            <a:ea typeface="ＭＳ Ｐゴシック" charset="0"/>
                          </a:rPr>
                          <m:t>2</m:t>
                        </m:r>
                      </m:sub>
                    </m:sSub>
                    <m:r>
                      <a:rPr lang="en-US" sz="2400" i="0" dirty="0" smtClean="0">
                        <a:latin typeface="Cambria Math" panose="02040503050406030204" pitchFamily="18" charset="0"/>
                        <a:ea typeface="ＭＳ Ｐゴシック" charset="0"/>
                      </a:rPr>
                      <m:t>) = </m:t>
                    </m:r>
                    <m:r>
                      <m:rPr>
                        <m:sty m:val="p"/>
                      </m:rPr>
                      <a:rPr lang="en-US" sz="2400" i="0" dirty="0" smtClean="0">
                        <a:latin typeface="Cambria Math" panose="02040503050406030204" pitchFamily="18" charset="0"/>
                        <a:ea typeface="ＭＳ Ｐゴシック" charset="0"/>
                      </a:rPr>
                      <m:t>E</m:t>
                    </m:r>
                    <m:r>
                      <a:rPr lang="en-US" sz="2400" i="0" dirty="0" smtClean="0">
                        <a:latin typeface="Cambria Math" panose="02040503050406030204" pitchFamily="18" charset="0"/>
                        <a:ea typeface="ＭＳ Ｐゴシック" charset="0"/>
                      </a:rPr>
                      <m:t>(</m:t>
                    </m:r>
                    <m:sSub>
                      <m:sSubPr>
                        <m:ctrlPr>
                          <a:rPr lang="en-US" sz="2400" b="0" i="1" dirty="0" smtClean="0">
                            <a:latin typeface="Cambria Math" panose="02040503050406030204" pitchFamily="18" charset="0"/>
                            <a:ea typeface="ＭＳ Ｐゴシック" charset="0"/>
                          </a:rPr>
                        </m:ctrlPr>
                      </m:sSubPr>
                      <m:e>
                        <m:r>
                          <m:rPr>
                            <m:sty m:val="p"/>
                          </m:rPr>
                          <a:rPr lang="en-US" sz="2400" i="0" dirty="0" smtClean="0">
                            <a:latin typeface="Cambria Math" panose="02040503050406030204" pitchFamily="18" charset="0"/>
                            <a:ea typeface="ＭＳ Ｐゴシック" charset="0"/>
                          </a:rPr>
                          <m:t>m</m:t>
                        </m:r>
                      </m:e>
                      <m:sub>
                        <m:r>
                          <a:rPr lang="en-US" sz="2400" i="0" dirty="0" smtClean="0">
                            <a:latin typeface="Cambria Math" panose="02040503050406030204" pitchFamily="18" charset="0"/>
                            <a:ea typeface="ＭＳ Ｐゴシック" charset="0"/>
                          </a:rPr>
                          <m:t>1</m:t>
                        </m:r>
                      </m:sub>
                    </m:sSub>
                    <m:r>
                      <a:rPr lang="en-US" sz="2400" i="0" dirty="0" smtClean="0">
                        <a:latin typeface="Cambria Math" panose="02040503050406030204" pitchFamily="18" charset="0"/>
                        <a:ea typeface="ＭＳ Ｐゴシック" charset="0"/>
                      </a:rPr>
                      <m:t> + </m:t>
                    </m:r>
                    <m:sSub>
                      <m:sSubPr>
                        <m:ctrlPr>
                          <a:rPr lang="en-US" sz="2400" b="0" i="1" dirty="0" smtClean="0">
                            <a:latin typeface="Cambria Math" panose="02040503050406030204" pitchFamily="18" charset="0"/>
                            <a:ea typeface="ＭＳ Ｐゴシック" charset="0"/>
                          </a:rPr>
                        </m:ctrlPr>
                      </m:sSubPr>
                      <m:e>
                        <m:r>
                          <m:rPr>
                            <m:sty m:val="p"/>
                          </m:rPr>
                          <a:rPr lang="en-US" sz="2400" i="0" dirty="0" smtClean="0">
                            <a:latin typeface="Cambria Math" panose="02040503050406030204" pitchFamily="18" charset="0"/>
                            <a:ea typeface="ＭＳ Ｐゴシック" charset="0"/>
                          </a:rPr>
                          <m:t>m</m:t>
                        </m:r>
                      </m:e>
                      <m:sub>
                        <m:r>
                          <a:rPr lang="en-US" sz="2400" b="0" i="0" dirty="0" smtClean="0">
                            <a:latin typeface="Cambria Math" panose="02040503050406030204" pitchFamily="18" charset="0"/>
                            <a:ea typeface="ＭＳ Ｐゴシック" charset="0"/>
                          </a:rPr>
                          <m:t>2</m:t>
                        </m:r>
                      </m:sub>
                    </m:sSub>
                    <m:r>
                      <a:rPr lang="en-US" sz="2400" i="0" dirty="0" smtClean="0">
                        <a:latin typeface="Cambria Math" panose="02040503050406030204" pitchFamily="18" charset="0"/>
                        <a:ea typeface="ＭＳ Ｐゴシック" charset="0"/>
                      </a:rPr>
                      <m:t>)</m:t>
                    </m:r>
                  </m:oMath>
                </a14:m>
                <a:endParaRPr lang="en-US" sz="2400" dirty="0">
                  <a:ea typeface="ＭＳ Ｐゴシック" charset="0"/>
                </a:endParaRPr>
              </a:p>
              <a:p>
                <a:pPr lvl="1">
                  <a:buFont typeface="Wingdings" charset="0"/>
                  <a:buChar char="Ø"/>
                  <a:defRPr/>
                </a:pPr>
                <a14:m>
                  <m:oMath xmlns:m="http://schemas.openxmlformats.org/officeDocument/2006/math">
                    <m:r>
                      <m:rPr>
                        <m:sty m:val="p"/>
                      </m:rPr>
                      <a:rPr lang="en-US" sz="2400" i="0" dirty="0" smtClean="0">
                        <a:latin typeface="Cambria Math" panose="02040503050406030204" pitchFamily="18" charset="0"/>
                        <a:ea typeface="ＭＳ Ｐゴシック" charset="0"/>
                      </a:rPr>
                      <m:t>E</m:t>
                    </m:r>
                    <m:sSup>
                      <m:sSupPr>
                        <m:ctrlPr>
                          <a:rPr lang="en-US" sz="2400" b="0" i="1" dirty="0" smtClean="0">
                            <a:latin typeface="Cambria Math" panose="02040503050406030204" pitchFamily="18" charset="0"/>
                            <a:ea typeface="ＭＳ Ｐゴシック" charset="0"/>
                          </a:rPr>
                        </m:ctrlPr>
                      </m:sSupPr>
                      <m:e>
                        <m:d>
                          <m:dPr>
                            <m:ctrlPr>
                              <a:rPr lang="en-US" sz="2400" i="1" dirty="0" smtClean="0">
                                <a:latin typeface="Cambria Math" panose="02040503050406030204" pitchFamily="18" charset="0"/>
                                <a:ea typeface="ＭＳ Ｐゴシック" charset="0"/>
                              </a:rPr>
                            </m:ctrlPr>
                          </m:dPr>
                          <m:e>
                            <m:sSub>
                              <m:sSubPr>
                                <m:ctrlPr>
                                  <a:rPr lang="en-US" sz="2400" b="0" i="1" dirty="0" smtClean="0">
                                    <a:latin typeface="Cambria Math" panose="02040503050406030204" pitchFamily="18" charset="0"/>
                                    <a:ea typeface="ＭＳ Ｐゴシック" charset="0"/>
                                  </a:rPr>
                                </m:ctrlPr>
                              </m:sSubPr>
                              <m:e>
                                <m:r>
                                  <m:rPr>
                                    <m:sty m:val="p"/>
                                  </m:rPr>
                                  <a:rPr lang="en-US" sz="2400" i="0" dirty="0" smtClean="0">
                                    <a:latin typeface="Cambria Math" panose="02040503050406030204" pitchFamily="18" charset="0"/>
                                    <a:ea typeface="ＭＳ Ｐゴシック" charset="0"/>
                                  </a:rPr>
                                  <m:t>m</m:t>
                                </m:r>
                              </m:e>
                              <m:sub>
                                <m:r>
                                  <a:rPr lang="en-US" sz="2400" i="0" dirty="0" smtClean="0">
                                    <a:latin typeface="Cambria Math" panose="02040503050406030204" pitchFamily="18" charset="0"/>
                                    <a:ea typeface="ＭＳ Ｐゴシック" charset="0"/>
                                  </a:rPr>
                                  <m:t>1</m:t>
                                </m:r>
                              </m:sub>
                            </m:sSub>
                          </m:e>
                        </m:d>
                      </m:e>
                      <m:sup>
                        <m:sSub>
                          <m:sSubPr>
                            <m:ctrlPr>
                              <a:rPr lang="en-US" sz="2400" b="0" i="1" dirty="0" smtClean="0">
                                <a:latin typeface="Cambria Math" panose="02040503050406030204" pitchFamily="18" charset="0"/>
                                <a:ea typeface="ＭＳ Ｐゴシック" charset="0"/>
                              </a:rPr>
                            </m:ctrlPr>
                          </m:sSubPr>
                          <m:e>
                            <m:r>
                              <m:rPr>
                                <m:sty m:val="p"/>
                              </m:rPr>
                              <a:rPr lang="en-US" sz="2400" b="0" i="0" dirty="0" smtClean="0">
                                <a:latin typeface="Cambria Math" panose="02040503050406030204" pitchFamily="18" charset="0"/>
                                <a:ea typeface="ＭＳ Ｐゴシック" charset="0"/>
                              </a:rPr>
                              <m:t>m</m:t>
                            </m:r>
                          </m:e>
                          <m:sub>
                            <m:r>
                              <a:rPr lang="en-US" sz="2400" b="0" i="0" dirty="0" smtClean="0">
                                <a:latin typeface="Cambria Math" panose="02040503050406030204" pitchFamily="18" charset="0"/>
                                <a:ea typeface="ＭＳ Ｐゴシック" charset="0"/>
                              </a:rPr>
                              <m:t>2</m:t>
                            </m:r>
                          </m:sub>
                        </m:sSub>
                      </m:sup>
                    </m:sSup>
                    <m:r>
                      <a:rPr lang="en-US" sz="2400" b="0" i="0" dirty="0" smtClean="0">
                        <a:latin typeface="Cambria Math" panose="02040503050406030204" pitchFamily="18" charset="0"/>
                        <a:ea typeface="ＭＳ Ｐゴシック" charset="0"/>
                      </a:rPr>
                      <m:t>=</m:t>
                    </m:r>
                    <m:r>
                      <m:rPr>
                        <m:sty m:val="p"/>
                      </m:rPr>
                      <a:rPr lang="en-US" sz="2400" b="0" i="0" dirty="0" smtClean="0">
                        <a:latin typeface="Cambria Math" panose="02040503050406030204" pitchFamily="18" charset="0"/>
                        <a:ea typeface="ＭＳ Ｐゴシック" charset="0"/>
                      </a:rPr>
                      <m:t>E</m:t>
                    </m:r>
                    <m:d>
                      <m:dPr>
                        <m:ctrlPr>
                          <a:rPr lang="en-US" sz="2400" b="0" i="1" dirty="0" smtClean="0">
                            <a:latin typeface="Cambria Math" panose="02040503050406030204" pitchFamily="18" charset="0"/>
                            <a:ea typeface="ＭＳ Ｐゴシック" charset="0"/>
                          </a:rPr>
                        </m:ctrlPr>
                      </m:dPr>
                      <m:e>
                        <m:sSub>
                          <m:sSubPr>
                            <m:ctrlPr>
                              <a:rPr lang="en-US" sz="2400" b="0" i="1" dirty="0" smtClean="0">
                                <a:latin typeface="Cambria Math" panose="02040503050406030204" pitchFamily="18" charset="0"/>
                                <a:ea typeface="ＭＳ Ｐゴシック" charset="0"/>
                              </a:rPr>
                            </m:ctrlPr>
                          </m:sSubPr>
                          <m:e>
                            <m:r>
                              <m:rPr>
                                <m:sty m:val="p"/>
                              </m:rPr>
                              <a:rPr lang="en-US" sz="2400" b="0" i="0" dirty="0" smtClean="0">
                                <a:latin typeface="Cambria Math" panose="02040503050406030204" pitchFamily="18" charset="0"/>
                                <a:ea typeface="ＭＳ Ｐゴシック" charset="0"/>
                              </a:rPr>
                              <m:t>m</m:t>
                            </m:r>
                          </m:e>
                          <m:sub>
                            <m:r>
                              <a:rPr lang="en-US" sz="2400" b="0" i="0" dirty="0" smtClean="0">
                                <a:latin typeface="Cambria Math" panose="02040503050406030204" pitchFamily="18" charset="0"/>
                                <a:ea typeface="ＭＳ Ｐゴシック" charset="0"/>
                              </a:rPr>
                              <m:t>1</m:t>
                            </m:r>
                          </m:sub>
                        </m:sSub>
                        <m:sSub>
                          <m:sSubPr>
                            <m:ctrlPr>
                              <a:rPr lang="en-US" sz="2400" b="0" i="1" dirty="0" smtClean="0">
                                <a:latin typeface="Cambria Math" panose="02040503050406030204" pitchFamily="18" charset="0"/>
                                <a:ea typeface="ＭＳ Ｐゴシック" charset="0"/>
                              </a:rPr>
                            </m:ctrlPr>
                          </m:sSubPr>
                          <m:e>
                            <m:r>
                              <m:rPr>
                                <m:sty m:val="p"/>
                              </m:rPr>
                              <a:rPr lang="en-US" sz="2400" b="0" i="0" dirty="0" smtClean="0">
                                <a:latin typeface="Cambria Math" panose="02040503050406030204" pitchFamily="18" charset="0"/>
                                <a:ea typeface="ＭＳ Ｐゴシック" charset="0"/>
                              </a:rPr>
                              <m:t>m</m:t>
                            </m:r>
                          </m:e>
                          <m:sub>
                            <m:r>
                              <a:rPr lang="en-US" sz="2400" b="0" i="0" dirty="0" smtClean="0">
                                <a:latin typeface="Cambria Math" panose="02040503050406030204" pitchFamily="18" charset="0"/>
                                <a:ea typeface="ＭＳ Ｐゴシック" charset="0"/>
                              </a:rPr>
                              <m:t>2</m:t>
                            </m:r>
                          </m:sub>
                        </m:sSub>
                      </m:e>
                    </m:d>
                  </m:oMath>
                </a14:m>
                <a:endParaRPr lang="en-US" dirty="0">
                  <a:ea typeface="ＭＳ Ｐゴシック" charset="0"/>
                </a:endParaRPr>
              </a:p>
              <a:p>
                <a:pPr>
                  <a:buFont typeface="Wingdings" charset="0"/>
                  <a:buChar char="q"/>
                  <a:defRPr/>
                </a:pPr>
                <a:r>
                  <a:rPr lang="en-US" sz="2800" dirty="0">
                    <a:solidFill>
                      <a:srgbClr val="000000"/>
                    </a:solidFill>
                    <a:ea typeface="ＭＳ Ｐゴシック" charset="0"/>
                  </a:rPr>
                  <a:t>A request can be sent with the encrypted data to be processed and returned to the original party without the need for decryption in the middle. </a:t>
                </a:r>
              </a:p>
              <a:p>
                <a:pPr lvl="1">
                  <a:buFont typeface="Wingdings" charset="0"/>
                  <a:buChar char="Ø"/>
                  <a:defRPr/>
                </a:pPr>
                <a:r>
                  <a:rPr lang="en-US" sz="2400" dirty="0">
                    <a:ea typeface="ＭＳ Ｐゴシック" charset="0"/>
                  </a:rPr>
                  <a:t>This guarantees the data is hidden from both the receiver of the request and outside parties. </a:t>
                </a:r>
              </a:p>
            </p:txBody>
          </p:sp>
        </mc:Choice>
        <mc:Fallback>
          <p:sp>
            <p:nvSpPr>
              <p:cNvPr id="26627" name="Text Placeholder 2">
                <a:extLst>
                  <a:ext uri="{FF2B5EF4-FFF2-40B4-BE49-F238E27FC236}">
                    <a16:creationId xmlns:a16="http://schemas.microsoft.com/office/drawing/2014/main" id="{D878339F-C600-40B6-9244-F0078A9ACE2B}"/>
                  </a:ext>
                </a:extLst>
              </p:cNvPr>
              <p:cNvSpPr>
                <a:spLocks noGrp="1" noRot="1" noChangeAspect="1" noMove="1" noResize="1" noEditPoints="1" noAdjustHandles="1" noChangeArrowheads="1" noChangeShapeType="1" noTextEdit="1"/>
              </p:cNvSpPr>
              <p:nvPr>
                <p:ph type="body" idx="1"/>
              </p:nvPr>
            </p:nvSpPr>
            <p:spPr>
              <a:xfrm>
                <a:off x="0" y="762000"/>
                <a:ext cx="9144000" cy="5486400"/>
              </a:xfrm>
              <a:blipFill>
                <a:blip r:embed="rId3"/>
                <a:stretch>
                  <a:fillRect l="-1133" t="-1111" r="-267"/>
                </a:stretch>
              </a:blipFill>
            </p:spPr>
            <p:txBody>
              <a:bodyPr/>
              <a:lstStyle/>
              <a:p>
                <a:r>
                  <a:rPr lang="en-US">
                    <a:noFill/>
                  </a:rPr>
                  <a:t> </a:t>
                </a:r>
              </a:p>
            </p:txBody>
          </p:sp>
        </mc:Fallback>
      </mc:AlternateContent>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3487-EFC4-44EF-A0A1-1BD16BC624CD}"/>
              </a:ext>
            </a:extLst>
          </p:cNvPr>
          <p:cNvSpPr>
            <a:spLocks noGrp="1"/>
          </p:cNvSpPr>
          <p:nvPr>
            <p:ph type="title"/>
          </p:nvPr>
        </p:nvSpPr>
        <p:spPr>
          <a:xfrm>
            <a:off x="228600" y="152400"/>
            <a:ext cx="8610600" cy="1066800"/>
          </a:xfrm>
        </p:spPr>
        <p:txBody>
          <a:bodyPr>
            <a:normAutofit fontScale="90000"/>
          </a:bodyPr>
          <a:lstStyle/>
          <a:p>
            <a:pPr>
              <a:defRPr/>
            </a:pPr>
            <a:r>
              <a:rPr lang="en-US" sz="3800" dirty="0">
                <a:ea typeface="ＭＳ Ｐゴシック" charset="0"/>
              </a:rPr>
              <a:t>Client-side Localization via Homomorphic Cryptography</a:t>
            </a:r>
          </a:p>
        </p:txBody>
      </p:sp>
      <p:pic>
        <p:nvPicPr>
          <p:cNvPr id="21507" name="Picture 2">
            <a:extLst>
              <a:ext uri="{FF2B5EF4-FFF2-40B4-BE49-F238E27FC236}">
                <a16:creationId xmlns:a16="http://schemas.microsoft.com/office/drawing/2014/main" id="{C052D272-FAB0-43D4-8E9E-289C4F29DC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43"/>
            <a:ext cx="8839200" cy="1143000"/>
          </a:xfrm>
        </p:spPr>
        <p:txBody>
          <a:bodyPr/>
          <a:lstStyle/>
          <a:p>
            <a:r>
              <a:rPr lang="en-US" dirty="0"/>
              <a:t>What is the problem with Client-side Approach</a:t>
            </a:r>
          </a:p>
        </p:txBody>
      </p:sp>
      <p:sp>
        <p:nvSpPr>
          <p:cNvPr id="3" name="Text Placeholder 2"/>
          <p:cNvSpPr>
            <a:spLocks noGrp="1"/>
          </p:cNvSpPr>
          <p:nvPr>
            <p:ph type="body" idx="1"/>
          </p:nvPr>
        </p:nvSpPr>
        <p:spPr>
          <a:xfrm>
            <a:off x="0" y="1155843"/>
            <a:ext cx="9144000" cy="4863957"/>
          </a:xfrm>
        </p:spPr>
        <p:txBody>
          <a:bodyPr/>
          <a:lstStyle/>
          <a:p>
            <a:r>
              <a:rPr lang="en-US" dirty="0"/>
              <a:t>Since server is not trusted, then the results (top k results) of distance computations which are encrypted are not exposed to it</a:t>
            </a:r>
          </a:p>
          <a:p>
            <a:r>
              <a:rPr lang="en-US" dirty="0"/>
              <a:t>They are sent back to client</a:t>
            </a:r>
          </a:p>
          <a:p>
            <a:pPr lvl="1"/>
            <a:r>
              <a:rPr lang="en-US" dirty="0"/>
              <a:t>It decrypts them and finds the minimum one/Compute centroid location</a:t>
            </a:r>
          </a:p>
          <a:p>
            <a:r>
              <a:rPr lang="en-US" dirty="0"/>
              <a:t>Sending these results back to the phone is not efficient</a:t>
            </a:r>
          </a:p>
          <a:p>
            <a:pPr lvl="1"/>
            <a:r>
              <a:rPr lang="en-US" dirty="0"/>
              <a:t>The phone battery will consume more power each time</a:t>
            </a:r>
          </a:p>
          <a:p>
            <a:pPr lvl="1"/>
            <a:r>
              <a:rPr lang="en-US" dirty="0"/>
              <a:t>It will also do more computations on the phone</a:t>
            </a:r>
          </a:p>
          <a:p>
            <a:pPr lvl="1"/>
            <a:r>
              <a:rPr lang="en-US" dirty="0"/>
              <a:t>Finally, transmission of these values may take some time</a:t>
            </a:r>
          </a:p>
          <a:p>
            <a:r>
              <a:rPr lang="en-US" dirty="0"/>
              <a:t>In this paper, we offer an alternative approach to perform the computations at the server but still maintain privacy</a:t>
            </a:r>
          </a:p>
        </p:txBody>
      </p:sp>
    </p:spTree>
    <p:extLst>
      <p:ext uri="{BB962C8B-B14F-4D97-AF65-F5344CB8AC3E}">
        <p14:creationId xmlns:p14="http://schemas.microsoft.com/office/powerpoint/2010/main" val="2347517970"/>
      </p:ext>
    </p:extLst>
  </p:cSld>
  <p:clrMapOvr>
    <a:masterClrMapping/>
  </p:clrMapOvr>
  <p:transition spd="med"/>
</p:sld>
</file>

<file path=ppt/theme/theme1.xml><?xml version="1.0" encoding="utf-8"?>
<a:theme xmlns:a="http://schemas.openxmlformats.org/drawingml/2006/main" name="RadioBasics">
  <a:themeElements>
    <a:clrScheme name="RadioBasic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RadioBasic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oBasic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adioBasic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adioBasic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adioBasic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adioBasic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adioBasic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adioBasic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836</TotalTime>
  <Words>1615</Words>
  <Application>Microsoft Office PowerPoint</Application>
  <PresentationFormat>On-screen Show (4:3)</PresentationFormat>
  <Paragraphs>126</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Times New Roman</vt:lpstr>
      <vt:lpstr>Wingdings</vt:lpstr>
      <vt:lpstr>RadioBasics</vt:lpstr>
      <vt:lpstr>PowerPoint Presentation</vt:lpstr>
      <vt:lpstr>Introduction</vt:lpstr>
      <vt:lpstr>Fingerprint-based Localization Approach</vt:lpstr>
      <vt:lpstr>Our Wi-Fi Localization Implementation</vt:lpstr>
      <vt:lpstr>Lookup Table Creation</vt:lpstr>
      <vt:lpstr>Our Problem: Privacy Concerns</vt:lpstr>
      <vt:lpstr>Solution: Homomorphic Cryptography</vt:lpstr>
      <vt:lpstr>Client-side Localization via Homomorphic Cryptography</vt:lpstr>
      <vt:lpstr>What is the problem with Client-side Approach</vt:lpstr>
      <vt:lpstr>The Approach</vt:lpstr>
      <vt:lpstr>Server-side Localization via Homomorphic Cryptography</vt:lpstr>
      <vt:lpstr>Details</vt:lpstr>
      <vt:lpstr>Distance Computation</vt:lpstr>
      <vt:lpstr>Computational Overhead</vt:lpstr>
      <vt:lpstr>Encrypted Sorting</vt:lpstr>
      <vt:lpstr>Results</vt:lpstr>
      <vt:lpstr>Conclusion </vt:lpstr>
      <vt:lpstr>Acknowledgements and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Younis</dc:creator>
  <cp:lastModifiedBy>Andrew Quijano</cp:lastModifiedBy>
  <cp:revision>178</cp:revision>
  <dcterms:created xsi:type="dcterms:W3CDTF">2005-07-13T02:28:40Z</dcterms:created>
  <dcterms:modified xsi:type="dcterms:W3CDTF">2019-11-04T18:54:11Z</dcterms:modified>
</cp:coreProperties>
</file>