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3" r:id="rId12"/>
    <p:sldId id="278" r:id="rId13"/>
    <p:sldId id="279" r:id="rId14"/>
    <p:sldId id="280" r:id="rId15"/>
    <p:sldId id="281" r:id="rId16"/>
    <p:sldId id="282" r:id="rId17"/>
    <p:sldId id="284" r:id="rId18"/>
    <p:sldId id="265" r:id="rId19"/>
    <p:sldId id="286" r:id="rId20"/>
    <p:sldId id="287" r:id="rId21"/>
    <p:sldId id="288" r:id="rId22"/>
    <p:sldId id="294" r:id="rId23"/>
    <p:sldId id="289" r:id="rId24"/>
    <p:sldId id="290" r:id="rId25"/>
    <p:sldId id="291" r:id="rId26"/>
    <p:sldId id="293" r:id="rId27"/>
    <p:sldId id="292" r:id="rId28"/>
    <p:sldId id="266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95" d="100"/>
          <a:sy n="95" d="100"/>
        </p:scale>
        <p:origin x="1216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10,000 Fortune Trades (Execution time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IORef #2</c:v>
                </c:pt>
                <c:pt idx="1">
                  <c:v>MVar #1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36.0</c:v>
                </c:pt>
                <c:pt idx="1">
                  <c:v>92.5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12954640"/>
        <c:axId val="-2012948304"/>
      </c:barChart>
      <c:catAx>
        <c:axId val="-2012954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948304"/>
        <c:crosses val="autoZero"/>
        <c:auto val="1"/>
        <c:lblAlgn val="ctr"/>
        <c:lblOffset val="100"/>
        <c:noMultiLvlLbl val="0"/>
      </c:catAx>
      <c:valAx>
        <c:axId val="-2012948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95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10,000 Fortune Trades (Execution time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IORef #2</c:v>
                </c:pt>
                <c:pt idx="1">
                  <c:v>MVar #1</c:v>
                </c:pt>
                <c:pt idx="2">
                  <c:v>Tvar #1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36.0</c:v>
                </c:pt>
                <c:pt idx="1">
                  <c:v>92.5</c:v>
                </c:pt>
                <c:pt idx="2">
                  <c:v>28.1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39433536"/>
        <c:axId val="-2139431360"/>
      </c:barChart>
      <c:catAx>
        <c:axId val="-213943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431360"/>
        <c:crosses val="autoZero"/>
        <c:auto val="1"/>
        <c:lblAlgn val="ctr"/>
        <c:lblOffset val="100"/>
        <c:noMultiLvlLbl val="0"/>
      </c:catAx>
      <c:valAx>
        <c:axId val="-213943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43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40E60-9A58-3A4F-BC77-887E546A097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24F3-FFC3-AE41-AE31-74AEB61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24F3-FFC3-AE41-AE31-74AEB61145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6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/fortune/trade/p1@gmail.com/p2@gmail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91ZU8tEJkU" TargetMode="External"/><Relationship Id="rId4" Type="http://schemas.openxmlformats.org/officeDocument/2006/relationships/hyperlink" Target="https://youtu.be/sla-t0ZNlM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E18shi1qIH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lojure.org/refs" TargetMode="External"/><Relationship Id="rId4" Type="http://schemas.openxmlformats.org/officeDocument/2006/relationships/hyperlink" Target="https://nbronson.github.io/scala-stm/" TargetMode="External"/><Relationship Id="rId5" Type="http://schemas.openxmlformats.org/officeDocument/2006/relationships/hyperlink" Target="http://hackage.haskell.org/package/stm" TargetMode="External"/><Relationship Id="rId6" Type="http://schemas.openxmlformats.org/officeDocument/2006/relationships/hyperlink" Target="https://github.com/AndrewRademacher/whims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akic/Shield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Reliable Concurrency Without the Actor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exploration of Software Transactional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26371" y="1011218"/>
            <a:ext cx="9316123" cy="4765637"/>
          </a:xfrm>
          <a:prstGeom prst="roundRect">
            <a:avLst>
              <a:gd name="adj" fmla="val 7863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2131" y="1011218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980329" y="1380550"/>
            <a:ext cx="2969111" cy="2969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23908" y="2565684"/>
            <a:ext cx="2969111" cy="2969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36750" y="2565685"/>
            <a:ext cx="2969111" cy="2969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08463" y="434966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94499" y="4320084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40739" y="161902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2203" y="3366622"/>
            <a:ext cx="782229" cy="782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URI Cache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/>
      <p:bldP spid="28" grpId="0"/>
      <p:bldP spid="29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player can join the game by submitting a fortune.</a:t>
            </a:r>
          </a:p>
          <a:p>
            <a:r>
              <a:rPr lang="en-US" dirty="0" smtClean="0"/>
              <a:t>A player can trade fortunes with any other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POST /player</a:t>
            </a:r>
          </a:p>
          <a:p>
            <a:pPr lvl="1"/>
            <a:r>
              <a:rPr lang="en-US" dirty="0" smtClean="0"/>
              <a:t>{ “email”, “p1@gmail.com”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, “fortune”: </a:t>
            </a:r>
            <a:r>
              <a:rPr lang="en-US" dirty="0" smtClean="0"/>
              <a:t>“A</a:t>
            </a:r>
            <a:r>
              <a:rPr lang="en-US" dirty="0"/>
              <a:t> good way to keep healthy is to eat more Chinese food</a:t>
            </a:r>
            <a:r>
              <a:rPr lang="en-US" dirty="0" smtClean="0"/>
              <a:t>.”}</a:t>
            </a:r>
          </a:p>
          <a:p>
            <a:pPr lvl="1"/>
            <a:r>
              <a:rPr lang="en-US" dirty="0" smtClean="0"/>
              <a:t>Empty Response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>
                <a:hlinkClick r:id="rId3" action="ppaction://hlinkfile"/>
              </a:rPr>
              <a:t>/fortune/trade/p1@gmail.com/p2@gmail.com</a:t>
            </a:r>
            <a:endParaRPr lang="en-US" dirty="0" smtClean="0"/>
          </a:p>
          <a:p>
            <a:pPr lvl="1"/>
            <a:r>
              <a:rPr lang="en-US" dirty="0" smtClean="0"/>
              <a:t>No request body.</a:t>
            </a:r>
          </a:p>
          <a:p>
            <a:pPr lvl="1"/>
            <a:r>
              <a:rPr lang="en-US" dirty="0" smtClean="0"/>
              <a:t>{ “</a:t>
            </a:r>
            <a:r>
              <a:rPr lang="en-US" dirty="0" err="1" smtClean="0"/>
              <a:t>fortune_given</a:t>
            </a:r>
            <a:r>
              <a:rPr lang="en-US" dirty="0" smtClean="0"/>
              <a:t>”: { …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, “</a:t>
            </a:r>
            <a:r>
              <a:rPr lang="en-US" dirty="0" err="1" smtClean="0"/>
              <a:t>fortune_received</a:t>
            </a:r>
            <a:r>
              <a:rPr lang="en-US" dirty="0" smtClean="0"/>
              <a:t>”: { … } }</a:t>
            </a:r>
          </a:p>
        </p:txBody>
      </p:sp>
    </p:spTree>
    <p:extLst>
      <p:ext uri="{BB962C8B-B14F-4D97-AF65-F5344CB8AC3E}">
        <p14:creationId xmlns:p14="http://schemas.microsoft.com/office/powerpoint/2010/main" val="502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3359944"/>
            <a:ext cx="9118600" cy="1282700"/>
          </a:xfrm>
        </p:spPr>
      </p:pic>
    </p:spTree>
    <p:extLst>
      <p:ext uri="{BB962C8B-B14F-4D97-AF65-F5344CB8AC3E}">
        <p14:creationId xmlns:p14="http://schemas.microsoft.com/office/powerpoint/2010/main" val="19405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5980"/>
            <a:ext cx="5181600" cy="2350627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0883"/>
            <a:ext cx="5181600" cy="2660821"/>
          </a:xfrm>
        </p:spPr>
      </p:pic>
    </p:spTree>
    <p:extLst>
      <p:ext uri="{BB962C8B-B14F-4D97-AF65-F5344CB8AC3E}">
        <p14:creationId xmlns:p14="http://schemas.microsoft.com/office/powerpoint/2010/main" val="10429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0085"/>
            <a:ext cx="5181600" cy="260241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 (Parametric Polymorphism)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178844"/>
            <a:ext cx="2717800" cy="36449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Java Generics</a:t>
            </a:r>
          </a:p>
          <a:p>
            <a:r>
              <a:rPr lang="en-US" dirty="0" smtClean="0"/>
              <a:t>C++ Templates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 (IO &amp; </a:t>
            </a:r>
            <a:r>
              <a:rPr lang="en-US" dirty="0" err="1" smtClean="0"/>
              <a:t>IORef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53444"/>
            <a:ext cx="4622800" cy="36957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2940844"/>
            <a:ext cx="4140200" cy="2120900"/>
          </a:xfrm>
        </p:spPr>
      </p:pic>
    </p:spTree>
    <p:extLst>
      <p:ext uri="{BB962C8B-B14F-4D97-AF65-F5344CB8AC3E}">
        <p14:creationId xmlns:p14="http://schemas.microsoft.com/office/powerpoint/2010/main" val="18465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 (i.e. IORef-2)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3353594"/>
            <a:ext cx="6680200" cy="1295400"/>
          </a:xfrm>
        </p:spPr>
      </p:pic>
    </p:spTree>
    <p:extLst>
      <p:ext uri="{BB962C8B-B14F-4D97-AF65-F5344CB8AC3E}">
        <p14:creationId xmlns:p14="http://schemas.microsoft.com/office/powerpoint/2010/main" val="17877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5" y="1304365"/>
            <a:ext cx="6124240" cy="422237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0354" y="981635"/>
            <a:ext cx="3823446" cy="519532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Read </a:t>
            </a:r>
            <a:r>
              <a:rPr lang="en-US" dirty="0" err="1" smtClean="0"/>
              <a:t>IORef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Lookup fortunes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 fortunes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Write new map to </a:t>
            </a:r>
            <a:r>
              <a:rPr lang="en-US" dirty="0" err="1" smtClean="0"/>
              <a:t>IORef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5082" y="2837329"/>
            <a:ext cx="4773706" cy="33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17459" y="1196788"/>
            <a:ext cx="2420470" cy="1640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5082" y="3079376"/>
            <a:ext cx="3724836" cy="564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flipH="1">
            <a:off x="4719918" y="1721224"/>
            <a:ext cx="2918011" cy="1640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28800" y="4061012"/>
            <a:ext cx="3939988" cy="645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799" y="4612342"/>
            <a:ext cx="4899415" cy="28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68788" y="2232212"/>
            <a:ext cx="1869141" cy="215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87353" y="2743200"/>
            <a:ext cx="1250576" cy="1869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Andrew Rademacher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AndRademacher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/>
              <a:t>AndrewRademacher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331258" y="632011"/>
            <a:ext cx="95070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10435" y="4450976"/>
            <a:ext cx="8135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23882" y="3581400"/>
            <a:ext cx="8122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3647" y="2380129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3646" y="5320552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206" y="3827929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Shared Memory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19718" y="3827929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IORef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19718" y="2335306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1318" y="3835116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IORef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91318" y="5320552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v1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1" idx="0"/>
            <a:endCxn id="32" idx="2"/>
          </p:cNvCxnSpPr>
          <p:nvPr/>
        </p:nvCxnSpPr>
        <p:spPr>
          <a:xfrm flipV="1">
            <a:off x="3576918" y="2711825"/>
            <a:ext cx="0" cy="111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38" idx="0"/>
          </p:cNvCxnSpPr>
          <p:nvPr/>
        </p:nvCxnSpPr>
        <p:spPr>
          <a:xfrm>
            <a:off x="4948518" y="4211635"/>
            <a:ext cx="0" cy="11089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862917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IORef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862917" y="2351457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234515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IORef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34515" y="5329516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v3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2" idx="2"/>
            <a:endCxn id="51" idx="0"/>
          </p:cNvCxnSpPr>
          <p:nvPr/>
        </p:nvCxnSpPr>
        <p:spPr>
          <a:xfrm>
            <a:off x="6320117" y="2727976"/>
            <a:ext cx="0" cy="111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0"/>
            <a:endCxn id="54" idx="2"/>
          </p:cNvCxnSpPr>
          <p:nvPr/>
        </p:nvCxnSpPr>
        <p:spPr>
          <a:xfrm flipV="1">
            <a:off x="7691715" y="4220599"/>
            <a:ext cx="0" cy="11089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3"/>
            <a:endCxn id="52" idx="1"/>
          </p:cNvCxnSpPr>
          <p:nvPr/>
        </p:nvCxnSpPr>
        <p:spPr>
          <a:xfrm>
            <a:off x="4034118" y="2523566"/>
            <a:ext cx="1828799" cy="16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8" idx="3"/>
            <a:endCxn id="56" idx="1"/>
          </p:cNvCxnSpPr>
          <p:nvPr/>
        </p:nvCxnSpPr>
        <p:spPr>
          <a:xfrm>
            <a:off x="5405718" y="5508812"/>
            <a:ext cx="1828797" cy="8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88506" y="3844080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 and v3 never merged!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  <p:bldP spid="36" grpId="1" animBg="1"/>
      <p:bldP spid="38" grpId="0" animBg="1"/>
      <p:bldP spid="51" grpId="0" animBg="1"/>
      <p:bldP spid="51" grpId="1" animBg="1"/>
      <p:bldP spid="52" grpId="0" animBg="1"/>
      <p:bldP spid="54" grpId="0" animBg="1"/>
      <p:bldP spid="56" grpId="0" animBg="1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 (</a:t>
            </a:r>
            <a:r>
              <a:rPr lang="en-US" dirty="0" err="1" smtClean="0"/>
              <a:t>MVar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2147094"/>
            <a:ext cx="3644900" cy="3708400"/>
          </a:xfrm>
        </p:spPr>
      </p:pic>
    </p:spTree>
    <p:extLst>
      <p:ext uri="{BB962C8B-B14F-4D97-AF65-F5344CB8AC3E}">
        <p14:creationId xmlns:p14="http://schemas.microsoft.com/office/powerpoint/2010/main" val="6345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5351" y="1869140"/>
            <a:ext cx="3442447" cy="2918011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51" y="1499808"/>
            <a:ext cx="15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 = </a:t>
            </a:r>
            <a:r>
              <a:rPr lang="en-US" dirty="0" err="1" smtClean="0"/>
              <a:t>MVar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4206" y="1548682"/>
            <a:ext cx="187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putMVar</a:t>
            </a:r>
            <a:r>
              <a:rPr lang="en-US" sz="2400" dirty="0"/>
              <a:t> </a:t>
            </a:r>
            <a:r>
              <a:rPr lang="en-US" sz="2400" dirty="0" smtClean="0"/>
              <a:t>box </a:t>
            </a:r>
            <a:endParaRPr lang="en-US" sz="2400" dirty="0"/>
          </a:p>
        </p:txBody>
      </p:sp>
      <p:cxnSp>
        <p:nvCxnSpPr>
          <p:cNvPr id="8" name="Curved Connector 7"/>
          <p:cNvCxnSpPr>
            <a:stCxn id="6" idx="1"/>
            <a:endCxn id="4" idx="3"/>
          </p:cNvCxnSpPr>
          <p:nvPr/>
        </p:nvCxnSpPr>
        <p:spPr>
          <a:xfrm rot="10800000" flipV="1">
            <a:off x="5257798" y="1779514"/>
            <a:ext cx="2706408" cy="154863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36904" y="1547334"/>
            <a:ext cx="54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42</a:t>
            </a:r>
            <a:endParaRPr lang="en-US" sz="2400" dirty="0"/>
          </a:p>
        </p:txBody>
      </p:sp>
      <p:cxnSp>
        <p:nvCxnSpPr>
          <p:cNvPr id="13" name="Curved Connector 12"/>
          <p:cNvCxnSpPr>
            <a:stCxn id="4" idx="3"/>
            <a:endCxn id="14" idx="1"/>
          </p:cNvCxnSpPr>
          <p:nvPr/>
        </p:nvCxnSpPr>
        <p:spPr>
          <a:xfrm>
            <a:off x="5257798" y="3328146"/>
            <a:ext cx="2643570" cy="122817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1368" y="4325486"/>
            <a:ext cx="1978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takeMVar</a:t>
            </a:r>
            <a:r>
              <a:rPr lang="en-US" sz="2400" dirty="0" smtClean="0"/>
              <a:t> box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5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641 -0.01296 -0.23295 -0.02592 -0.32422 0.01181 C -0.41537 0.04931 -0.51016 0.19005 -0.54688 0.2257 " pathEditMode="relative" ptsTypes="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87 0.22569 C -0.47187 0.29259 -0.39674 0.35972 -0.30651 0.39027 C -0.21627 0.42106 -0.00547 0.40995 -0.00547 0.41018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70" y="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  <p:bldP spid="11" grpId="2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 (i.e. MVar-1)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366294"/>
            <a:ext cx="6477000" cy="1270000"/>
          </a:xfrm>
        </p:spPr>
      </p:pic>
    </p:spTree>
    <p:extLst>
      <p:ext uri="{BB962C8B-B14F-4D97-AF65-F5344CB8AC3E}">
        <p14:creationId xmlns:p14="http://schemas.microsoft.com/office/powerpoint/2010/main" val="3899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9" y="1472732"/>
            <a:ext cx="5696987" cy="411900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221071" y="887506"/>
            <a:ext cx="4132729" cy="5289457"/>
          </a:xfrm>
        </p:spPr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IORef</a:t>
            </a:r>
            <a:r>
              <a:rPr lang="en-US" dirty="0" smtClean="0"/>
              <a:t> is replaced with “taking” an </a:t>
            </a:r>
            <a:r>
              <a:rPr lang="en-US" dirty="0" err="1" smtClean="0"/>
              <a:t>Mvar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err="1" smtClean="0"/>
              <a:t>IORef</a:t>
            </a:r>
            <a:r>
              <a:rPr lang="en-US" dirty="0" smtClean="0"/>
              <a:t> is replaced with “putting” an </a:t>
            </a:r>
            <a:r>
              <a:rPr lang="en-US" dirty="0" err="1" smtClean="0"/>
              <a:t>MVar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8152" y="2944906"/>
            <a:ext cx="4612341" cy="336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32612" y="1102659"/>
            <a:ext cx="1936376" cy="184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05318" y="4652682"/>
            <a:ext cx="4403688" cy="33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8412" y="2003612"/>
            <a:ext cx="1250576" cy="2649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8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8" grpId="1" animBg="1"/>
      <p:bldP spid="12" grpId="0" animBg="1"/>
      <p:bldP spid="1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331258" y="632011"/>
            <a:ext cx="95070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10435" y="4450976"/>
            <a:ext cx="8135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23882" y="3581400"/>
            <a:ext cx="8122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3647" y="2380129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3646" y="5320552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6206" y="3827929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Shared Memory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2917" y="5320552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62917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MVar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62917" y="2351457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55458" y="5320552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55458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36346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MVar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36346" y="2351457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Map v1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70376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677835" y="5320552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677835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MVar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0" idx="0"/>
            <a:endCxn id="31" idx="2"/>
          </p:cNvCxnSpPr>
          <p:nvPr/>
        </p:nvCxnSpPr>
        <p:spPr>
          <a:xfrm flipV="1">
            <a:off x="3593546" y="2727976"/>
            <a:ext cx="0" cy="111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3"/>
            <a:endCxn id="18" idx="1"/>
          </p:cNvCxnSpPr>
          <p:nvPr/>
        </p:nvCxnSpPr>
        <p:spPr>
          <a:xfrm>
            <a:off x="4050746" y="2539717"/>
            <a:ext cx="1812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2"/>
          </p:cNvCxnSpPr>
          <p:nvPr/>
        </p:nvCxnSpPr>
        <p:spPr>
          <a:xfrm>
            <a:off x="4912658" y="4220599"/>
            <a:ext cx="0" cy="56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681817" y="4787153"/>
            <a:ext cx="4616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17" idx="0"/>
          </p:cNvCxnSpPr>
          <p:nvPr/>
        </p:nvCxnSpPr>
        <p:spPr>
          <a:xfrm>
            <a:off x="6320117" y="2727976"/>
            <a:ext cx="0" cy="111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2"/>
            <a:endCxn id="14" idx="0"/>
          </p:cNvCxnSpPr>
          <p:nvPr/>
        </p:nvCxnSpPr>
        <p:spPr>
          <a:xfrm>
            <a:off x="6320117" y="4220599"/>
            <a:ext cx="0" cy="10999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0"/>
            <a:endCxn id="36" idx="2"/>
          </p:cNvCxnSpPr>
          <p:nvPr/>
        </p:nvCxnSpPr>
        <p:spPr>
          <a:xfrm flipV="1">
            <a:off x="9135035" y="4220599"/>
            <a:ext cx="0" cy="10999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35" idx="1"/>
          </p:cNvCxnSpPr>
          <p:nvPr/>
        </p:nvCxnSpPr>
        <p:spPr>
          <a:xfrm>
            <a:off x="6777317" y="5508812"/>
            <a:ext cx="1900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8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3" grpId="0" animBg="1"/>
      <p:bldP spid="33" grpId="1" animBg="1"/>
      <p:bldP spid="35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321620"/>
              </p:ext>
            </p:extLst>
          </p:nvPr>
        </p:nvGraphicFramePr>
        <p:xfrm>
          <a:off x="838200" y="766482"/>
          <a:ext cx="10515600" cy="541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Attempt (i.e. Mvar-2)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3385344"/>
            <a:ext cx="7264400" cy="1231900"/>
          </a:xfrm>
        </p:spPr>
      </p:pic>
    </p:spTree>
    <p:extLst>
      <p:ext uri="{BB962C8B-B14F-4D97-AF65-F5344CB8AC3E}">
        <p14:creationId xmlns:p14="http://schemas.microsoft.com/office/powerpoint/2010/main" val="6558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138238"/>
            <a:ext cx="5816600" cy="47879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67282" y="887506"/>
            <a:ext cx="4186518" cy="5289457"/>
          </a:xfrm>
        </p:spPr>
        <p:txBody>
          <a:bodyPr/>
          <a:lstStyle/>
          <a:p>
            <a:r>
              <a:rPr lang="en-US" dirty="0" smtClean="0"/>
              <a:t>Read top </a:t>
            </a:r>
            <a:r>
              <a:rPr lang="en-US" dirty="0" err="1" smtClean="0"/>
              <a:t>MVar</a:t>
            </a:r>
            <a:r>
              <a:rPr lang="en-US" dirty="0" smtClean="0"/>
              <a:t>; take followed immediately by put.</a:t>
            </a:r>
          </a:p>
          <a:p>
            <a:r>
              <a:rPr lang="en-US" dirty="0" smtClean="0"/>
              <a:t>Take both the “from” and “to” </a:t>
            </a:r>
            <a:r>
              <a:rPr lang="en-US" dirty="0" err="1" smtClean="0"/>
              <a:t>MVars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Put both </a:t>
            </a:r>
            <a:r>
              <a:rPr lang="en-US" dirty="0" err="1" smtClean="0"/>
              <a:t>MVars</a:t>
            </a:r>
            <a:r>
              <a:rPr lang="en-US" dirty="0" smtClean="0"/>
              <a:t> with reverse values.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4706" y="2756647"/>
            <a:ext cx="5056094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91871" y="4074460"/>
            <a:ext cx="4510554" cy="623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91871" y="4598894"/>
            <a:ext cx="4510554" cy="591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15000" y="1138238"/>
            <a:ext cx="1600200" cy="1618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2393576"/>
            <a:ext cx="1143000" cy="1680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5271" y="3281081"/>
            <a:ext cx="779929" cy="13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10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138238"/>
            <a:ext cx="5816600" cy="478790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7167282" y="887506"/>
            <a:ext cx="4186518" cy="5289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This is a problem.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1871" y="4074460"/>
            <a:ext cx="4510554" cy="623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72200" y="1138238"/>
            <a:ext cx="1143000" cy="2936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 on the actor model.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Erlang</a:t>
            </a:r>
            <a:r>
              <a:rPr lang="en-US" dirty="0"/>
              <a:t>, or How I Learned to Stop Worrying and Let Things </a:t>
            </a:r>
            <a:r>
              <a:rPr lang="en-US" dirty="0" smtClean="0"/>
              <a:t>Fail</a:t>
            </a:r>
          </a:p>
          <a:p>
            <a:pPr lvl="1"/>
            <a:r>
              <a:rPr lang="en-US" dirty="0"/>
              <a:t>John </a:t>
            </a:r>
            <a:r>
              <a:rPr lang="en-US" dirty="0" smtClean="0"/>
              <a:t>Daily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youtu.be/E18shi1qIHU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Project Orleans to Build &amp; Scale Halo</a:t>
            </a:r>
          </a:p>
          <a:p>
            <a:pPr lvl="1"/>
            <a:r>
              <a:rPr lang="en-US" dirty="0"/>
              <a:t>Hoop </a:t>
            </a:r>
            <a:r>
              <a:rPr lang="en-US" dirty="0" err="1"/>
              <a:t>Somuah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youtu.be/I91ZU8tEJkU</a:t>
            </a:r>
            <a:endParaRPr lang="en-US" dirty="0"/>
          </a:p>
          <a:p>
            <a:r>
              <a:rPr lang="en-US" dirty="0"/>
              <a:t>Designing a Real Time Game Engine in </a:t>
            </a:r>
            <a:r>
              <a:rPr lang="en-US" dirty="0" err="1"/>
              <a:t>Erlang</a:t>
            </a:r>
            <a:endParaRPr lang="en-US" dirty="0"/>
          </a:p>
          <a:p>
            <a:pPr lvl="1"/>
            <a:r>
              <a:rPr lang="en-US" dirty="0"/>
              <a:t>Mark Allen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youtu.be/sla-t0ZNlMU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542" y="1922925"/>
            <a:ext cx="875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 /fortune/trade/p1@gmail.com/p1@gmail.com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3417044"/>
            <a:ext cx="504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5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5351" y="1869140"/>
            <a:ext cx="3442447" cy="2918011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15351" y="1499808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p1@gmail.com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4294" y="2964609"/>
            <a:ext cx="294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</a:t>
            </a:r>
            <a:r>
              <a:rPr lang="en-US" dirty="0"/>
              <a:t> good way to keep healthy is to eat more Chinese food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3143" y="1499807"/>
            <a:ext cx="3341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takeMVar</a:t>
            </a:r>
            <a:r>
              <a:rPr lang="en-US" sz="2400" dirty="0" smtClean="0"/>
              <a:t> p1@gmail.com</a:t>
            </a:r>
            <a:endParaRPr lang="en-US" sz="2400" dirty="0"/>
          </a:p>
        </p:txBody>
      </p:sp>
      <p:cxnSp>
        <p:nvCxnSpPr>
          <p:cNvPr id="12" name="Curved Connector 11"/>
          <p:cNvCxnSpPr>
            <a:stCxn id="2" idx="3"/>
            <a:endCxn id="10" idx="1"/>
          </p:cNvCxnSpPr>
          <p:nvPr/>
        </p:nvCxnSpPr>
        <p:spPr>
          <a:xfrm flipV="1">
            <a:off x="5257798" y="1730640"/>
            <a:ext cx="2065345" cy="159750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23143" y="4325486"/>
            <a:ext cx="3341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takeMVar</a:t>
            </a:r>
            <a:r>
              <a:rPr lang="en-US" sz="2400" dirty="0" smtClean="0"/>
              <a:t> p1@gmail.com</a:t>
            </a:r>
            <a:endParaRPr lang="en-US" sz="2400" dirty="0"/>
          </a:p>
        </p:txBody>
      </p:sp>
      <p:cxnSp>
        <p:nvCxnSpPr>
          <p:cNvPr id="16" name="Curved Connector 15"/>
          <p:cNvCxnSpPr>
            <a:stCxn id="2" idx="3"/>
            <a:endCxn id="14" idx="1"/>
          </p:cNvCxnSpPr>
          <p:nvPr/>
        </p:nvCxnSpPr>
        <p:spPr>
          <a:xfrm>
            <a:off x="5257798" y="3328146"/>
            <a:ext cx="2065345" cy="122817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625E-6 -7.40741E-7 C 0.1526 0.01366 0.30533 0.02708 0.37825 0.00787 C 0.45129 -0.01134 0.42786 -0.10347 0.43788 -0.11551 " pathEditMode="relative" ptsTypes="A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422400"/>
            <a:ext cx="7556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082" y="1102657"/>
            <a:ext cx="4370294" cy="4397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5082" y="733325"/>
            <a:ext cx="17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7333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Log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58000" y="1102657"/>
            <a:ext cx="4208929" cy="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40022" y="1775011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01905" y="2218763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80681" y="3301251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44705" y="4199964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8027" y="1485436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A1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68026" y="1929188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G0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83161" y="2372940"/>
            <a:ext cx="105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B5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84849" y="2816692"/>
            <a:ext cx="113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WIRTE: F8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3"/>
            <a:endCxn id="17" idx="1"/>
          </p:cNvCxnSpPr>
          <p:nvPr/>
        </p:nvCxnSpPr>
        <p:spPr>
          <a:xfrm flipV="1">
            <a:off x="2097222" y="1670102"/>
            <a:ext cx="5570805" cy="33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9" idx="1"/>
          </p:cNvCxnSpPr>
          <p:nvPr/>
        </p:nvCxnSpPr>
        <p:spPr>
          <a:xfrm>
            <a:off x="4159105" y="2447363"/>
            <a:ext cx="3524056" cy="110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20" idx="1"/>
          </p:cNvCxnSpPr>
          <p:nvPr/>
        </p:nvCxnSpPr>
        <p:spPr>
          <a:xfrm flipV="1">
            <a:off x="2437881" y="3001358"/>
            <a:ext cx="5246968" cy="528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8" idx="1"/>
          </p:cNvCxnSpPr>
          <p:nvPr/>
        </p:nvCxnSpPr>
        <p:spPr>
          <a:xfrm flipV="1">
            <a:off x="3701905" y="2113854"/>
            <a:ext cx="3966121" cy="2314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5082" y="733325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 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733325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 Log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858000" y="1102657"/>
            <a:ext cx="4208929" cy="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68027" y="1485436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A1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68026" y="1929188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G0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83161" y="2372940"/>
            <a:ext cx="105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B5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4849" y="2816692"/>
            <a:ext cx="113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WIRTE: F8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95082" y="1116104"/>
            <a:ext cx="4208929" cy="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70956" y="1485436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A4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70955" y="1929188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I3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6090" y="237294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G0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7778" y="2816692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WIRTE: M3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11" idx="1"/>
          </p:cNvCxnSpPr>
          <p:nvPr/>
        </p:nvCxnSpPr>
        <p:spPr>
          <a:xfrm flipV="1">
            <a:off x="3161412" y="2113854"/>
            <a:ext cx="4506614" cy="443752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8979" y="4237563"/>
            <a:ext cx="10227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1591" y="4237563"/>
            <a:ext cx="11535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ROLLBACK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4305" y="5018422"/>
            <a:ext cx="768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22" grpId="0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1587500"/>
            <a:ext cx="40767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try (i.e. TVar-1)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3423444"/>
            <a:ext cx="7264400" cy="1155700"/>
          </a:xfrm>
        </p:spPr>
      </p:pic>
    </p:spTree>
    <p:extLst>
      <p:ext uri="{BB962C8B-B14F-4D97-AF65-F5344CB8AC3E}">
        <p14:creationId xmlns:p14="http://schemas.microsoft.com/office/powerpoint/2010/main" val="13427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0" y="874713"/>
            <a:ext cx="6001447" cy="53022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49670" y="874059"/>
            <a:ext cx="3904129" cy="5302904"/>
          </a:xfrm>
        </p:spPr>
        <p:txBody>
          <a:bodyPr/>
          <a:lstStyle/>
          <a:p>
            <a:r>
              <a:rPr lang="en-US" dirty="0" smtClean="0"/>
              <a:t>Call inside atomically</a:t>
            </a:r>
          </a:p>
          <a:p>
            <a:r>
              <a:rPr lang="en-US" dirty="0" smtClean="0"/>
              <a:t>Read top level </a:t>
            </a:r>
            <a:r>
              <a:rPr lang="en-US" dirty="0" err="1" smtClean="0"/>
              <a:t>TVar</a:t>
            </a:r>
            <a:endParaRPr lang="en-US" dirty="0" smtClean="0"/>
          </a:p>
          <a:p>
            <a:r>
              <a:rPr lang="en-US" dirty="0" smtClean="0"/>
              <a:t>Lookup players</a:t>
            </a:r>
          </a:p>
          <a:p>
            <a:r>
              <a:rPr lang="en-US" dirty="0" smtClean="0"/>
              <a:t>Read “to” and “from” player </a:t>
            </a:r>
            <a:r>
              <a:rPr lang="en-US" dirty="0" err="1" smtClean="0"/>
              <a:t>TVars</a:t>
            </a:r>
            <a:endParaRPr lang="en-US" dirty="0" smtClean="0"/>
          </a:p>
          <a:p>
            <a:r>
              <a:rPr lang="en-US" dirty="0" smtClean="0"/>
              <a:t>Write “to” and “from” player </a:t>
            </a:r>
            <a:r>
              <a:rPr lang="en-US" dirty="0" err="1" smtClean="0"/>
              <a:t>TVars</a:t>
            </a:r>
            <a:r>
              <a:rPr lang="en-US" dirty="0" smtClean="0"/>
              <a:t> in reverse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31458" y="2366682"/>
            <a:ext cx="1385047" cy="309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21223" y="2568388"/>
            <a:ext cx="3859305" cy="389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21222" y="2850776"/>
            <a:ext cx="3859305" cy="591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68388" y="3724835"/>
            <a:ext cx="3294530" cy="644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68388" y="4194828"/>
            <a:ext cx="3294530" cy="739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8" idx="3"/>
          </p:cNvCxnSpPr>
          <p:nvPr/>
        </p:nvCxnSpPr>
        <p:spPr>
          <a:xfrm flipH="1">
            <a:off x="4316505" y="1102659"/>
            <a:ext cx="3281083" cy="1418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3"/>
          </p:cNvCxnSpPr>
          <p:nvPr/>
        </p:nvCxnSpPr>
        <p:spPr>
          <a:xfrm flipH="1">
            <a:off x="5580528" y="1608229"/>
            <a:ext cx="2017060" cy="1155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3"/>
          </p:cNvCxnSpPr>
          <p:nvPr/>
        </p:nvCxnSpPr>
        <p:spPr>
          <a:xfrm flipH="1">
            <a:off x="5580527" y="2098395"/>
            <a:ext cx="2017061" cy="1048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3"/>
          </p:cNvCxnSpPr>
          <p:nvPr/>
        </p:nvCxnSpPr>
        <p:spPr>
          <a:xfrm flipH="1">
            <a:off x="5862918" y="2608729"/>
            <a:ext cx="1734670" cy="1438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3"/>
          </p:cNvCxnSpPr>
          <p:nvPr/>
        </p:nvCxnSpPr>
        <p:spPr>
          <a:xfrm flipH="1">
            <a:off x="5862918" y="3517060"/>
            <a:ext cx="1734670" cy="104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actor model mean by concurrency?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0542" y="1775003"/>
            <a:ext cx="875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 /fortune/trade/p1@gmail.com/p1@gmail.com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79" y="3726325"/>
            <a:ext cx="4686300" cy="140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0353" y="3025588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Log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30353" y="3394920"/>
            <a:ext cx="3307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7886" y="3691398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p1@gmail.com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97886" y="4155032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p1@gmail.com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97886" y="4618666"/>
            <a:ext cx="23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p1@gmail.com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4780" y="5082300"/>
            <a:ext cx="23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p1@gmail.com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46459" y="5748109"/>
            <a:ext cx="1022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5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809020"/>
              </p:ext>
            </p:extLst>
          </p:nvPr>
        </p:nvGraphicFramePr>
        <p:xfrm>
          <a:off x="838200" y="766482"/>
          <a:ext cx="10515600" cy="541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21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github.com/jbakic/Shielded</a:t>
            </a:r>
            <a:r>
              <a:rPr lang="en-US" dirty="0" smtClean="0"/>
              <a:t> (.NET)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clojure.org/refs</a:t>
            </a:r>
            <a:r>
              <a:rPr lang="en-US" dirty="0" smtClean="0"/>
              <a:t> (</a:t>
            </a:r>
            <a:r>
              <a:rPr lang="en-US" dirty="0" err="1" smtClean="0"/>
              <a:t>Clojure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https://nbronson.github.io/scala-stm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(Scala)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hackage.haskell.org/package/stm</a:t>
            </a:r>
            <a:r>
              <a:rPr lang="en-US" dirty="0" smtClean="0"/>
              <a:t> (Haskell)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github.com/AndrewRademacher</a:t>
            </a:r>
            <a:r>
              <a:rPr lang="en-US" smtClean="0">
                <a:hlinkClick r:id="rId6"/>
              </a:rPr>
              <a:t>/whimsy</a:t>
            </a:r>
            <a:r>
              <a:rPr lang="en-US" smtClean="0"/>
              <a:t> (Talk Project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26371" y="1011218"/>
            <a:ext cx="9316123" cy="4765637"/>
          </a:xfrm>
          <a:prstGeom prst="roundRect">
            <a:avLst>
              <a:gd name="adj" fmla="val 7863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2131" y="1011218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33764" y="2485016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7320" y="2669682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  <a:endParaRPr lang="en-US"/>
          </a:p>
        </p:txBody>
      </p:sp>
      <p:cxnSp>
        <p:nvCxnSpPr>
          <p:cNvPr id="11" name="Elbow Connector 10"/>
          <p:cNvCxnSpPr>
            <a:stCxn id="4" idx="6"/>
          </p:cNvCxnSpPr>
          <p:nvPr/>
        </p:nvCxnSpPr>
        <p:spPr>
          <a:xfrm flipH="1">
            <a:off x="3556724" y="3307976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51796" y="4057439"/>
            <a:ext cx="122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2715" y="4399898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Mailbox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95499" y="3506993"/>
            <a:ext cx="574042" cy="55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0"/>
          </p:cNvCxnSpPr>
          <p:nvPr/>
        </p:nvCxnSpPr>
        <p:spPr>
          <a:xfrm flipH="1" flipV="1">
            <a:off x="3883235" y="3782216"/>
            <a:ext cx="347942" cy="61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95826" y="2485016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78592" y="2589925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  <a:endParaRPr lang="en-US"/>
          </a:p>
        </p:txBody>
      </p:sp>
      <p:cxnSp>
        <p:nvCxnSpPr>
          <p:cNvPr id="26" name="Elbow Connector 25"/>
          <p:cNvCxnSpPr>
            <a:stCxn id="24" idx="2"/>
          </p:cNvCxnSpPr>
          <p:nvPr/>
        </p:nvCxnSpPr>
        <p:spPr>
          <a:xfrm rot="10800000" flipH="1" flipV="1">
            <a:off x="7295826" y="3307976"/>
            <a:ext cx="822960" cy="822960"/>
          </a:xfrm>
          <a:prstGeom prst="bentConnector4">
            <a:avLst>
              <a:gd name="adj1" fmla="val 49346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53084" y="3711419"/>
            <a:ext cx="122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06544" y="4262285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Mailbox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6975006" y="3711419"/>
            <a:ext cx="834431" cy="55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484756" y="3307976"/>
            <a:ext cx="834015" cy="42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7"/>
          </p:cNvCxnSpPr>
          <p:nvPr/>
        </p:nvCxnSpPr>
        <p:spPr>
          <a:xfrm rot="16200000" flipH="1">
            <a:off x="5443098" y="1421601"/>
            <a:ext cx="854015" cy="3462922"/>
          </a:xfrm>
          <a:prstGeom prst="curvedConnector4">
            <a:avLst>
              <a:gd name="adj1" fmla="val -94789"/>
              <a:gd name="adj2" fmla="val 817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031890" y="1615265"/>
            <a:ext cx="1144685" cy="5297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/>
      <p:bldP spid="17" grpId="0"/>
      <p:bldP spid="24" grpId="0" animBg="1"/>
      <p:bldP spid="25" grpId="0"/>
      <p:bldP spid="27" grpId="0"/>
      <p:bldP spid="28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26371" y="1011218"/>
            <a:ext cx="9316123" cy="4765637"/>
          </a:xfrm>
          <a:prstGeom prst="roundRect">
            <a:avLst>
              <a:gd name="adj" fmla="val 7863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2131" y="1011218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43590" y="2216054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7146" y="2400720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6" name="Elbow Connector 5"/>
          <p:cNvCxnSpPr>
            <a:stCxn id="4" idx="6"/>
          </p:cNvCxnSpPr>
          <p:nvPr/>
        </p:nvCxnSpPr>
        <p:spPr>
          <a:xfrm flipH="1">
            <a:off x="2566550" y="3039014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20082" y="1393094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33638" y="15777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URI Cache</a:t>
            </a:r>
            <a:endParaRPr lang="en-US" dirty="0"/>
          </a:p>
        </p:txBody>
      </p:sp>
      <p:cxnSp>
        <p:nvCxnSpPr>
          <p:cNvPr id="22" name="Elbow Connector 21"/>
          <p:cNvCxnSpPr>
            <a:stCxn id="22" idx="6"/>
          </p:cNvCxnSpPr>
          <p:nvPr/>
        </p:nvCxnSpPr>
        <p:spPr>
          <a:xfrm flipH="1">
            <a:off x="6143042" y="2216054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38882" y="3853936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52438" y="4038602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25" name="Elbow Connector 24"/>
          <p:cNvCxnSpPr>
            <a:stCxn id="25" idx="6"/>
          </p:cNvCxnSpPr>
          <p:nvPr/>
        </p:nvCxnSpPr>
        <p:spPr>
          <a:xfrm flipH="1">
            <a:off x="9261842" y="4676896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065022" y="3853936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78578" y="4038602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28" name="Elbow Connector 27"/>
          <p:cNvCxnSpPr>
            <a:stCxn id="28" idx="6"/>
          </p:cNvCxnSpPr>
          <p:nvPr/>
        </p:nvCxnSpPr>
        <p:spPr>
          <a:xfrm flipH="1">
            <a:off x="4887982" y="4676896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7"/>
            <a:endCxn id="20" idx="2"/>
          </p:cNvCxnSpPr>
          <p:nvPr/>
        </p:nvCxnSpPr>
        <p:spPr>
          <a:xfrm flipV="1">
            <a:off x="3148471" y="2216054"/>
            <a:ext cx="2171611" cy="24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7"/>
            <a:endCxn id="20" idx="4"/>
          </p:cNvCxnSpPr>
          <p:nvPr/>
        </p:nvCxnSpPr>
        <p:spPr>
          <a:xfrm flipV="1">
            <a:off x="5469903" y="3039014"/>
            <a:ext cx="673139" cy="105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20" idx="5"/>
          </p:cNvCxnSpPr>
          <p:nvPr/>
        </p:nvCxnSpPr>
        <p:spPr>
          <a:xfrm flipH="1" flipV="1">
            <a:off x="6724963" y="2797975"/>
            <a:ext cx="1713919" cy="187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56003" y="3488623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a URI exist?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21987" y="1896907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a URI exist?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5821" y="335012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URI.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0" grpId="0" animBg="1"/>
      <p:bldP spid="21" grpId="0"/>
      <p:bldP spid="23" grpId="0" animBg="1"/>
      <p:bldP spid="24" grpId="0"/>
      <p:bldP spid="26" grpId="0" animBg="1"/>
      <p:bldP spid="27" grpId="0"/>
      <p:bldP spid="46" grpId="0"/>
      <p:bldP spid="47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694330" y="618565"/>
            <a:ext cx="5593976" cy="5593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77671" y="13716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URI Cache</a:t>
            </a:r>
          </a:p>
        </p:txBody>
      </p:sp>
      <p:cxnSp>
        <p:nvCxnSpPr>
          <p:cNvPr id="42" name="Elbow Connector 41"/>
          <p:cNvCxnSpPr>
            <a:stCxn id="21" idx="6"/>
            <a:endCxn id="21" idx="4"/>
          </p:cNvCxnSpPr>
          <p:nvPr/>
        </p:nvCxnSpPr>
        <p:spPr>
          <a:xfrm flipH="1">
            <a:off x="4491318" y="3415553"/>
            <a:ext cx="2796988" cy="2796988"/>
          </a:xfrm>
          <a:prstGeom prst="bentConnector4">
            <a:avLst>
              <a:gd name="adj1" fmla="val 644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085294" y="463653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129074" y="1099066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</a:p>
        </p:txBody>
      </p:sp>
      <p:sp>
        <p:nvSpPr>
          <p:cNvPr id="49" name="Oval 48"/>
          <p:cNvSpPr/>
          <p:nvPr/>
        </p:nvSpPr>
        <p:spPr>
          <a:xfrm>
            <a:off x="10085294" y="280773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96309" y="3080266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</a:p>
        </p:txBody>
      </p:sp>
      <p:sp>
        <p:nvSpPr>
          <p:cNvPr id="51" name="Oval 50"/>
          <p:cNvSpPr/>
          <p:nvPr/>
        </p:nvSpPr>
        <p:spPr>
          <a:xfrm>
            <a:off x="10170459" y="97893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281474" y="1251466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70459" y="4909066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88858" y="3773217"/>
            <a:ext cx="1156447" cy="406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988858" y="4407932"/>
            <a:ext cx="1156447" cy="406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Request</a:t>
            </a: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88858" y="5042647"/>
            <a:ext cx="1156447" cy="406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Request</a:t>
            </a:r>
            <a:endParaRPr lang="en-US"/>
          </a:p>
        </p:txBody>
      </p:sp>
      <p:cxnSp>
        <p:nvCxnSpPr>
          <p:cNvPr id="58" name="Straight Arrow Connector 57"/>
          <p:cNvCxnSpPr>
            <a:stCxn id="51" idx="2"/>
            <a:endCxn id="54" idx="3"/>
          </p:cNvCxnSpPr>
          <p:nvPr/>
        </p:nvCxnSpPr>
        <p:spPr>
          <a:xfrm flipH="1">
            <a:off x="6145305" y="1436132"/>
            <a:ext cx="4025154" cy="254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2"/>
          </p:cNvCxnSpPr>
          <p:nvPr/>
        </p:nvCxnSpPr>
        <p:spPr>
          <a:xfrm flipH="1">
            <a:off x="6145305" y="3264932"/>
            <a:ext cx="3939989" cy="134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2"/>
            <a:endCxn id="56" idx="3"/>
          </p:cNvCxnSpPr>
          <p:nvPr/>
        </p:nvCxnSpPr>
        <p:spPr>
          <a:xfrm flipH="1">
            <a:off x="6145305" y="5093732"/>
            <a:ext cx="3939989" cy="15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Down Arrow 68"/>
          <p:cNvSpPr/>
          <p:nvPr/>
        </p:nvSpPr>
        <p:spPr>
          <a:xfrm>
            <a:off x="3576918" y="3415553"/>
            <a:ext cx="679919" cy="2796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 model is concurrent with regard to a system of actions.</a:t>
            </a:r>
          </a:p>
          <a:p>
            <a:r>
              <a:rPr lang="en-US" dirty="0" smtClean="0"/>
              <a:t>Actor model is NOT concurrent with regard to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mean by concurrency?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555</Words>
  <Application>Microsoft Macintosh PowerPoint</Application>
  <PresentationFormat>Widescreen</PresentationFormat>
  <Paragraphs>169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Reliable Concurrency Without the Actor Model</vt:lpstr>
      <vt:lpstr>Who am I?</vt:lpstr>
      <vt:lpstr>Talks on the actor model.</vt:lpstr>
      <vt:lpstr>What does the actor model mean by concurrency?</vt:lpstr>
      <vt:lpstr>PowerPoint Presentation</vt:lpstr>
      <vt:lpstr>PowerPoint Presentation</vt:lpstr>
      <vt:lpstr>PowerPoint Presentation</vt:lpstr>
      <vt:lpstr>PowerPoint Presentation</vt:lpstr>
      <vt:lpstr>What do I mean by concurrency?</vt:lpstr>
      <vt:lpstr>PowerPoint Presentation</vt:lpstr>
      <vt:lpstr>Rules of the game.</vt:lpstr>
      <vt:lpstr>Web API</vt:lpstr>
      <vt:lpstr>Types</vt:lpstr>
      <vt:lpstr>Types</vt:lpstr>
      <vt:lpstr>Types</vt:lpstr>
      <vt:lpstr>Detour (Parametric Polymorphism)</vt:lpstr>
      <vt:lpstr>Detour (IO &amp; IORef)</vt:lpstr>
      <vt:lpstr>First attempt (i.e. IORef-2)</vt:lpstr>
      <vt:lpstr>PowerPoint Presentation</vt:lpstr>
      <vt:lpstr>PowerPoint Presentation</vt:lpstr>
      <vt:lpstr>Detour (MVar)</vt:lpstr>
      <vt:lpstr>PowerPoint Presentation</vt:lpstr>
      <vt:lpstr>Second Attempt (i.e. MVar-1)</vt:lpstr>
      <vt:lpstr>PowerPoint Presentation</vt:lpstr>
      <vt:lpstr>PowerPoint Presentation</vt:lpstr>
      <vt:lpstr>PowerPoint Presentation</vt:lpstr>
      <vt:lpstr>Third Attempt (i.e. Mvar-2)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Transactional Memory</vt:lpstr>
      <vt:lpstr>PowerPoint Presentation</vt:lpstr>
      <vt:lpstr>PowerPoint Presentation</vt:lpstr>
      <vt:lpstr>PowerPoint Presentation</vt:lpstr>
      <vt:lpstr>One last try (i.e. TVar-1)</vt:lpstr>
      <vt:lpstr>PowerPoint Presentation</vt:lpstr>
      <vt:lpstr>PowerPoint Presentation</vt:lpstr>
      <vt:lpstr>PowerPoint Presentation</vt:lpstr>
      <vt:lpstr>STM Implementations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Rademacher</dc:creator>
  <cp:lastModifiedBy>Andrew Rademacher</cp:lastModifiedBy>
  <cp:revision>114</cp:revision>
  <dcterms:created xsi:type="dcterms:W3CDTF">2015-11-08T19:42:25Z</dcterms:created>
  <dcterms:modified xsi:type="dcterms:W3CDTF">2015-11-10T04:21:55Z</dcterms:modified>
</cp:coreProperties>
</file>