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780A68"/>
    <a:srgbClr val="1AAEDC"/>
    <a:srgbClr val="2DAD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6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42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8229600" cy="3657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A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356E-1989-45DF-9A8F-140A23C2747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A385-65D7-4078-9D43-7BADBAF381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spc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202531"/>
          </a:xfrm>
        </p:spPr>
        <p:txBody>
          <a:bodyPr>
            <a:noAutofit/>
          </a:bodyPr>
          <a:lstStyle/>
          <a:p>
            <a:r>
              <a:rPr lang="en-US" sz="6000" dirty="0" smtClean="0"/>
              <a:t>Introduction to Web Mapping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https://a.tiles.mapbox.com/v4/examples/</a:t>
            </a:r>
            <a:r>
              <a:rPr lang="en-US" sz="4800" i="1" dirty="0" smtClean="0">
                <a:solidFill>
                  <a:srgbClr val="1AAEDC"/>
                </a:solidFill>
              </a:rPr>
              <a:t>{z}</a:t>
            </a:r>
            <a:r>
              <a:rPr lang="en-US" dirty="0" smtClean="0"/>
              <a:t>/</a:t>
            </a:r>
            <a:r>
              <a:rPr lang="en-US" sz="4800" i="1" dirty="0" smtClean="0">
                <a:solidFill>
                  <a:srgbClr val="1AAEDC"/>
                </a:solidFill>
              </a:rPr>
              <a:t>{x}</a:t>
            </a:r>
            <a:r>
              <a:rPr lang="en-US" dirty="0" smtClean="0"/>
              <a:t>/</a:t>
            </a:r>
            <a:r>
              <a:rPr lang="en-US" sz="4800" i="1" dirty="0" smtClean="0">
                <a:solidFill>
                  <a:srgbClr val="1AAEDC"/>
                </a:solidFill>
              </a:rPr>
              <a:t>{y}</a:t>
            </a:r>
            <a:r>
              <a:rPr lang="en-US" dirty="0" smtClean="0"/>
              <a:t>.png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21410" y="3181350"/>
            <a:ext cx="76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A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Topical Data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tells the story</a:t>
            </a:r>
            <a:endParaRPr lang="en-US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8229600" cy="36575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WMS (web mapping service)</a:t>
            </a:r>
          </a:p>
          <a:p>
            <a:r>
              <a:rPr lang="en-US" sz="4000" dirty="0" smtClean="0"/>
              <a:t>WFS (web feature service)</a:t>
            </a:r>
          </a:p>
          <a:p>
            <a:r>
              <a:rPr lang="en-US" sz="4000" dirty="0" err="1" smtClean="0"/>
              <a:t>kml</a:t>
            </a:r>
            <a:endParaRPr lang="en-US" sz="4000" dirty="0" smtClean="0"/>
          </a:p>
          <a:p>
            <a:r>
              <a:rPr lang="en-US" sz="4000" dirty="0" err="1" smtClean="0"/>
              <a:t>csv</a:t>
            </a:r>
            <a:endParaRPr lang="en-US" sz="4000" dirty="0" smtClean="0"/>
          </a:p>
          <a:p>
            <a:r>
              <a:rPr lang="en-US" sz="4000" dirty="0" err="1" smtClean="0"/>
              <a:t>geoJSON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978"/>
            <a:ext cx="3581400" cy="4423171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rgbClr val="FF66CC"/>
                </a:solidFill>
              </a:rPr>
              <a:t>J</a:t>
            </a:r>
            <a:r>
              <a:rPr lang="en-US" sz="6000" dirty="0" smtClean="0"/>
              <a:t>ava-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S</a:t>
            </a:r>
            <a:r>
              <a:rPr lang="en-US" sz="6000" dirty="0" smtClean="0"/>
              <a:t>cript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O</a:t>
            </a:r>
            <a:r>
              <a:rPr lang="en-US" sz="6000" dirty="0" smtClean="0"/>
              <a:t>bject</a:t>
            </a:r>
            <a:br>
              <a:rPr lang="en-US" sz="6000" dirty="0" smtClean="0"/>
            </a:br>
            <a:r>
              <a:rPr lang="en-US" sz="6000" dirty="0" smtClean="0">
                <a:solidFill>
                  <a:srgbClr val="FF66CC"/>
                </a:solidFill>
              </a:rPr>
              <a:t>N</a:t>
            </a:r>
            <a:r>
              <a:rPr lang="en-US" sz="6000" dirty="0" smtClean="0"/>
              <a:t>otation</a:t>
            </a:r>
            <a:endParaRPr lang="en-US" sz="6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05400" y="209550"/>
            <a:ext cx="3733800" cy="4423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‘no’:1,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‘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type’:’college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’,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 ‘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name’:’KSU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’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65572"/>
          </a:xfrm>
        </p:spPr>
        <p:txBody>
          <a:bodyPr/>
          <a:lstStyle/>
          <a:p>
            <a:r>
              <a:rPr lang="en-US" dirty="0" smtClean="0"/>
              <a:t>http://geojson.org/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800" y="1200150"/>
            <a:ext cx="5715000" cy="358139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"type": "Feature",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"geometry":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"type": "Point",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"coordinates": [125.6, 10.1]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"properties":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"name": "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Dinagat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Islands"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0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Mapping Client</a:t>
            </a:r>
            <a:br>
              <a:rPr lang="en-US" dirty="0" smtClean="0"/>
            </a:br>
            <a:r>
              <a:rPr lang="en-US" i="1" dirty="0" smtClean="0">
                <a:solidFill>
                  <a:srgbClr val="1AAEDC"/>
                </a:solidFill>
              </a:rPr>
              <a:t>the software that puts it all together</a:t>
            </a:r>
            <a:endParaRPr lang="en-US" i="1" dirty="0">
              <a:solidFill>
                <a:srgbClr val="1AAE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0550"/>
            <a:ext cx="8229600" cy="4114799"/>
          </a:xfrm>
        </p:spPr>
        <p:txBody>
          <a:bodyPr>
            <a:noAutofit/>
          </a:bodyPr>
          <a:lstStyle/>
          <a:p>
            <a:r>
              <a:rPr lang="en-US" sz="3600" dirty="0" smtClean="0"/>
              <a:t>Google Maps JavaScript API</a:t>
            </a:r>
          </a:p>
          <a:p>
            <a:r>
              <a:rPr lang="en-US" sz="3600" dirty="0" smtClean="0"/>
              <a:t>ESRI ArcGIS JavaScript API</a:t>
            </a:r>
          </a:p>
          <a:p>
            <a:r>
              <a:rPr lang="en-US" sz="3600" dirty="0" err="1" smtClean="0"/>
              <a:t>MapBox</a:t>
            </a:r>
            <a:r>
              <a:rPr lang="en-US" sz="3600" dirty="0" smtClean="0"/>
              <a:t> JavaScript API</a:t>
            </a:r>
          </a:p>
          <a:p>
            <a:r>
              <a:rPr lang="en-US" sz="3600" dirty="0" smtClean="0"/>
              <a:t>Leaflet</a:t>
            </a:r>
          </a:p>
          <a:p>
            <a:r>
              <a:rPr lang="en-US" sz="3600" dirty="0" err="1" smtClean="0"/>
              <a:t>OpenLayers</a:t>
            </a:r>
            <a:endParaRPr lang="en-US" sz="3600" dirty="0" smtClean="0"/>
          </a:p>
          <a:p>
            <a:r>
              <a:rPr lang="en-US" sz="3600" dirty="0" smtClean="0"/>
              <a:t>many others...</a:t>
            </a:r>
          </a:p>
          <a:p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495550"/>
            <a:ext cx="4267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3105150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Let’s Make A Map!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Map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mapbox.com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github.com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51771"/>
          </a:xfrm>
        </p:spPr>
        <p:txBody>
          <a:bodyPr/>
          <a:lstStyle/>
          <a:p>
            <a:r>
              <a:rPr lang="en-US" dirty="0" smtClean="0"/>
              <a:t>So, what </a:t>
            </a:r>
            <a:r>
              <a:rPr lang="en-US" sz="4800" i="1" dirty="0" smtClean="0">
                <a:solidFill>
                  <a:srgbClr val="FF66CC"/>
                </a:solidFill>
              </a:rPr>
              <a:t>is</a:t>
            </a:r>
            <a:r>
              <a:rPr lang="en-US" dirty="0" smtClean="0"/>
              <a:t> a web map?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geojson.io</a:t>
            </a:r>
            <a:r>
              <a:rPr lang="en-US" sz="4800" i="1" dirty="0">
                <a:solidFill>
                  <a:srgbClr val="FF66CC"/>
                </a:solidFill>
              </a:rPr>
              <a:t/>
            </a:r>
            <a:br>
              <a:rPr lang="en-US" sz="4800" i="1" dirty="0">
                <a:solidFill>
                  <a:srgbClr val="FF66CC"/>
                </a:solidFill>
              </a:rPr>
            </a:br>
            <a:r>
              <a:rPr lang="en-US" sz="4800" i="1" dirty="0" smtClean="0">
                <a:solidFill>
                  <a:srgbClr val="FF66CC"/>
                </a:solidFill>
              </a:rPr>
              <a:t>overpass-turbo.eu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4423171"/>
          </a:xfrm>
        </p:spPr>
        <p:txBody>
          <a:bodyPr/>
          <a:lstStyle/>
          <a:p>
            <a:r>
              <a:rPr lang="en-US" dirty="0" smtClean="0"/>
              <a:t>fork my repo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800" i="1" dirty="0" smtClean="0">
                <a:solidFill>
                  <a:srgbClr val="FF66CC"/>
                </a:solidFill>
              </a:rPr>
              <a:t>https://github.com/willbreitkreutz/web_mapping_workshop</a:t>
            </a:r>
            <a:endParaRPr lang="en-US" i="1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2950"/>
            <a:ext cx="6705600" cy="3886199"/>
          </a:xfrm>
        </p:spPr>
        <p:txBody>
          <a:bodyPr/>
          <a:lstStyle/>
          <a:p>
            <a:pPr algn="l"/>
            <a:r>
              <a:rPr lang="en-US" sz="4800" i="1" dirty="0" smtClean="0">
                <a:solidFill>
                  <a:srgbClr val="FF66CC"/>
                </a:solidFill>
              </a:rPr>
              <a:t>{</a:t>
            </a:r>
            <a:r>
              <a:rPr lang="en-US" sz="4800" i="1" dirty="0" err="1" smtClean="0">
                <a:solidFill>
                  <a:srgbClr val="FF66CC"/>
                </a:solidFill>
              </a:rPr>
              <a:t>your_user_name</a:t>
            </a:r>
            <a:r>
              <a:rPr lang="en-US" sz="4800" i="1" dirty="0" smtClean="0">
                <a:solidFill>
                  <a:srgbClr val="FF66CC"/>
                </a:solidFill>
              </a:rPr>
              <a:t>}</a:t>
            </a:r>
            <a:br>
              <a:rPr lang="en-US" sz="4800" i="1" dirty="0" smtClean="0">
                <a:solidFill>
                  <a:srgbClr val="FF66CC"/>
                </a:solidFill>
              </a:rPr>
            </a:br>
            <a:r>
              <a:rPr lang="en-US" dirty="0" smtClean="0"/>
              <a:t>.</a:t>
            </a:r>
            <a:r>
              <a:rPr lang="en-US" dirty="0" err="1" smtClean="0"/>
              <a:t>github.io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FF66CC"/>
                </a:solidFill>
              </a:rPr>
              <a:t>{</a:t>
            </a:r>
            <a:r>
              <a:rPr lang="en-US" sz="4800" i="1" dirty="0" err="1" smtClean="0">
                <a:solidFill>
                  <a:srgbClr val="FF66CC"/>
                </a:solidFill>
              </a:rPr>
              <a:t>repository_name</a:t>
            </a:r>
            <a:r>
              <a:rPr lang="en-US" sz="4800" i="1" dirty="0" smtClean="0">
                <a:solidFill>
                  <a:srgbClr val="FF66CC"/>
                </a:solidFill>
              </a:rPr>
              <a:t>}</a:t>
            </a:r>
            <a:endParaRPr lang="en-US" i="1" dirty="0">
              <a:solidFill>
                <a:srgbClr val="FF66CC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85750"/>
            <a:ext cx="8229600" cy="76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gh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6350"/>
            <a:ext cx="8229600" cy="3428999"/>
          </a:xfrm>
        </p:spPr>
        <p:txBody>
          <a:bodyPr/>
          <a:lstStyle/>
          <a:p>
            <a:r>
              <a:rPr lang="en-US" sz="3600" dirty="0" smtClean="0"/>
              <a:t>Downloadable PDFs…</a:t>
            </a:r>
          </a:p>
          <a:p>
            <a:r>
              <a:rPr lang="en-US" sz="3600" dirty="0" smtClean="0"/>
              <a:t>Static Images (.jpg etc…)</a:t>
            </a:r>
          </a:p>
          <a:p>
            <a:r>
              <a:rPr lang="en-US" sz="3600" dirty="0" smtClean="0"/>
              <a:t>Interactive Mapping Applications…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150"/>
            <a:ext cx="8077200" cy="4190999"/>
          </a:xfrm>
        </p:spPr>
        <p:txBody>
          <a:bodyPr anchor="t">
            <a:normAutofit/>
          </a:bodyPr>
          <a:lstStyle/>
          <a:p>
            <a:pPr algn="l"/>
            <a:r>
              <a:rPr lang="en-US" sz="4000" i="1" dirty="0" smtClean="0">
                <a:solidFill>
                  <a:srgbClr val="FF66CC"/>
                </a:solidFill>
              </a:rPr>
              <a:t>for our purposes…</a:t>
            </a:r>
            <a:r>
              <a:rPr lang="en-US" sz="3200" i="1" dirty="0" smtClean="0">
                <a:solidFill>
                  <a:srgbClr val="FF66CC"/>
                </a:solidFill>
              </a:rPr>
              <a:t/>
            </a:r>
            <a:br>
              <a:rPr lang="en-US" sz="3200" i="1" dirty="0" smtClean="0">
                <a:solidFill>
                  <a:srgbClr val="FF66CC"/>
                </a:solidFill>
              </a:rPr>
            </a:br>
            <a:r>
              <a:rPr lang="en-US" sz="3200" i="1" dirty="0">
                <a:solidFill>
                  <a:srgbClr val="FF66CC"/>
                </a:solidFill>
              </a:rPr>
              <a:t/>
            </a:r>
            <a:br>
              <a:rPr lang="en-US" sz="3200" i="1" dirty="0">
                <a:solidFill>
                  <a:srgbClr val="FF66CC"/>
                </a:solidFill>
              </a:rPr>
            </a:br>
            <a:r>
              <a:rPr lang="en-US" sz="3600" dirty="0" smtClean="0"/>
              <a:t>an interactive mapping application generally using a JavaScript framework to facilitate the basic pan, zoom and identify workflows native to interactive web mapping.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The Mapping Client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Data</a:t>
            </a:r>
            <a:br>
              <a:rPr lang="en-US" dirty="0" smtClean="0"/>
            </a:br>
            <a:r>
              <a:rPr lang="en-US" sz="4800" i="1" dirty="0" smtClean="0">
                <a:solidFill>
                  <a:srgbClr val="1AAEDC"/>
                </a:solidFill>
              </a:rPr>
              <a:t>or…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2441971"/>
          </a:xfrm>
        </p:spPr>
        <p:txBody>
          <a:bodyPr/>
          <a:lstStyle/>
          <a:p>
            <a:r>
              <a:rPr lang="en-US" dirty="0" smtClean="0"/>
              <a:t>Tiles…</a:t>
            </a:r>
            <a:endParaRPr lang="en-US" dirty="0"/>
          </a:p>
        </p:txBody>
      </p:sp>
      <p:pic>
        <p:nvPicPr>
          <p:cNvPr id="1026" name="Picture 2" descr="https://a.tiles.mapbox.com/v4/examples.map-i86l3621/0/0/0.png?access_token=pk.eyJ1IjoidHJpc3RlbiIsImEiOiJuZ2E5MG5BIn0.39lpfFC5Nxyqck1qbTNq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5350"/>
            <a:ext cx="3429000" cy="34290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90286" y="46835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7626424" y="2489126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532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343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772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000" y="895350"/>
            <a:ext cx="0" cy="129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01000" y="3105150"/>
            <a:ext cx="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48600" y="895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8600" y="4324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2441971"/>
          </a:xfrm>
        </p:spPr>
        <p:txBody>
          <a:bodyPr/>
          <a:lstStyle/>
          <a:p>
            <a:r>
              <a:rPr lang="en-US" dirty="0" smtClean="0"/>
              <a:t>Tiles…</a:t>
            </a:r>
            <a:endParaRPr lang="en-US" dirty="0"/>
          </a:p>
        </p:txBody>
      </p:sp>
      <p:pic>
        <p:nvPicPr>
          <p:cNvPr id="1026" name="Picture 2" descr="https://a.tiles.mapbox.com/v4/examples.map-i86l3621/0/0/0.png?access_token=pk.eyJ1IjoidHJpc3RlbiIsImEiOiJuZ2E5MG5BIn0.39lpfFC5Nxyqck1qbTNq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5350"/>
            <a:ext cx="3429000" cy="342900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90286" y="46835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7626424" y="2489126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532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666750"/>
            <a:ext cx="121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343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772400" y="51435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000" y="895350"/>
            <a:ext cx="0" cy="129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01000" y="3105150"/>
            <a:ext cx="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48600" y="895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8600" y="432435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2209800" y="971550"/>
            <a:ext cx="3429000" cy="2441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z0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24000" y="1809750"/>
            <a:ext cx="3429000" cy="2441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z1</a:t>
            </a:r>
          </a:p>
        </p:txBody>
      </p:sp>
      <p:pic>
        <p:nvPicPr>
          <p:cNvPr id="14" name="Picture 13" descr="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1333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1333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1400" y="26479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6000" y="264795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304800" y="2876550"/>
            <a:ext cx="3429000" cy="226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 so on…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188</Words>
  <Application>Microsoft Office PowerPoint</Application>
  <PresentationFormat>On-screen Show (16:9)</PresentationFormat>
  <Paragraphs>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Web Mapping</vt:lpstr>
      <vt:lpstr>So, what is a web map?</vt:lpstr>
      <vt:lpstr>Slide 3</vt:lpstr>
      <vt:lpstr>for our purposes…  an interactive mapping application generally using a JavaScript framework to facilitate the basic pan, zoom and identify workflows native to interactive web mapping.</vt:lpstr>
      <vt:lpstr>Data</vt:lpstr>
      <vt:lpstr>The Mapping Client</vt:lpstr>
      <vt:lpstr>Contextual Data or… Base Maps</vt:lpstr>
      <vt:lpstr>Tiles…</vt:lpstr>
      <vt:lpstr>Tiles…</vt:lpstr>
      <vt:lpstr>https://a.tiles.mapbox.com/v4/examples/{z}/{x}/{y}.png</vt:lpstr>
      <vt:lpstr>Topical Data tells the story</vt:lpstr>
      <vt:lpstr>Slide 12</vt:lpstr>
      <vt:lpstr>Java- Script Object Notation</vt:lpstr>
      <vt:lpstr>http://geojson.org/</vt:lpstr>
      <vt:lpstr>The Mapping Client the software that puts it all together</vt:lpstr>
      <vt:lpstr>Slide 16</vt:lpstr>
      <vt:lpstr>Let’s Make A Map!</vt:lpstr>
      <vt:lpstr>Base Map  mapbox.com</vt:lpstr>
      <vt:lpstr>Hosting  github.com</vt:lpstr>
      <vt:lpstr>Data  geojson.io overpass-turbo.eu</vt:lpstr>
      <vt:lpstr>fork my repo  https://github.com/willbreitkreutz/web_mapping_workshop</vt:lpstr>
      <vt:lpstr>{your_user_name} .github.io/ {repository_name}</vt:lpstr>
      <vt:lpstr>Slide 23</vt:lpstr>
    </vt:vector>
  </TitlesOfParts>
  <Company>USACE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Mapping</dc:title>
  <dc:creator>Will Breitkreutz</dc:creator>
  <cp:lastModifiedBy>Will Breitkreutz</cp:lastModifiedBy>
  <cp:revision>20</cp:revision>
  <dcterms:created xsi:type="dcterms:W3CDTF">2014-11-13T01:09:52Z</dcterms:created>
  <dcterms:modified xsi:type="dcterms:W3CDTF">2014-11-13T14:45:41Z</dcterms:modified>
</cp:coreProperties>
</file>