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3" r:id="rId17"/>
    <p:sldId id="281" r:id="rId18"/>
    <p:sldId id="282" r:id="rId19"/>
    <p:sldId id="280" r:id="rId20"/>
    <p:sldId id="272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A68"/>
    <a:srgbClr val="FF66CC"/>
    <a:srgbClr val="1AAEDC"/>
    <a:srgbClr val="2DAD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42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8229600" cy="3657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A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2356E-1989-45DF-9A8F-140A23C2747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A385-65D7-4078-9D43-7BADBAF38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202531"/>
          </a:xfrm>
        </p:spPr>
        <p:txBody>
          <a:bodyPr>
            <a:noAutofit/>
          </a:bodyPr>
          <a:lstStyle/>
          <a:p>
            <a:r>
              <a:rPr lang="en-US" sz="6000" dirty="0" smtClean="0"/>
              <a:t>Introduction to Web Mapping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https://a.tiles.mapbox.com/v4/examples/</a:t>
            </a:r>
            <a:r>
              <a:rPr lang="en-US" sz="4800" i="1" dirty="0" smtClean="0">
                <a:solidFill>
                  <a:srgbClr val="1AAEDC"/>
                </a:solidFill>
              </a:rPr>
              <a:t>{z}</a:t>
            </a:r>
            <a:r>
              <a:rPr lang="en-US" dirty="0" smtClean="0"/>
              <a:t>/</a:t>
            </a:r>
            <a:r>
              <a:rPr lang="en-US" sz="4800" i="1" dirty="0" smtClean="0">
                <a:solidFill>
                  <a:srgbClr val="1AAEDC"/>
                </a:solidFill>
              </a:rPr>
              <a:t>{x}</a:t>
            </a:r>
            <a:r>
              <a:rPr lang="en-US" dirty="0" smtClean="0"/>
              <a:t>/</a:t>
            </a:r>
            <a:r>
              <a:rPr lang="en-US" sz="4800" i="1" dirty="0" smtClean="0">
                <a:solidFill>
                  <a:srgbClr val="1AAEDC"/>
                </a:solidFill>
              </a:rPr>
              <a:t>{y}</a:t>
            </a:r>
            <a:r>
              <a:rPr lang="en-US" dirty="0" smtClean="0"/>
              <a:t>.png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3181350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0" y="3181350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21410" y="3181350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A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Topical Data</a:t>
            </a:r>
            <a:br>
              <a:rPr lang="en-US" dirty="0" smtClean="0"/>
            </a:br>
            <a:r>
              <a:rPr lang="en-US" sz="4800" i="1" dirty="0" smtClean="0">
                <a:solidFill>
                  <a:srgbClr val="FF66CC"/>
                </a:solidFill>
              </a:rPr>
              <a:t>tells the story</a:t>
            </a:r>
            <a:endParaRPr lang="en-US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8229600" cy="36575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WMS (web mapping service)</a:t>
            </a:r>
          </a:p>
          <a:p>
            <a:r>
              <a:rPr lang="en-US" sz="4000" dirty="0" smtClean="0"/>
              <a:t>WFS (web feature service)</a:t>
            </a:r>
          </a:p>
          <a:p>
            <a:r>
              <a:rPr lang="en-US" sz="4000" dirty="0" err="1" smtClean="0"/>
              <a:t>kml</a:t>
            </a:r>
            <a:endParaRPr lang="en-US" sz="4000" dirty="0" smtClean="0"/>
          </a:p>
          <a:p>
            <a:r>
              <a:rPr lang="en-US" sz="4000" dirty="0" err="1" smtClean="0"/>
              <a:t>csv</a:t>
            </a:r>
            <a:endParaRPr lang="en-US" sz="4000" dirty="0" smtClean="0"/>
          </a:p>
          <a:p>
            <a:r>
              <a:rPr lang="en-US" sz="4000" dirty="0" err="1" smtClean="0"/>
              <a:t>geoJSON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978"/>
            <a:ext cx="3581400" cy="4423171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rgbClr val="FF66CC"/>
                </a:solidFill>
              </a:rPr>
              <a:t>J</a:t>
            </a:r>
            <a:r>
              <a:rPr lang="en-US" sz="6000" dirty="0" smtClean="0"/>
              <a:t>ava-</a:t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66CC"/>
                </a:solidFill>
              </a:rPr>
              <a:t>S</a:t>
            </a:r>
            <a:r>
              <a:rPr lang="en-US" sz="6000" dirty="0" smtClean="0"/>
              <a:t>cript</a:t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66CC"/>
                </a:solidFill>
              </a:rPr>
              <a:t>O</a:t>
            </a:r>
            <a:r>
              <a:rPr lang="en-US" sz="6000" dirty="0" smtClean="0"/>
              <a:t>bject</a:t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66CC"/>
                </a:solidFill>
              </a:rPr>
              <a:t>N</a:t>
            </a:r>
            <a:r>
              <a:rPr lang="en-US" sz="6000" dirty="0" smtClean="0"/>
              <a:t>otation</a:t>
            </a:r>
            <a:endParaRPr lang="en-US" sz="6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05400" y="209550"/>
            <a:ext cx="3733800" cy="4423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‘no’:1,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‘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type’:’college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’,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 ‘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name’:’KSU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’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765572"/>
          </a:xfrm>
        </p:spPr>
        <p:txBody>
          <a:bodyPr/>
          <a:lstStyle/>
          <a:p>
            <a:r>
              <a:rPr lang="en-US" dirty="0" smtClean="0"/>
              <a:t>http://geojson.org/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800" y="1200150"/>
            <a:ext cx="5715000" cy="3581399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"type": "Feature",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"geometry":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"type": "Point",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"coordinates": [125.6, 10.1]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"properties":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"name": "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Dinagat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Islands"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Mapping Client</a:t>
            </a:r>
            <a:br>
              <a:rPr lang="en-US" dirty="0" smtClean="0"/>
            </a:br>
            <a:r>
              <a:rPr lang="en-US" i="1" dirty="0" smtClean="0">
                <a:solidFill>
                  <a:srgbClr val="1AAEDC"/>
                </a:solidFill>
              </a:rPr>
              <a:t>the software that puts it all together</a:t>
            </a:r>
            <a:endParaRPr lang="en-US" i="1" dirty="0">
              <a:solidFill>
                <a:srgbClr val="1AAE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0550"/>
            <a:ext cx="8229600" cy="4114799"/>
          </a:xfrm>
        </p:spPr>
        <p:txBody>
          <a:bodyPr>
            <a:noAutofit/>
          </a:bodyPr>
          <a:lstStyle/>
          <a:p>
            <a:r>
              <a:rPr lang="en-US" sz="3600" dirty="0" smtClean="0"/>
              <a:t>Google Maps JavaScript API</a:t>
            </a:r>
          </a:p>
          <a:p>
            <a:r>
              <a:rPr lang="en-US" sz="3600" dirty="0" smtClean="0"/>
              <a:t>ESRI ArcGIS JavaScript API</a:t>
            </a:r>
          </a:p>
          <a:p>
            <a:r>
              <a:rPr lang="en-US" sz="3600" dirty="0" err="1" smtClean="0"/>
              <a:t>MapBox</a:t>
            </a:r>
            <a:r>
              <a:rPr lang="en-US" sz="3600" dirty="0" smtClean="0"/>
              <a:t> JavaScript API</a:t>
            </a:r>
          </a:p>
          <a:p>
            <a:r>
              <a:rPr lang="en-US" sz="3600" dirty="0" smtClean="0"/>
              <a:t>Leaflet</a:t>
            </a:r>
          </a:p>
          <a:p>
            <a:r>
              <a:rPr lang="en-US" sz="3600" dirty="0" err="1" smtClean="0"/>
              <a:t>OpenLayers</a:t>
            </a:r>
            <a:endParaRPr lang="en-US" sz="3600" dirty="0" smtClean="0"/>
          </a:p>
          <a:p>
            <a:r>
              <a:rPr lang="en-US" sz="3600" dirty="0" smtClean="0"/>
              <a:t>many others...</a:t>
            </a:r>
          </a:p>
          <a:p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495550"/>
            <a:ext cx="4267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3105150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lygon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962150"/>
            <a:ext cx="4953000" cy="287559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" name="Picture 2" descr="lines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438150"/>
            <a:ext cx="4419600" cy="256591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Picture 4" descr="points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742950"/>
            <a:ext cx="4527138" cy="262834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Picture 6" descr="t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1809750"/>
            <a:ext cx="2914650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Picture 7" descr="t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1581150"/>
            <a:ext cx="2914650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8" descr="t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86400" y="1504950"/>
            <a:ext cx="2914650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124200" y="1581150"/>
            <a:ext cx="5562600" cy="3124199"/>
          </a:xfrm>
        </p:spPr>
        <p:txBody>
          <a:bodyPr>
            <a:noAutofit/>
          </a:bodyPr>
          <a:lstStyle/>
          <a:p>
            <a:r>
              <a:rPr lang="en-US" sz="3600" dirty="0" smtClean="0"/>
              <a:t>SVG</a:t>
            </a:r>
          </a:p>
          <a:p>
            <a:r>
              <a:rPr lang="en-US" sz="3600" dirty="0" smtClean="0"/>
              <a:t>Canvas</a:t>
            </a:r>
          </a:p>
          <a:p>
            <a:r>
              <a:rPr lang="en-US" sz="3600" dirty="0" smtClean="0"/>
              <a:t>Plain Images…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owse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8859301" cy="5143500"/>
          </a:xfrm>
          <a:prstGeom prst="rect">
            <a:avLst/>
          </a:prstGeom>
        </p:spPr>
      </p:pic>
      <p:pic>
        <p:nvPicPr>
          <p:cNvPr id="7" name="Picture 6" descr="browse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0"/>
            <a:ext cx="8859301" cy="5143500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30976"/>
            <a:ext cx="841378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22663"/>
            <a:ext cx="84059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51771"/>
          </a:xfrm>
        </p:spPr>
        <p:txBody>
          <a:bodyPr/>
          <a:lstStyle/>
          <a:p>
            <a:r>
              <a:rPr lang="en-US" dirty="0" smtClean="0"/>
              <a:t>So, what </a:t>
            </a:r>
            <a:r>
              <a:rPr lang="en-US" sz="4800" i="1" dirty="0" smtClean="0">
                <a:solidFill>
                  <a:srgbClr val="FF66CC"/>
                </a:solidFill>
              </a:rPr>
              <a:t>is</a:t>
            </a:r>
            <a:r>
              <a:rPr lang="en-US" dirty="0" smtClean="0"/>
              <a:t> a web map?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Let’s Make A Map!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Map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i="1" dirty="0" smtClean="0">
                <a:solidFill>
                  <a:srgbClr val="FF66CC"/>
                </a:solidFill>
              </a:rPr>
              <a:t>mapbox.com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800" i="1" dirty="0" smtClean="0">
                <a:solidFill>
                  <a:srgbClr val="FF66CC"/>
                </a:solidFill>
              </a:rPr>
              <a:t>github.com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800" i="1" dirty="0" smtClean="0">
                <a:solidFill>
                  <a:srgbClr val="FF66CC"/>
                </a:solidFill>
              </a:rPr>
              <a:t>geojson.io</a:t>
            </a:r>
            <a:r>
              <a:rPr lang="en-US" sz="4800" i="1" dirty="0">
                <a:solidFill>
                  <a:srgbClr val="FF66CC"/>
                </a:solidFill>
              </a:rPr>
              <a:t/>
            </a:r>
            <a:br>
              <a:rPr lang="en-US" sz="4800" i="1" dirty="0">
                <a:solidFill>
                  <a:srgbClr val="FF66CC"/>
                </a:solidFill>
              </a:rPr>
            </a:br>
            <a:r>
              <a:rPr lang="en-US" sz="4800" i="1" dirty="0" smtClean="0">
                <a:solidFill>
                  <a:srgbClr val="FF66CC"/>
                </a:solidFill>
              </a:rPr>
              <a:t>overpass-turbo.eu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4423171"/>
          </a:xfrm>
        </p:spPr>
        <p:txBody>
          <a:bodyPr/>
          <a:lstStyle/>
          <a:p>
            <a:r>
              <a:rPr lang="en-US" dirty="0" smtClean="0"/>
              <a:t>fork my repo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800" i="1" dirty="0" smtClean="0">
                <a:solidFill>
                  <a:srgbClr val="FF66CC"/>
                </a:solidFill>
              </a:rPr>
              <a:t>https://github.com/willbreitkreutz/web_mapping_workshop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2950"/>
            <a:ext cx="6705600" cy="3886199"/>
          </a:xfrm>
        </p:spPr>
        <p:txBody>
          <a:bodyPr/>
          <a:lstStyle/>
          <a:p>
            <a:pPr algn="l"/>
            <a:r>
              <a:rPr lang="en-US" sz="4800" i="1" dirty="0" smtClean="0">
                <a:solidFill>
                  <a:srgbClr val="FF66CC"/>
                </a:solidFill>
              </a:rPr>
              <a:t>{</a:t>
            </a:r>
            <a:r>
              <a:rPr lang="en-US" sz="4800" i="1" dirty="0" err="1" smtClean="0">
                <a:solidFill>
                  <a:srgbClr val="FF66CC"/>
                </a:solidFill>
              </a:rPr>
              <a:t>your_user_name</a:t>
            </a:r>
            <a:r>
              <a:rPr lang="en-US" sz="4800" i="1" dirty="0" smtClean="0">
                <a:solidFill>
                  <a:srgbClr val="FF66CC"/>
                </a:solidFill>
              </a:rPr>
              <a:t>}</a:t>
            </a:r>
            <a:br>
              <a:rPr lang="en-US" sz="4800" i="1" dirty="0" smtClean="0">
                <a:solidFill>
                  <a:srgbClr val="FF66CC"/>
                </a:solidFill>
              </a:rPr>
            </a:br>
            <a:r>
              <a:rPr lang="en-US" dirty="0" smtClean="0"/>
              <a:t>.</a:t>
            </a:r>
            <a:r>
              <a:rPr lang="en-US" dirty="0" err="1" smtClean="0"/>
              <a:t>github.io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sz="4800" i="1" dirty="0" smtClean="0">
                <a:solidFill>
                  <a:srgbClr val="FF66CC"/>
                </a:solidFill>
              </a:rPr>
              <a:t>{</a:t>
            </a:r>
            <a:r>
              <a:rPr lang="en-US" sz="4800" i="1" dirty="0" err="1" smtClean="0">
                <a:solidFill>
                  <a:srgbClr val="FF66CC"/>
                </a:solidFill>
              </a:rPr>
              <a:t>repository_name</a:t>
            </a:r>
            <a:r>
              <a:rPr lang="en-US" sz="4800" i="1" dirty="0" smtClean="0">
                <a:solidFill>
                  <a:srgbClr val="FF66CC"/>
                </a:solidFill>
              </a:rPr>
              <a:t>}</a:t>
            </a:r>
            <a:endParaRPr lang="en-US" i="1" dirty="0">
              <a:solidFill>
                <a:srgbClr val="FF66CC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85750"/>
            <a:ext cx="8229600" cy="765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gh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6350"/>
            <a:ext cx="8229600" cy="3428999"/>
          </a:xfrm>
        </p:spPr>
        <p:txBody>
          <a:bodyPr/>
          <a:lstStyle/>
          <a:p>
            <a:r>
              <a:rPr lang="en-US" sz="3600" dirty="0" smtClean="0"/>
              <a:t>Downloadable PDFs…</a:t>
            </a:r>
          </a:p>
          <a:p>
            <a:r>
              <a:rPr lang="en-US" sz="3600" dirty="0" smtClean="0"/>
              <a:t>Static Images (.jpg etc…)</a:t>
            </a:r>
          </a:p>
          <a:p>
            <a:r>
              <a:rPr lang="en-US" sz="3600" dirty="0" smtClean="0"/>
              <a:t>Interactive Mapping Applications…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150"/>
            <a:ext cx="8077200" cy="4190999"/>
          </a:xfrm>
        </p:spPr>
        <p:txBody>
          <a:bodyPr anchor="t">
            <a:normAutofit/>
          </a:bodyPr>
          <a:lstStyle/>
          <a:p>
            <a:pPr algn="l"/>
            <a:r>
              <a:rPr lang="en-US" sz="4000" i="1" dirty="0" smtClean="0">
                <a:solidFill>
                  <a:srgbClr val="FF66CC"/>
                </a:solidFill>
              </a:rPr>
              <a:t>for our purposes…</a:t>
            </a:r>
            <a:r>
              <a:rPr lang="en-US" sz="3200" i="1" dirty="0" smtClean="0">
                <a:solidFill>
                  <a:srgbClr val="FF66CC"/>
                </a:solidFill>
              </a:rPr>
              <a:t/>
            </a:r>
            <a:br>
              <a:rPr lang="en-US" sz="3200" i="1" dirty="0" smtClean="0">
                <a:solidFill>
                  <a:srgbClr val="FF66CC"/>
                </a:solidFill>
              </a:rPr>
            </a:br>
            <a:r>
              <a:rPr lang="en-US" sz="3200" i="1" dirty="0">
                <a:solidFill>
                  <a:srgbClr val="FF66CC"/>
                </a:solidFill>
              </a:rPr>
              <a:t/>
            </a:r>
            <a:br>
              <a:rPr lang="en-US" sz="3200" i="1" dirty="0">
                <a:solidFill>
                  <a:srgbClr val="FF66CC"/>
                </a:solidFill>
              </a:rPr>
            </a:br>
            <a:r>
              <a:rPr lang="en-US" sz="3600" dirty="0" smtClean="0"/>
              <a:t>an interactive mapping application generally using a JavaScript framework to facilitate the basic pan, zoom and identify workflows native to interactive web mapping.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The Mapping Client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Data</a:t>
            </a:r>
            <a:br>
              <a:rPr lang="en-US" dirty="0" smtClean="0"/>
            </a:br>
            <a:r>
              <a:rPr lang="en-US" sz="4800" i="1" dirty="0" smtClean="0">
                <a:solidFill>
                  <a:srgbClr val="1AAEDC"/>
                </a:solidFill>
              </a:rPr>
              <a:t>aka…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29000" cy="2441971"/>
          </a:xfrm>
        </p:spPr>
        <p:txBody>
          <a:bodyPr/>
          <a:lstStyle/>
          <a:p>
            <a:r>
              <a:rPr lang="en-US" dirty="0" smtClean="0"/>
              <a:t>Tiles…</a:t>
            </a:r>
            <a:endParaRPr lang="en-US" dirty="0"/>
          </a:p>
        </p:txBody>
      </p:sp>
      <p:pic>
        <p:nvPicPr>
          <p:cNvPr id="1026" name="Picture 2" descr="https://a.tiles.mapbox.com/v4/examples.map-i86l3621/0/0/0.png?access_token=pk.eyJ1IjoidHJpc3RlbiIsImEiOiJuZ2E5MG5BIn0.39lpfFC5Nxyqck1qbTNqu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95350"/>
            <a:ext cx="3429000" cy="342900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690286" y="46835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7626424" y="2489126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532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343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772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1000" y="895350"/>
            <a:ext cx="0" cy="129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01000" y="3105150"/>
            <a:ext cx="0" cy="121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48600" y="895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8600" y="4324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29000" cy="2441971"/>
          </a:xfrm>
        </p:spPr>
        <p:txBody>
          <a:bodyPr/>
          <a:lstStyle/>
          <a:p>
            <a:r>
              <a:rPr lang="en-US" dirty="0" smtClean="0"/>
              <a:t>Tiles…</a:t>
            </a:r>
            <a:endParaRPr lang="en-US" dirty="0"/>
          </a:p>
        </p:txBody>
      </p:sp>
      <p:pic>
        <p:nvPicPr>
          <p:cNvPr id="1026" name="Picture 2" descr="https://a.tiles.mapbox.com/v4/examples.map-i86l3621/0/0/0.png?access_token=pk.eyJ1IjoidHJpc3RlbiIsImEiOiJuZ2E5MG5BIn0.39lpfFC5Nxyqck1qbTNqu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95350"/>
            <a:ext cx="3429000" cy="342900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690286" y="46835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7626424" y="2489126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532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343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772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1000" y="895350"/>
            <a:ext cx="0" cy="129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01000" y="3105150"/>
            <a:ext cx="0" cy="121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48600" y="895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8600" y="4324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2209800" y="971550"/>
            <a:ext cx="3429000" cy="2441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z0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24000" y="1809750"/>
            <a:ext cx="3429000" cy="2441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z1</a:t>
            </a:r>
          </a:p>
        </p:txBody>
      </p:sp>
      <p:pic>
        <p:nvPicPr>
          <p:cNvPr id="14" name="Picture 13" descr="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1333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1333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1400" y="26479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 descr="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6000" y="26479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304800" y="2876550"/>
            <a:ext cx="3429000" cy="226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and so on…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193</Words>
  <Application>Microsoft Office PowerPoint</Application>
  <PresentationFormat>On-screen Show (16:9)</PresentationFormat>
  <Paragraphs>59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Web Mapping</vt:lpstr>
      <vt:lpstr>So, what is a web map?</vt:lpstr>
      <vt:lpstr>Slide 3</vt:lpstr>
      <vt:lpstr>for our purposes…  an interactive mapping application generally using a JavaScript framework to facilitate the basic pan, zoom and identify workflows native to interactive web mapping.</vt:lpstr>
      <vt:lpstr>Data</vt:lpstr>
      <vt:lpstr>The Mapping Client</vt:lpstr>
      <vt:lpstr>Contextual Data aka… Base Maps</vt:lpstr>
      <vt:lpstr>Tiles…</vt:lpstr>
      <vt:lpstr>Tiles…</vt:lpstr>
      <vt:lpstr>https://a.tiles.mapbox.com/v4/examples/{z}/{x}/{y}.png</vt:lpstr>
      <vt:lpstr>Topical Data tells the story</vt:lpstr>
      <vt:lpstr>Slide 12</vt:lpstr>
      <vt:lpstr>Java- Script Object Notation</vt:lpstr>
      <vt:lpstr>http://geojson.org/</vt:lpstr>
      <vt:lpstr>The Mapping Client the software that puts it all together</vt:lpstr>
      <vt:lpstr>Slide 16</vt:lpstr>
      <vt:lpstr>Slide 17</vt:lpstr>
      <vt:lpstr>Slide 18</vt:lpstr>
      <vt:lpstr>Slide 19</vt:lpstr>
      <vt:lpstr>Let’s Make A Map!</vt:lpstr>
      <vt:lpstr>Base Map  mapbox.com</vt:lpstr>
      <vt:lpstr>Hosting  github.com</vt:lpstr>
      <vt:lpstr>Data  geojson.io overpass-turbo.eu</vt:lpstr>
      <vt:lpstr>fork my repo  https://github.com/willbreitkreutz/web_mapping_workshop</vt:lpstr>
      <vt:lpstr>{your_user_name} .github.io/ {repository_name}</vt:lpstr>
      <vt:lpstr>Slide 26</vt:lpstr>
    </vt:vector>
  </TitlesOfParts>
  <Company>USACE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Mapping</dc:title>
  <dc:creator>Will Breitkreutz</dc:creator>
  <cp:lastModifiedBy>Will Breitkreutz</cp:lastModifiedBy>
  <cp:revision>24</cp:revision>
  <dcterms:created xsi:type="dcterms:W3CDTF">2014-11-13T01:09:52Z</dcterms:created>
  <dcterms:modified xsi:type="dcterms:W3CDTF">2015-02-18T15:14:16Z</dcterms:modified>
</cp:coreProperties>
</file>