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9" r:id="rId8"/>
    <p:sldId id="270" r:id="rId9"/>
    <p:sldId id="267" r:id="rId10"/>
    <p:sldId id="268"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94625"/>
  </p:normalViewPr>
  <p:slideViewPr>
    <p:cSldViewPr snapToGrid="0">
      <p:cViewPr varScale="1">
        <p:scale>
          <a:sx n="96" d="100"/>
          <a:sy n="96" d="100"/>
        </p:scale>
        <p:origin x="200" y="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9EC14-9E4F-3BA6-40D0-A63CBF37AF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71D196-B193-41E9-D6E3-ADDD69BAAC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AAAF74-A01E-9EA5-683E-14A7C45BA7C5}"/>
              </a:ext>
            </a:extLst>
          </p:cNvPr>
          <p:cNvSpPr>
            <a:spLocks noGrp="1"/>
          </p:cNvSpPr>
          <p:nvPr>
            <p:ph type="dt" sz="half" idx="10"/>
          </p:nvPr>
        </p:nvSpPr>
        <p:spPr/>
        <p:txBody>
          <a:bodyPr/>
          <a:lstStyle/>
          <a:p>
            <a:fld id="{4165C235-A247-FE4E-814C-E81864CF499B}" type="datetimeFigureOut">
              <a:rPr lang="en-US" smtClean="0"/>
              <a:t>8/9/24</a:t>
            </a:fld>
            <a:endParaRPr lang="en-US"/>
          </a:p>
        </p:txBody>
      </p:sp>
      <p:sp>
        <p:nvSpPr>
          <p:cNvPr id="5" name="Footer Placeholder 4">
            <a:extLst>
              <a:ext uri="{FF2B5EF4-FFF2-40B4-BE49-F238E27FC236}">
                <a16:creationId xmlns:a16="http://schemas.microsoft.com/office/drawing/2014/main" id="{C9D9A10C-3368-B566-2403-243607021B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D1ED34-AF6A-AEA9-749B-C16669AE3460}"/>
              </a:ext>
            </a:extLst>
          </p:cNvPr>
          <p:cNvSpPr>
            <a:spLocks noGrp="1"/>
          </p:cNvSpPr>
          <p:nvPr>
            <p:ph type="sldNum" sz="quarter" idx="12"/>
          </p:nvPr>
        </p:nvSpPr>
        <p:spPr/>
        <p:txBody>
          <a:bodyPr/>
          <a:lstStyle/>
          <a:p>
            <a:fld id="{7076D5D8-CF04-FE49-BCE7-6AB075177426}" type="slidenum">
              <a:rPr lang="en-US" smtClean="0"/>
              <a:t>‹#›</a:t>
            </a:fld>
            <a:endParaRPr lang="en-US"/>
          </a:p>
        </p:txBody>
      </p:sp>
    </p:spTree>
    <p:extLst>
      <p:ext uri="{BB962C8B-B14F-4D97-AF65-F5344CB8AC3E}">
        <p14:creationId xmlns:p14="http://schemas.microsoft.com/office/powerpoint/2010/main" val="1806266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6A9D-714C-93D2-83CC-DAAA314609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F058FAF-C5D7-F79E-D158-49A624DFAC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D62D55-5FBE-DD77-EBD5-1FFC595FCECF}"/>
              </a:ext>
            </a:extLst>
          </p:cNvPr>
          <p:cNvSpPr>
            <a:spLocks noGrp="1"/>
          </p:cNvSpPr>
          <p:nvPr>
            <p:ph type="dt" sz="half" idx="10"/>
          </p:nvPr>
        </p:nvSpPr>
        <p:spPr/>
        <p:txBody>
          <a:bodyPr/>
          <a:lstStyle/>
          <a:p>
            <a:fld id="{4165C235-A247-FE4E-814C-E81864CF499B}" type="datetimeFigureOut">
              <a:rPr lang="en-US" smtClean="0"/>
              <a:t>8/9/24</a:t>
            </a:fld>
            <a:endParaRPr lang="en-US"/>
          </a:p>
        </p:txBody>
      </p:sp>
      <p:sp>
        <p:nvSpPr>
          <p:cNvPr id="5" name="Footer Placeholder 4">
            <a:extLst>
              <a:ext uri="{FF2B5EF4-FFF2-40B4-BE49-F238E27FC236}">
                <a16:creationId xmlns:a16="http://schemas.microsoft.com/office/drawing/2014/main" id="{35FC0679-3905-11A6-DAD9-0B49AC2FD7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770FC3-569B-9C48-44D3-1414DE99CE83}"/>
              </a:ext>
            </a:extLst>
          </p:cNvPr>
          <p:cNvSpPr>
            <a:spLocks noGrp="1"/>
          </p:cNvSpPr>
          <p:nvPr>
            <p:ph type="sldNum" sz="quarter" idx="12"/>
          </p:nvPr>
        </p:nvSpPr>
        <p:spPr/>
        <p:txBody>
          <a:bodyPr/>
          <a:lstStyle/>
          <a:p>
            <a:fld id="{7076D5D8-CF04-FE49-BCE7-6AB075177426}" type="slidenum">
              <a:rPr lang="en-US" smtClean="0"/>
              <a:t>‹#›</a:t>
            </a:fld>
            <a:endParaRPr lang="en-US"/>
          </a:p>
        </p:txBody>
      </p:sp>
    </p:spTree>
    <p:extLst>
      <p:ext uri="{BB962C8B-B14F-4D97-AF65-F5344CB8AC3E}">
        <p14:creationId xmlns:p14="http://schemas.microsoft.com/office/powerpoint/2010/main" val="3297994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6851D7-EC2B-2627-9F52-F318CAD5C2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6CD13C6-03D9-DBD2-8F27-2A3AA6BC87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E72D6D-BA41-7B1A-E9C3-4B4F7AD4819D}"/>
              </a:ext>
            </a:extLst>
          </p:cNvPr>
          <p:cNvSpPr>
            <a:spLocks noGrp="1"/>
          </p:cNvSpPr>
          <p:nvPr>
            <p:ph type="dt" sz="half" idx="10"/>
          </p:nvPr>
        </p:nvSpPr>
        <p:spPr/>
        <p:txBody>
          <a:bodyPr/>
          <a:lstStyle/>
          <a:p>
            <a:fld id="{4165C235-A247-FE4E-814C-E81864CF499B}" type="datetimeFigureOut">
              <a:rPr lang="en-US" smtClean="0"/>
              <a:t>8/9/24</a:t>
            </a:fld>
            <a:endParaRPr lang="en-US"/>
          </a:p>
        </p:txBody>
      </p:sp>
      <p:sp>
        <p:nvSpPr>
          <p:cNvPr id="5" name="Footer Placeholder 4">
            <a:extLst>
              <a:ext uri="{FF2B5EF4-FFF2-40B4-BE49-F238E27FC236}">
                <a16:creationId xmlns:a16="http://schemas.microsoft.com/office/drawing/2014/main" id="{B1BA930A-8C84-1E81-B0C4-8EFC9C647D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147A3A-C028-E404-2B45-AD7CACB99802}"/>
              </a:ext>
            </a:extLst>
          </p:cNvPr>
          <p:cNvSpPr>
            <a:spLocks noGrp="1"/>
          </p:cNvSpPr>
          <p:nvPr>
            <p:ph type="sldNum" sz="quarter" idx="12"/>
          </p:nvPr>
        </p:nvSpPr>
        <p:spPr/>
        <p:txBody>
          <a:bodyPr/>
          <a:lstStyle/>
          <a:p>
            <a:fld id="{7076D5D8-CF04-FE49-BCE7-6AB075177426}" type="slidenum">
              <a:rPr lang="en-US" smtClean="0"/>
              <a:t>‹#›</a:t>
            </a:fld>
            <a:endParaRPr lang="en-US"/>
          </a:p>
        </p:txBody>
      </p:sp>
    </p:spTree>
    <p:extLst>
      <p:ext uri="{BB962C8B-B14F-4D97-AF65-F5344CB8AC3E}">
        <p14:creationId xmlns:p14="http://schemas.microsoft.com/office/powerpoint/2010/main" val="686448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44FB2-97FB-DB3D-0CB1-BE525A02DC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FC607B-9B48-D6A5-A6D8-5650E7288D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F199B5-1358-50F4-13E7-0CB51F3046B8}"/>
              </a:ext>
            </a:extLst>
          </p:cNvPr>
          <p:cNvSpPr>
            <a:spLocks noGrp="1"/>
          </p:cNvSpPr>
          <p:nvPr>
            <p:ph type="dt" sz="half" idx="10"/>
          </p:nvPr>
        </p:nvSpPr>
        <p:spPr/>
        <p:txBody>
          <a:bodyPr/>
          <a:lstStyle/>
          <a:p>
            <a:fld id="{4165C235-A247-FE4E-814C-E81864CF499B}" type="datetimeFigureOut">
              <a:rPr lang="en-US" smtClean="0"/>
              <a:t>8/9/24</a:t>
            </a:fld>
            <a:endParaRPr lang="en-US"/>
          </a:p>
        </p:txBody>
      </p:sp>
      <p:sp>
        <p:nvSpPr>
          <p:cNvPr id="5" name="Footer Placeholder 4">
            <a:extLst>
              <a:ext uri="{FF2B5EF4-FFF2-40B4-BE49-F238E27FC236}">
                <a16:creationId xmlns:a16="http://schemas.microsoft.com/office/drawing/2014/main" id="{5837404C-9E38-E4D4-120D-F413E602CE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ED98E1-426D-99E2-8D74-C9EFB409058F}"/>
              </a:ext>
            </a:extLst>
          </p:cNvPr>
          <p:cNvSpPr>
            <a:spLocks noGrp="1"/>
          </p:cNvSpPr>
          <p:nvPr>
            <p:ph type="sldNum" sz="quarter" idx="12"/>
          </p:nvPr>
        </p:nvSpPr>
        <p:spPr/>
        <p:txBody>
          <a:bodyPr/>
          <a:lstStyle/>
          <a:p>
            <a:fld id="{7076D5D8-CF04-FE49-BCE7-6AB075177426}" type="slidenum">
              <a:rPr lang="en-US" smtClean="0"/>
              <a:t>‹#›</a:t>
            </a:fld>
            <a:endParaRPr lang="en-US"/>
          </a:p>
        </p:txBody>
      </p:sp>
    </p:spTree>
    <p:extLst>
      <p:ext uri="{BB962C8B-B14F-4D97-AF65-F5344CB8AC3E}">
        <p14:creationId xmlns:p14="http://schemas.microsoft.com/office/powerpoint/2010/main" val="1667769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2232A-7B81-85D8-605F-51A51516EB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FEC0AEE-0E65-15B7-D6E8-7F8EE2ED686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CC3BAE-90B7-8428-028D-428BB5E246F5}"/>
              </a:ext>
            </a:extLst>
          </p:cNvPr>
          <p:cNvSpPr>
            <a:spLocks noGrp="1"/>
          </p:cNvSpPr>
          <p:nvPr>
            <p:ph type="dt" sz="half" idx="10"/>
          </p:nvPr>
        </p:nvSpPr>
        <p:spPr/>
        <p:txBody>
          <a:bodyPr/>
          <a:lstStyle/>
          <a:p>
            <a:fld id="{4165C235-A247-FE4E-814C-E81864CF499B}" type="datetimeFigureOut">
              <a:rPr lang="en-US" smtClean="0"/>
              <a:t>8/9/24</a:t>
            </a:fld>
            <a:endParaRPr lang="en-US"/>
          </a:p>
        </p:txBody>
      </p:sp>
      <p:sp>
        <p:nvSpPr>
          <p:cNvPr id="5" name="Footer Placeholder 4">
            <a:extLst>
              <a:ext uri="{FF2B5EF4-FFF2-40B4-BE49-F238E27FC236}">
                <a16:creationId xmlns:a16="http://schemas.microsoft.com/office/drawing/2014/main" id="{364ACD2C-357D-E190-9BA5-9FC20F6CC4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D291B2-3257-763A-4471-96FBC548B023}"/>
              </a:ext>
            </a:extLst>
          </p:cNvPr>
          <p:cNvSpPr>
            <a:spLocks noGrp="1"/>
          </p:cNvSpPr>
          <p:nvPr>
            <p:ph type="sldNum" sz="quarter" idx="12"/>
          </p:nvPr>
        </p:nvSpPr>
        <p:spPr/>
        <p:txBody>
          <a:bodyPr/>
          <a:lstStyle/>
          <a:p>
            <a:fld id="{7076D5D8-CF04-FE49-BCE7-6AB075177426}" type="slidenum">
              <a:rPr lang="en-US" smtClean="0"/>
              <a:t>‹#›</a:t>
            </a:fld>
            <a:endParaRPr lang="en-US"/>
          </a:p>
        </p:txBody>
      </p:sp>
    </p:spTree>
    <p:extLst>
      <p:ext uri="{BB962C8B-B14F-4D97-AF65-F5344CB8AC3E}">
        <p14:creationId xmlns:p14="http://schemas.microsoft.com/office/powerpoint/2010/main" val="1974927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A05FD-EA64-291F-A49B-51841E905E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000430-2BE2-AABF-3D44-0EC4DCD858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1A0EE2-F339-A163-4BD9-D7D1AF7F08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97EF04D-5431-F065-EE4F-CD326EF8840C}"/>
              </a:ext>
            </a:extLst>
          </p:cNvPr>
          <p:cNvSpPr>
            <a:spLocks noGrp="1"/>
          </p:cNvSpPr>
          <p:nvPr>
            <p:ph type="dt" sz="half" idx="10"/>
          </p:nvPr>
        </p:nvSpPr>
        <p:spPr/>
        <p:txBody>
          <a:bodyPr/>
          <a:lstStyle/>
          <a:p>
            <a:fld id="{4165C235-A247-FE4E-814C-E81864CF499B}" type="datetimeFigureOut">
              <a:rPr lang="en-US" smtClean="0"/>
              <a:t>8/9/24</a:t>
            </a:fld>
            <a:endParaRPr lang="en-US"/>
          </a:p>
        </p:txBody>
      </p:sp>
      <p:sp>
        <p:nvSpPr>
          <p:cNvPr id="6" name="Footer Placeholder 5">
            <a:extLst>
              <a:ext uri="{FF2B5EF4-FFF2-40B4-BE49-F238E27FC236}">
                <a16:creationId xmlns:a16="http://schemas.microsoft.com/office/drawing/2014/main" id="{6D8D34A0-E113-E3E0-7BDF-3BD59BA667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C07C9B-9CE7-35C9-1369-45ABAE9ABC54}"/>
              </a:ext>
            </a:extLst>
          </p:cNvPr>
          <p:cNvSpPr>
            <a:spLocks noGrp="1"/>
          </p:cNvSpPr>
          <p:nvPr>
            <p:ph type="sldNum" sz="quarter" idx="12"/>
          </p:nvPr>
        </p:nvSpPr>
        <p:spPr/>
        <p:txBody>
          <a:bodyPr/>
          <a:lstStyle/>
          <a:p>
            <a:fld id="{7076D5D8-CF04-FE49-BCE7-6AB075177426}" type="slidenum">
              <a:rPr lang="en-US" smtClean="0"/>
              <a:t>‹#›</a:t>
            </a:fld>
            <a:endParaRPr lang="en-US"/>
          </a:p>
        </p:txBody>
      </p:sp>
    </p:spTree>
    <p:extLst>
      <p:ext uri="{BB962C8B-B14F-4D97-AF65-F5344CB8AC3E}">
        <p14:creationId xmlns:p14="http://schemas.microsoft.com/office/powerpoint/2010/main" val="2907943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01B03-525E-C5C2-3216-66D1A8D1B21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ADEE51-CBCF-4CFA-DA53-27E1A09C43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7B0904-4AD6-CA7F-532A-609C9FFC77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7F4339-B55A-9D59-734C-4ADF877001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BAC35C-68F6-8371-A3F8-E1F56834B8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C6BD850-25D6-6472-4B51-B5D2E47B7423}"/>
              </a:ext>
            </a:extLst>
          </p:cNvPr>
          <p:cNvSpPr>
            <a:spLocks noGrp="1"/>
          </p:cNvSpPr>
          <p:nvPr>
            <p:ph type="dt" sz="half" idx="10"/>
          </p:nvPr>
        </p:nvSpPr>
        <p:spPr/>
        <p:txBody>
          <a:bodyPr/>
          <a:lstStyle/>
          <a:p>
            <a:fld id="{4165C235-A247-FE4E-814C-E81864CF499B}" type="datetimeFigureOut">
              <a:rPr lang="en-US" smtClean="0"/>
              <a:t>8/9/24</a:t>
            </a:fld>
            <a:endParaRPr lang="en-US"/>
          </a:p>
        </p:txBody>
      </p:sp>
      <p:sp>
        <p:nvSpPr>
          <p:cNvPr id="8" name="Footer Placeholder 7">
            <a:extLst>
              <a:ext uri="{FF2B5EF4-FFF2-40B4-BE49-F238E27FC236}">
                <a16:creationId xmlns:a16="http://schemas.microsoft.com/office/drawing/2014/main" id="{9004384C-01F7-50EC-30C3-981DD3385A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5920CB4-A089-F6FC-E6B4-E2FA373E528B}"/>
              </a:ext>
            </a:extLst>
          </p:cNvPr>
          <p:cNvSpPr>
            <a:spLocks noGrp="1"/>
          </p:cNvSpPr>
          <p:nvPr>
            <p:ph type="sldNum" sz="quarter" idx="12"/>
          </p:nvPr>
        </p:nvSpPr>
        <p:spPr/>
        <p:txBody>
          <a:bodyPr/>
          <a:lstStyle/>
          <a:p>
            <a:fld id="{7076D5D8-CF04-FE49-BCE7-6AB075177426}" type="slidenum">
              <a:rPr lang="en-US" smtClean="0"/>
              <a:t>‹#›</a:t>
            </a:fld>
            <a:endParaRPr lang="en-US"/>
          </a:p>
        </p:txBody>
      </p:sp>
    </p:spTree>
    <p:extLst>
      <p:ext uri="{BB962C8B-B14F-4D97-AF65-F5344CB8AC3E}">
        <p14:creationId xmlns:p14="http://schemas.microsoft.com/office/powerpoint/2010/main" val="1036161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88359-C1B4-278A-AAE8-20B690BADAE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291B6F-5C20-DE65-AC93-C435E86EDA76}"/>
              </a:ext>
            </a:extLst>
          </p:cNvPr>
          <p:cNvSpPr>
            <a:spLocks noGrp="1"/>
          </p:cNvSpPr>
          <p:nvPr>
            <p:ph type="dt" sz="half" idx="10"/>
          </p:nvPr>
        </p:nvSpPr>
        <p:spPr/>
        <p:txBody>
          <a:bodyPr/>
          <a:lstStyle/>
          <a:p>
            <a:fld id="{4165C235-A247-FE4E-814C-E81864CF499B}" type="datetimeFigureOut">
              <a:rPr lang="en-US" smtClean="0"/>
              <a:t>8/9/24</a:t>
            </a:fld>
            <a:endParaRPr lang="en-US"/>
          </a:p>
        </p:txBody>
      </p:sp>
      <p:sp>
        <p:nvSpPr>
          <p:cNvPr id="4" name="Footer Placeholder 3">
            <a:extLst>
              <a:ext uri="{FF2B5EF4-FFF2-40B4-BE49-F238E27FC236}">
                <a16:creationId xmlns:a16="http://schemas.microsoft.com/office/drawing/2014/main" id="{943C228B-0873-D411-D3D0-6384D37C15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BBF380D-1057-FB9D-113E-73DE38DF4A2D}"/>
              </a:ext>
            </a:extLst>
          </p:cNvPr>
          <p:cNvSpPr>
            <a:spLocks noGrp="1"/>
          </p:cNvSpPr>
          <p:nvPr>
            <p:ph type="sldNum" sz="quarter" idx="12"/>
          </p:nvPr>
        </p:nvSpPr>
        <p:spPr/>
        <p:txBody>
          <a:bodyPr/>
          <a:lstStyle/>
          <a:p>
            <a:fld id="{7076D5D8-CF04-FE49-BCE7-6AB075177426}" type="slidenum">
              <a:rPr lang="en-US" smtClean="0"/>
              <a:t>‹#›</a:t>
            </a:fld>
            <a:endParaRPr lang="en-US"/>
          </a:p>
        </p:txBody>
      </p:sp>
    </p:spTree>
    <p:extLst>
      <p:ext uri="{BB962C8B-B14F-4D97-AF65-F5344CB8AC3E}">
        <p14:creationId xmlns:p14="http://schemas.microsoft.com/office/powerpoint/2010/main" val="2015247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FDAD24-24D6-1D24-9072-037D59CFEDDE}"/>
              </a:ext>
            </a:extLst>
          </p:cNvPr>
          <p:cNvSpPr>
            <a:spLocks noGrp="1"/>
          </p:cNvSpPr>
          <p:nvPr>
            <p:ph type="dt" sz="half" idx="10"/>
          </p:nvPr>
        </p:nvSpPr>
        <p:spPr/>
        <p:txBody>
          <a:bodyPr/>
          <a:lstStyle/>
          <a:p>
            <a:fld id="{4165C235-A247-FE4E-814C-E81864CF499B}" type="datetimeFigureOut">
              <a:rPr lang="en-US" smtClean="0"/>
              <a:t>8/9/24</a:t>
            </a:fld>
            <a:endParaRPr lang="en-US"/>
          </a:p>
        </p:txBody>
      </p:sp>
      <p:sp>
        <p:nvSpPr>
          <p:cNvPr id="3" name="Footer Placeholder 2">
            <a:extLst>
              <a:ext uri="{FF2B5EF4-FFF2-40B4-BE49-F238E27FC236}">
                <a16:creationId xmlns:a16="http://schemas.microsoft.com/office/drawing/2014/main" id="{AD14B935-F90F-CD7A-039B-23C201E71DC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9CC2623-929A-ADF5-B69D-F054D700E3CA}"/>
              </a:ext>
            </a:extLst>
          </p:cNvPr>
          <p:cNvSpPr>
            <a:spLocks noGrp="1"/>
          </p:cNvSpPr>
          <p:nvPr>
            <p:ph type="sldNum" sz="quarter" idx="12"/>
          </p:nvPr>
        </p:nvSpPr>
        <p:spPr/>
        <p:txBody>
          <a:bodyPr/>
          <a:lstStyle/>
          <a:p>
            <a:fld id="{7076D5D8-CF04-FE49-BCE7-6AB075177426}" type="slidenum">
              <a:rPr lang="en-US" smtClean="0"/>
              <a:t>‹#›</a:t>
            </a:fld>
            <a:endParaRPr lang="en-US"/>
          </a:p>
        </p:txBody>
      </p:sp>
    </p:spTree>
    <p:extLst>
      <p:ext uri="{BB962C8B-B14F-4D97-AF65-F5344CB8AC3E}">
        <p14:creationId xmlns:p14="http://schemas.microsoft.com/office/powerpoint/2010/main" val="1587702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387A3-163D-F5E0-3F4D-0E3BA2297D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3EB918-9955-C932-D487-E5BC1010D7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959D0E7-981F-FF12-6600-4AC77CFD57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CED04F-BFD8-4417-B2B2-698B13345CD8}"/>
              </a:ext>
            </a:extLst>
          </p:cNvPr>
          <p:cNvSpPr>
            <a:spLocks noGrp="1"/>
          </p:cNvSpPr>
          <p:nvPr>
            <p:ph type="dt" sz="half" idx="10"/>
          </p:nvPr>
        </p:nvSpPr>
        <p:spPr/>
        <p:txBody>
          <a:bodyPr/>
          <a:lstStyle/>
          <a:p>
            <a:fld id="{4165C235-A247-FE4E-814C-E81864CF499B}" type="datetimeFigureOut">
              <a:rPr lang="en-US" smtClean="0"/>
              <a:t>8/9/24</a:t>
            </a:fld>
            <a:endParaRPr lang="en-US"/>
          </a:p>
        </p:txBody>
      </p:sp>
      <p:sp>
        <p:nvSpPr>
          <p:cNvPr id="6" name="Footer Placeholder 5">
            <a:extLst>
              <a:ext uri="{FF2B5EF4-FFF2-40B4-BE49-F238E27FC236}">
                <a16:creationId xmlns:a16="http://schemas.microsoft.com/office/drawing/2014/main" id="{B09F090C-A116-A3CD-25CF-C166ABDDD6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79EBEC-D650-D5FB-B730-0D26C32AA527}"/>
              </a:ext>
            </a:extLst>
          </p:cNvPr>
          <p:cNvSpPr>
            <a:spLocks noGrp="1"/>
          </p:cNvSpPr>
          <p:nvPr>
            <p:ph type="sldNum" sz="quarter" idx="12"/>
          </p:nvPr>
        </p:nvSpPr>
        <p:spPr/>
        <p:txBody>
          <a:bodyPr/>
          <a:lstStyle/>
          <a:p>
            <a:fld id="{7076D5D8-CF04-FE49-BCE7-6AB075177426}" type="slidenum">
              <a:rPr lang="en-US" smtClean="0"/>
              <a:t>‹#›</a:t>
            </a:fld>
            <a:endParaRPr lang="en-US"/>
          </a:p>
        </p:txBody>
      </p:sp>
    </p:spTree>
    <p:extLst>
      <p:ext uri="{BB962C8B-B14F-4D97-AF65-F5344CB8AC3E}">
        <p14:creationId xmlns:p14="http://schemas.microsoft.com/office/powerpoint/2010/main" val="1259252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4DB59-27EB-683A-9556-492A117974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91E33F1-113F-8B7D-748A-1C762F33D0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4086594-7438-4BE7-F62B-87B2586596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56F222-202F-1D3F-4958-DF469E4FA6A2}"/>
              </a:ext>
            </a:extLst>
          </p:cNvPr>
          <p:cNvSpPr>
            <a:spLocks noGrp="1"/>
          </p:cNvSpPr>
          <p:nvPr>
            <p:ph type="dt" sz="half" idx="10"/>
          </p:nvPr>
        </p:nvSpPr>
        <p:spPr/>
        <p:txBody>
          <a:bodyPr/>
          <a:lstStyle/>
          <a:p>
            <a:fld id="{4165C235-A247-FE4E-814C-E81864CF499B}" type="datetimeFigureOut">
              <a:rPr lang="en-US" smtClean="0"/>
              <a:t>8/9/24</a:t>
            </a:fld>
            <a:endParaRPr lang="en-US"/>
          </a:p>
        </p:txBody>
      </p:sp>
      <p:sp>
        <p:nvSpPr>
          <p:cNvPr id="6" name="Footer Placeholder 5">
            <a:extLst>
              <a:ext uri="{FF2B5EF4-FFF2-40B4-BE49-F238E27FC236}">
                <a16:creationId xmlns:a16="http://schemas.microsoft.com/office/drawing/2014/main" id="{EE069517-CD87-732C-6327-71A047F77C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5E4C95-232F-9D7E-1A42-872A873E6698}"/>
              </a:ext>
            </a:extLst>
          </p:cNvPr>
          <p:cNvSpPr>
            <a:spLocks noGrp="1"/>
          </p:cNvSpPr>
          <p:nvPr>
            <p:ph type="sldNum" sz="quarter" idx="12"/>
          </p:nvPr>
        </p:nvSpPr>
        <p:spPr/>
        <p:txBody>
          <a:bodyPr/>
          <a:lstStyle/>
          <a:p>
            <a:fld id="{7076D5D8-CF04-FE49-BCE7-6AB075177426}" type="slidenum">
              <a:rPr lang="en-US" smtClean="0"/>
              <a:t>‹#›</a:t>
            </a:fld>
            <a:endParaRPr lang="en-US"/>
          </a:p>
        </p:txBody>
      </p:sp>
    </p:spTree>
    <p:extLst>
      <p:ext uri="{BB962C8B-B14F-4D97-AF65-F5344CB8AC3E}">
        <p14:creationId xmlns:p14="http://schemas.microsoft.com/office/powerpoint/2010/main" val="3688534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FD78F5-8AB7-20CA-4CA8-1AD660ACA0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7121F14-A9E9-DBAA-018B-D011A7F492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58FEE0-28E9-D872-0F06-D417E7F39E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165C235-A247-FE4E-814C-E81864CF499B}" type="datetimeFigureOut">
              <a:rPr lang="en-US" smtClean="0"/>
              <a:t>8/9/24</a:t>
            </a:fld>
            <a:endParaRPr lang="en-US"/>
          </a:p>
        </p:txBody>
      </p:sp>
      <p:sp>
        <p:nvSpPr>
          <p:cNvPr id="5" name="Footer Placeholder 4">
            <a:extLst>
              <a:ext uri="{FF2B5EF4-FFF2-40B4-BE49-F238E27FC236}">
                <a16:creationId xmlns:a16="http://schemas.microsoft.com/office/drawing/2014/main" id="{546665DA-6242-8111-1555-CDB3E2DECC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03F09D5-CB4A-310D-2220-9E28753D33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076D5D8-CF04-FE49-BCE7-6AB075177426}" type="slidenum">
              <a:rPr lang="en-US" smtClean="0"/>
              <a:t>‹#›</a:t>
            </a:fld>
            <a:endParaRPr lang="en-US"/>
          </a:p>
        </p:txBody>
      </p:sp>
    </p:spTree>
    <p:extLst>
      <p:ext uri="{BB962C8B-B14F-4D97-AF65-F5344CB8AC3E}">
        <p14:creationId xmlns:p14="http://schemas.microsoft.com/office/powerpoint/2010/main" val="4130190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mailto:A.J.Reusche@gmail.com" TargetMode="External"/><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hyperlink" Target="https://www.linkedin.com/in/andrew-reusche-1397bb311/" TargetMode="External"/><Relationship Id="rId4" Type="http://schemas.openxmlformats.org/officeDocument/2006/relationships/hyperlink" Target="https://github.com/AndrewReusche"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28D436F-9ACD-4C92-AFC8-C934C527A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90538E0-A884-4E60-A6AB-77D830E2FC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3478" y="0"/>
            <a:ext cx="465738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C4C92C-BA14-FAF9-F9B1-517FADE085AD}"/>
              </a:ext>
            </a:extLst>
          </p:cNvPr>
          <p:cNvSpPr>
            <a:spLocks noGrp="1"/>
          </p:cNvSpPr>
          <p:nvPr>
            <p:ph type="ctrTitle"/>
          </p:nvPr>
        </p:nvSpPr>
        <p:spPr>
          <a:xfrm>
            <a:off x="1920705" y="2389796"/>
            <a:ext cx="3722933" cy="757130"/>
          </a:xfrm>
          <a:ln w="25400" cap="sq">
            <a:solidFill>
              <a:srgbClr val="FFFFFF"/>
            </a:solidFill>
            <a:miter lim="800000"/>
          </a:ln>
        </p:spPr>
        <p:txBody>
          <a:bodyPr vert="horz" wrap="square" lIns="91440" tIns="45720" rIns="91440" bIns="45720" rtlCol="0" anchor="ctr">
            <a:normAutofit/>
          </a:bodyPr>
          <a:lstStyle/>
          <a:p>
            <a:r>
              <a:rPr lang="en-US" sz="2800" b="1" kern="1200" dirty="0">
                <a:solidFill>
                  <a:srgbClr val="FFFFFF"/>
                </a:solidFill>
                <a:latin typeface="+mj-lt"/>
                <a:ea typeface="+mj-ea"/>
                <a:cs typeface="+mj-cs"/>
              </a:rPr>
              <a:t>Aviation Data Analysis</a:t>
            </a:r>
          </a:p>
        </p:txBody>
      </p:sp>
      <p:sp>
        <p:nvSpPr>
          <p:cNvPr id="22" name="Rectangle 21">
            <a:extLst>
              <a:ext uri="{FF2B5EF4-FFF2-40B4-BE49-F238E27FC236}">
                <a16:creationId xmlns:a16="http://schemas.microsoft.com/office/drawing/2014/main" id="{DB0D7DD0-1C67-4D4C-9E06-678233DB8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53478" cy="6858000"/>
          </a:xfrm>
          <a:prstGeom prst="rect">
            <a:avLst/>
          </a:prstGeom>
          <a:solidFill>
            <a:srgbClr val="40404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6F9A2CAB-CB0D-37BC-72EB-414CDA5D5A9F}"/>
              </a:ext>
            </a:extLst>
          </p:cNvPr>
          <p:cNvSpPr>
            <a:spLocks noGrp="1"/>
          </p:cNvSpPr>
          <p:nvPr>
            <p:ph type="subTitle" idx="1"/>
          </p:nvPr>
        </p:nvSpPr>
        <p:spPr>
          <a:xfrm>
            <a:off x="6755735" y="3146926"/>
            <a:ext cx="5053066" cy="874858"/>
          </a:xfrm>
        </p:spPr>
        <p:txBody>
          <a:bodyPr vert="horz" lIns="91440" tIns="45720" rIns="91440" bIns="45720" rtlCol="0">
            <a:normAutofit/>
          </a:bodyPr>
          <a:lstStyle/>
          <a:p>
            <a:r>
              <a:rPr lang="en-US" sz="2000" dirty="0"/>
              <a:t>Minimizing stakeholder risk in selecting a new Jet-plane operation to invest in. </a:t>
            </a:r>
          </a:p>
        </p:txBody>
      </p:sp>
      <p:sp>
        <p:nvSpPr>
          <p:cNvPr id="4" name="TextBox 3">
            <a:extLst>
              <a:ext uri="{FF2B5EF4-FFF2-40B4-BE49-F238E27FC236}">
                <a16:creationId xmlns:a16="http://schemas.microsoft.com/office/drawing/2014/main" id="{2BA5CE2E-B378-6DC3-7BF2-A8A402003E1B}"/>
              </a:ext>
            </a:extLst>
          </p:cNvPr>
          <p:cNvSpPr txBox="1"/>
          <p:nvPr/>
        </p:nvSpPr>
        <p:spPr>
          <a:xfrm>
            <a:off x="6943003" y="4021784"/>
            <a:ext cx="5057398" cy="874859"/>
          </a:xfrm>
          <a:prstGeom prst="rect">
            <a:avLst/>
          </a:prstGeom>
        </p:spPr>
        <p:txBody>
          <a:bodyPr vert="horz" lIns="91440" tIns="45720" rIns="91440" bIns="45720" rtlCol="0">
            <a:normAutofit/>
          </a:bodyPr>
          <a:lstStyle/>
          <a:p>
            <a:pPr>
              <a:lnSpc>
                <a:spcPct val="90000"/>
              </a:lnSpc>
              <a:spcAft>
                <a:spcPts val="600"/>
              </a:spcAft>
            </a:pPr>
            <a:r>
              <a:rPr lang="en-US" sz="2000" dirty="0"/>
              <a:t>By: Andrew Reusche</a:t>
            </a:r>
          </a:p>
        </p:txBody>
      </p:sp>
    </p:spTree>
    <p:extLst>
      <p:ext uri="{BB962C8B-B14F-4D97-AF65-F5344CB8AC3E}">
        <p14:creationId xmlns:p14="http://schemas.microsoft.com/office/powerpoint/2010/main" val="1937427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7471A0B6-DA2B-0EE4-0E32-45953D209B19}"/>
              </a:ext>
            </a:extLst>
          </p:cNvPr>
          <p:cNvSpPr>
            <a:spLocks noGrp="1"/>
          </p:cNvSpPr>
          <p:nvPr>
            <p:ph type="title"/>
          </p:nvPr>
        </p:nvSpPr>
        <p:spPr>
          <a:xfrm>
            <a:off x="841248" y="251312"/>
            <a:ext cx="10506456" cy="1010264"/>
          </a:xfrm>
        </p:spPr>
        <p:txBody>
          <a:bodyPr vert="horz" lIns="91440" tIns="45720" rIns="91440" bIns="45720" rtlCol="0" anchor="ctr">
            <a:normAutofit/>
          </a:bodyPr>
          <a:lstStyle/>
          <a:p>
            <a:r>
              <a:rPr lang="en-US" kern="1200">
                <a:solidFill>
                  <a:schemeClr val="tx1"/>
                </a:solidFill>
                <a:latin typeface="+mj-lt"/>
                <a:ea typeface="+mj-ea"/>
                <a:cs typeface="+mj-cs"/>
              </a:rPr>
              <a:t>Conclusions and Next Steps</a:t>
            </a:r>
          </a:p>
        </p:txBody>
      </p:sp>
      <p:sp>
        <p:nvSpPr>
          <p:cNvPr id="16" name="Rectangle 15">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Text Placeholder 5">
            <a:extLst>
              <a:ext uri="{FF2B5EF4-FFF2-40B4-BE49-F238E27FC236}">
                <a16:creationId xmlns:a16="http://schemas.microsoft.com/office/drawing/2014/main" id="{E6844C07-DA04-064A-F835-B8F6BC726540}"/>
              </a:ext>
            </a:extLst>
          </p:cNvPr>
          <p:cNvSpPr>
            <a:spLocks/>
          </p:cNvSpPr>
          <p:nvPr/>
        </p:nvSpPr>
        <p:spPr>
          <a:xfrm>
            <a:off x="838200" y="1785892"/>
            <a:ext cx="4934825" cy="788296"/>
          </a:xfrm>
          <a:prstGeom prst="rect">
            <a:avLst/>
          </a:prstGeom>
        </p:spPr>
        <p:txBody>
          <a:bodyPr/>
          <a:lstStyle/>
          <a:p>
            <a:pPr defTabSz="868680">
              <a:spcAft>
                <a:spcPts val="600"/>
              </a:spcAft>
            </a:pPr>
            <a:r>
              <a:rPr lang="en-US" sz="1710" kern="1200">
                <a:solidFill>
                  <a:schemeClr val="tx1"/>
                </a:solidFill>
                <a:latin typeface="+mn-lt"/>
                <a:ea typeface="+mn-ea"/>
                <a:cs typeface="+mn-cs"/>
              </a:rPr>
              <a:t>Conclusions</a:t>
            </a:r>
            <a:endParaRPr lang="en-US"/>
          </a:p>
        </p:txBody>
      </p:sp>
      <p:sp>
        <p:nvSpPr>
          <p:cNvPr id="7" name="Content Placeholder 6">
            <a:extLst>
              <a:ext uri="{FF2B5EF4-FFF2-40B4-BE49-F238E27FC236}">
                <a16:creationId xmlns:a16="http://schemas.microsoft.com/office/drawing/2014/main" id="{AFC3877F-2584-0FC9-5351-162216C5F1ED}"/>
              </a:ext>
            </a:extLst>
          </p:cNvPr>
          <p:cNvSpPr>
            <a:spLocks/>
          </p:cNvSpPr>
          <p:nvPr/>
        </p:nvSpPr>
        <p:spPr>
          <a:xfrm>
            <a:off x="838200" y="2574188"/>
            <a:ext cx="4934825" cy="3525310"/>
          </a:xfrm>
          <a:prstGeom prst="rect">
            <a:avLst/>
          </a:prstGeom>
        </p:spPr>
        <p:txBody>
          <a:bodyPr>
            <a:normAutofit/>
          </a:bodyPr>
          <a:lstStyle/>
          <a:p>
            <a:pPr defTabSz="868680">
              <a:spcAft>
                <a:spcPts val="600"/>
              </a:spcAft>
            </a:pPr>
            <a:r>
              <a:rPr lang="en-US" sz="1710" kern="1200">
                <a:solidFill>
                  <a:schemeClr val="tx1"/>
                </a:solidFill>
                <a:latin typeface="+mn-lt"/>
                <a:ea typeface="+mn-ea"/>
                <a:cs typeface="+mn-cs"/>
              </a:rPr>
              <a:t>Invest in Jets that operate in the Northeast Region of the USA.  </a:t>
            </a:r>
          </a:p>
          <a:p>
            <a:pPr defTabSz="868680">
              <a:spcAft>
                <a:spcPts val="600"/>
              </a:spcAft>
            </a:pPr>
            <a:r>
              <a:rPr lang="en-US" sz="1710" kern="1200">
                <a:solidFill>
                  <a:schemeClr val="tx1"/>
                </a:solidFill>
                <a:latin typeface="+mn-lt"/>
                <a:ea typeface="+mn-ea"/>
                <a:cs typeface="+mn-cs"/>
              </a:rPr>
              <a:t>Invest in Jet operations with larger commercial passenger carrying capacities. </a:t>
            </a:r>
          </a:p>
          <a:p>
            <a:pPr defTabSz="868680">
              <a:spcAft>
                <a:spcPts val="600"/>
              </a:spcAft>
            </a:pPr>
            <a:r>
              <a:rPr lang="en-US" sz="1710" kern="1200">
                <a:solidFill>
                  <a:schemeClr val="tx1"/>
                </a:solidFill>
                <a:highlight>
                  <a:srgbClr val="FFFFFF"/>
                </a:highlight>
                <a:latin typeface="system-ui"/>
                <a:ea typeface="+mn-ea"/>
                <a:cs typeface="+mn-cs"/>
              </a:rPr>
              <a:t>Invest in Jets that utilize Turbo Jet Engines as a method of propulsion.</a:t>
            </a:r>
            <a:endParaRPr lang="en-US"/>
          </a:p>
        </p:txBody>
      </p:sp>
      <p:sp>
        <p:nvSpPr>
          <p:cNvPr id="8" name="Text Placeholder 7">
            <a:extLst>
              <a:ext uri="{FF2B5EF4-FFF2-40B4-BE49-F238E27FC236}">
                <a16:creationId xmlns:a16="http://schemas.microsoft.com/office/drawing/2014/main" id="{638E6817-6B13-A977-1D38-35FB1C174F57}"/>
              </a:ext>
            </a:extLst>
          </p:cNvPr>
          <p:cNvSpPr>
            <a:spLocks/>
          </p:cNvSpPr>
          <p:nvPr/>
        </p:nvSpPr>
        <p:spPr>
          <a:xfrm>
            <a:off x="5940100" y="1785892"/>
            <a:ext cx="5404556" cy="788296"/>
          </a:xfrm>
          <a:prstGeom prst="rect">
            <a:avLst/>
          </a:prstGeom>
        </p:spPr>
        <p:txBody>
          <a:bodyPr/>
          <a:lstStyle/>
          <a:p>
            <a:pPr defTabSz="868680">
              <a:spcAft>
                <a:spcPts val="600"/>
              </a:spcAft>
            </a:pPr>
            <a:r>
              <a:rPr lang="en-US" sz="1710" kern="1200">
                <a:solidFill>
                  <a:schemeClr val="tx1"/>
                </a:solidFill>
                <a:latin typeface="+mn-lt"/>
                <a:ea typeface="+mn-ea"/>
                <a:cs typeface="+mn-cs"/>
              </a:rPr>
              <a:t>Next Steps (Potential Further Analyses) </a:t>
            </a:r>
            <a:endParaRPr lang="en-US"/>
          </a:p>
        </p:txBody>
      </p:sp>
      <p:sp>
        <p:nvSpPr>
          <p:cNvPr id="9" name="Content Placeholder 8">
            <a:extLst>
              <a:ext uri="{FF2B5EF4-FFF2-40B4-BE49-F238E27FC236}">
                <a16:creationId xmlns:a16="http://schemas.microsoft.com/office/drawing/2014/main" id="{45C15388-EFDB-238F-6E67-8014D4BE5AD6}"/>
              </a:ext>
            </a:extLst>
          </p:cNvPr>
          <p:cNvSpPr>
            <a:spLocks/>
          </p:cNvSpPr>
          <p:nvPr/>
        </p:nvSpPr>
        <p:spPr>
          <a:xfrm>
            <a:off x="5940101" y="2574188"/>
            <a:ext cx="5252403" cy="3525310"/>
          </a:xfrm>
          <a:prstGeom prst="rect">
            <a:avLst/>
          </a:prstGeom>
        </p:spPr>
        <p:txBody>
          <a:bodyPr>
            <a:normAutofit/>
          </a:bodyPr>
          <a:lstStyle/>
          <a:p>
            <a:pPr defTabSz="868680">
              <a:spcAft>
                <a:spcPts val="600"/>
              </a:spcAft>
            </a:pPr>
            <a:r>
              <a:rPr lang="en-US" sz="1710" u="sng" kern="1200">
                <a:solidFill>
                  <a:schemeClr val="tx1"/>
                </a:solidFill>
                <a:highlight>
                  <a:srgbClr val="FFFFFF"/>
                </a:highlight>
                <a:latin typeface="system-ui"/>
                <a:ea typeface="+mn-ea"/>
                <a:cs typeface="+mn-cs"/>
              </a:rPr>
              <a:t>Jet Improvement Analysis: </a:t>
            </a:r>
            <a:r>
              <a:rPr lang="en-US" sz="1710" kern="1200">
                <a:solidFill>
                  <a:schemeClr val="tx1"/>
                </a:solidFill>
                <a:highlight>
                  <a:srgbClr val="FFFFFF"/>
                </a:highlight>
                <a:latin typeface="system-ui"/>
                <a:ea typeface="+mn-ea"/>
                <a:cs typeface="+mn-cs"/>
              </a:rPr>
              <a:t>Which Jets have improved the most over the years and now have a smaller chance of experiencing a fatal incident?</a:t>
            </a:r>
          </a:p>
          <a:p>
            <a:pPr defTabSz="868680">
              <a:spcAft>
                <a:spcPts val="600"/>
              </a:spcAft>
            </a:pPr>
            <a:r>
              <a:rPr lang="en-US" sz="1710" u="sng" kern="1200">
                <a:solidFill>
                  <a:schemeClr val="tx1"/>
                </a:solidFill>
                <a:highlight>
                  <a:srgbClr val="FFFFFF"/>
                </a:highlight>
                <a:latin typeface="system-ui"/>
                <a:ea typeface="+mn-ea"/>
                <a:cs typeface="+mn-cs"/>
              </a:rPr>
              <a:t>Flight purpose analysis:</a:t>
            </a:r>
            <a:r>
              <a:rPr lang="en-US" sz="1710" kern="1200">
                <a:solidFill>
                  <a:schemeClr val="tx1"/>
                </a:solidFill>
                <a:highlight>
                  <a:srgbClr val="FFFFFF"/>
                </a:highlight>
                <a:latin typeface="system-ui"/>
                <a:ea typeface="+mn-ea"/>
                <a:cs typeface="+mn-cs"/>
              </a:rPr>
              <a:t> This model could display which types of flights</a:t>
            </a:r>
            <a:br>
              <a:rPr lang="en-US" sz="1710" kern="1200">
                <a:solidFill>
                  <a:schemeClr val="tx1"/>
                </a:solidFill>
                <a:highlight>
                  <a:srgbClr val="FFFFFF"/>
                </a:highlight>
                <a:latin typeface="system-ui"/>
                <a:ea typeface="+mn-ea"/>
                <a:cs typeface="+mn-cs"/>
              </a:rPr>
            </a:br>
            <a:r>
              <a:rPr lang="en-US" sz="1710" kern="1200">
                <a:solidFill>
                  <a:schemeClr val="tx1"/>
                </a:solidFill>
                <a:highlight>
                  <a:srgbClr val="FFFFFF"/>
                </a:highlight>
                <a:latin typeface="system-ui"/>
                <a:ea typeface="+mn-ea"/>
                <a:cs typeface="+mn-cs"/>
              </a:rPr>
              <a:t>are more prone to experiencing fatal incidents.</a:t>
            </a:r>
          </a:p>
          <a:p>
            <a:pPr defTabSz="868680">
              <a:spcAft>
                <a:spcPts val="600"/>
              </a:spcAft>
            </a:pPr>
            <a:r>
              <a:rPr lang="en-US" sz="1710" u="sng" kern="1200">
                <a:solidFill>
                  <a:schemeClr val="tx1"/>
                </a:solidFill>
                <a:highlight>
                  <a:srgbClr val="FFFFFF"/>
                </a:highlight>
                <a:latin typeface="system-ui"/>
                <a:ea typeface="+mn-ea"/>
                <a:cs typeface="+mn-cs"/>
              </a:rPr>
              <a:t>Risk predictor model:</a:t>
            </a:r>
            <a:r>
              <a:rPr lang="en-US" sz="1710" kern="1200">
                <a:solidFill>
                  <a:schemeClr val="tx1"/>
                </a:solidFill>
                <a:highlight>
                  <a:srgbClr val="FFFFFF"/>
                </a:highlight>
                <a:latin typeface="system-ui"/>
                <a:ea typeface="+mn-ea"/>
                <a:cs typeface="+mn-cs"/>
              </a:rPr>
              <a:t> Given details about a potential flight, this model</a:t>
            </a:r>
            <a:br>
              <a:rPr lang="en-US" sz="1710" kern="1200">
                <a:solidFill>
                  <a:schemeClr val="tx1"/>
                </a:solidFill>
                <a:highlight>
                  <a:srgbClr val="FFFFFF"/>
                </a:highlight>
                <a:latin typeface="system-ui"/>
                <a:ea typeface="+mn-ea"/>
                <a:cs typeface="+mn-cs"/>
              </a:rPr>
            </a:br>
            <a:r>
              <a:rPr lang="en-US" sz="1710" kern="1200">
                <a:solidFill>
                  <a:schemeClr val="tx1"/>
                </a:solidFill>
                <a:highlight>
                  <a:srgbClr val="FFFFFF"/>
                </a:highlight>
                <a:latin typeface="system-ui"/>
                <a:ea typeface="+mn-ea"/>
                <a:cs typeface="+mn-cs"/>
              </a:rPr>
              <a:t>could help predict the level of incident severity a flight could result in.</a:t>
            </a:r>
          </a:p>
          <a:p>
            <a:pPr defTabSz="868680">
              <a:spcAft>
                <a:spcPts val="600"/>
              </a:spcAft>
            </a:pPr>
            <a:endParaRPr lang="en-US" sz="1710" kern="1200">
              <a:solidFill>
                <a:schemeClr val="tx1"/>
              </a:solidFill>
              <a:highlight>
                <a:srgbClr val="FFFFFF"/>
              </a:highlight>
              <a:latin typeface="system-ui"/>
              <a:ea typeface="+mn-ea"/>
              <a:cs typeface="+mn-cs"/>
            </a:endParaRPr>
          </a:p>
          <a:p>
            <a:pPr defTabSz="868680">
              <a:spcAft>
                <a:spcPts val="600"/>
              </a:spcAft>
            </a:pPr>
            <a:endParaRPr lang="en-US" sz="1710" kern="1200">
              <a:solidFill>
                <a:schemeClr val="tx1"/>
              </a:solidFill>
              <a:highlight>
                <a:srgbClr val="FFFFFF"/>
              </a:highlight>
              <a:latin typeface="system-ui"/>
              <a:ea typeface="+mn-ea"/>
              <a:cs typeface="+mn-cs"/>
            </a:endParaRPr>
          </a:p>
          <a:p>
            <a:pPr>
              <a:spcAft>
                <a:spcPts val="600"/>
              </a:spcAft>
            </a:pPr>
            <a:endParaRPr lang="en-US"/>
          </a:p>
        </p:txBody>
      </p:sp>
    </p:spTree>
    <p:extLst>
      <p:ext uri="{BB962C8B-B14F-4D97-AF65-F5344CB8AC3E}">
        <p14:creationId xmlns:p14="http://schemas.microsoft.com/office/powerpoint/2010/main" val="986175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DAA4D4-FFFD-2EFD-01C9-643E3147363E}"/>
              </a:ext>
            </a:extLst>
          </p:cNvPr>
          <p:cNvSpPr>
            <a:spLocks noGrp="1"/>
          </p:cNvSpPr>
          <p:nvPr>
            <p:ph type="title"/>
          </p:nvPr>
        </p:nvSpPr>
        <p:spPr>
          <a:xfrm>
            <a:off x="5297762" y="329184"/>
            <a:ext cx="6251110" cy="1783080"/>
          </a:xfrm>
        </p:spPr>
        <p:txBody>
          <a:bodyPr anchor="b">
            <a:normAutofit/>
          </a:bodyPr>
          <a:lstStyle/>
          <a:p>
            <a:r>
              <a:rPr lang="en-US" sz="5400"/>
              <a:t>Thank you!</a:t>
            </a:r>
          </a:p>
        </p:txBody>
      </p:sp>
      <p:pic>
        <p:nvPicPr>
          <p:cNvPr id="5" name="Picture 4" descr="Sunlit desk">
            <a:extLst>
              <a:ext uri="{FF2B5EF4-FFF2-40B4-BE49-F238E27FC236}">
                <a16:creationId xmlns:a16="http://schemas.microsoft.com/office/drawing/2014/main" id="{99B2593D-CF73-6A56-7156-AC64623C0336}"/>
              </a:ext>
            </a:extLst>
          </p:cNvPr>
          <p:cNvPicPr>
            <a:picLocks noChangeAspect="1"/>
          </p:cNvPicPr>
          <p:nvPr/>
        </p:nvPicPr>
        <p:blipFill>
          <a:blip r:embed="rId2"/>
          <a:srcRect l="23213" r="31456"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BD5B9ED-93D5-01EC-1337-16AE76E3F779}"/>
              </a:ext>
            </a:extLst>
          </p:cNvPr>
          <p:cNvSpPr>
            <a:spLocks noGrp="1"/>
          </p:cNvSpPr>
          <p:nvPr>
            <p:ph idx="1"/>
          </p:nvPr>
        </p:nvSpPr>
        <p:spPr>
          <a:xfrm>
            <a:off x="5297762" y="2706624"/>
            <a:ext cx="6251110" cy="3483864"/>
          </a:xfrm>
        </p:spPr>
        <p:txBody>
          <a:bodyPr>
            <a:normAutofit/>
          </a:bodyPr>
          <a:lstStyle/>
          <a:p>
            <a:r>
              <a:rPr lang="en-US" sz="2200"/>
              <a:t>Email: </a:t>
            </a:r>
            <a:r>
              <a:rPr lang="en-US" sz="2200">
                <a:hlinkClick r:id="rId3"/>
              </a:rPr>
              <a:t>A.J.Reusche@gmail.com</a:t>
            </a:r>
            <a:endParaRPr lang="en-US" sz="2200"/>
          </a:p>
          <a:p>
            <a:r>
              <a:rPr lang="en-US" sz="2200"/>
              <a:t>Github: </a:t>
            </a:r>
            <a:r>
              <a:rPr lang="en-US" sz="2200">
                <a:hlinkClick r:id="rId4"/>
              </a:rPr>
              <a:t>https://github.com/AndrewReusche</a:t>
            </a:r>
            <a:endParaRPr lang="en-US" sz="2200"/>
          </a:p>
          <a:p>
            <a:r>
              <a:rPr lang="en-US" sz="2200"/>
              <a:t>LinkedIn: </a:t>
            </a:r>
            <a:r>
              <a:rPr lang="en-US" sz="2200">
                <a:hlinkClick r:id="rId5"/>
              </a:rPr>
              <a:t>https://www.linkedin.com/in/andrew-reusche-1397bb311/</a:t>
            </a:r>
            <a:endParaRPr lang="en-US" sz="2200"/>
          </a:p>
          <a:p>
            <a:endParaRPr lang="en-US" sz="2200"/>
          </a:p>
          <a:p>
            <a:endParaRPr lang="en-US" sz="2200"/>
          </a:p>
        </p:txBody>
      </p:sp>
    </p:spTree>
    <p:extLst>
      <p:ext uri="{BB962C8B-B14F-4D97-AF65-F5344CB8AC3E}">
        <p14:creationId xmlns:p14="http://schemas.microsoft.com/office/powerpoint/2010/main" val="230203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9D2B3F-27CD-4E02-0E1A-6A4A8C74D8F6}"/>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sz="5400"/>
              <a:t>Summary </a:t>
            </a:r>
          </a:p>
        </p:txBody>
      </p:sp>
      <p:sp>
        <p:nvSpPr>
          <p:cNvPr id="20"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22976FA-5B6A-4481-8644-6C85F3E11058}"/>
              </a:ext>
            </a:extLst>
          </p:cNvPr>
          <p:cNvSpPr>
            <a:spLocks noGrp="1"/>
          </p:cNvSpPr>
          <p:nvPr>
            <p:ph sz="half" idx="1"/>
          </p:nvPr>
        </p:nvSpPr>
        <p:spPr>
          <a:xfrm>
            <a:off x="640080" y="2872899"/>
            <a:ext cx="4243589" cy="3320668"/>
          </a:xfrm>
        </p:spPr>
        <p:txBody>
          <a:bodyPr vert="horz" lIns="91440" tIns="45720" rIns="91440" bIns="45720" rtlCol="0">
            <a:normAutofit/>
          </a:bodyPr>
          <a:lstStyle/>
          <a:p>
            <a:pPr marL="0"/>
            <a:r>
              <a:rPr lang="en-US" sz="2200"/>
              <a:t>This project uses data cleaning, feature engineering, and descriptive data analysis of the NTSB Aviation Accident Database dataset to help inform my company's stakeholders about the decisions they can make to help minimize their risk when selecting a new Jet Airplane enterprise to invest in. </a:t>
            </a:r>
          </a:p>
        </p:txBody>
      </p:sp>
      <p:pic>
        <p:nvPicPr>
          <p:cNvPr id="6" name="Content Placeholder 5" descr="A group of people standing around a computer&#10;&#10;Description automatically generated">
            <a:extLst>
              <a:ext uri="{FF2B5EF4-FFF2-40B4-BE49-F238E27FC236}">
                <a16:creationId xmlns:a16="http://schemas.microsoft.com/office/drawing/2014/main" id="{7643342C-5F92-5610-2D38-714CCF4DB690}"/>
              </a:ext>
            </a:extLst>
          </p:cNvPr>
          <p:cNvPicPr>
            <a:picLocks noGrp="1" noChangeAspect="1"/>
          </p:cNvPicPr>
          <p:nvPr>
            <p:ph sz="half" idx="2"/>
          </p:nvPr>
        </p:nvPicPr>
        <p:blipFill>
          <a:blip r:embed="rId2"/>
          <a:srcRect l="25304" r="14013"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731383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C78FAA-E4C2-1294-DFA0-224BBFD2607E}"/>
              </a:ext>
            </a:extLst>
          </p:cNvPr>
          <p:cNvSpPr>
            <a:spLocks noGrp="1"/>
          </p:cNvSpPr>
          <p:nvPr>
            <p:ph type="title"/>
          </p:nvPr>
        </p:nvSpPr>
        <p:spPr>
          <a:xfrm>
            <a:off x="640080" y="325369"/>
            <a:ext cx="4368602" cy="1956841"/>
          </a:xfrm>
        </p:spPr>
        <p:txBody>
          <a:bodyPr anchor="b">
            <a:normAutofit/>
          </a:bodyPr>
          <a:lstStyle/>
          <a:p>
            <a:r>
              <a:rPr lang="en-US" sz="5400"/>
              <a:t>Outline</a:t>
            </a:r>
          </a:p>
        </p:txBody>
      </p:sp>
      <p:sp>
        <p:nvSpPr>
          <p:cNvPr id="16"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F2C7DEC-8E31-03D7-B756-F48B71FC4A7C}"/>
              </a:ext>
            </a:extLst>
          </p:cNvPr>
          <p:cNvSpPr>
            <a:spLocks noGrp="1"/>
          </p:cNvSpPr>
          <p:nvPr>
            <p:ph idx="1"/>
          </p:nvPr>
        </p:nvSpPr>
        <p:spPr>
          <a:xfrm>
            <a:off x="640080" y="2872899"/>
            <a:ext cx="4243589" cy="3320668"/>
          </a:xfrm>
        </p:spPr>
        <p:txBody>
          <a:bodyPr>
            <a:normAutofit/>
          </a:bodyPr>
          <a:lstStyle/>
          <a:p>
            <a:r>
              <a:rPr lang="en-US" sz="1700" b="1" dirty="0"/>
              <a:t>Business problem: </a:t>
            </a:r>
            <a:r>
              <a:rPr lang="en-US" sz="1700" dirty="0"/>
              <a:t>Select a new Jet Plane operation to invest in. </a:t>
            </a:r>
          </a:p>
          <a:p>
            <a:r>
              <a:rPr lang="en-US" sz="1700" b="1" dirty="0"/>
              <a:t>Data: </a:t>
            </a:r>
            <a:r>
              <a:rPr lang="en-US" sz="1700" dirty="0"/>
              <a:t>NTSB Aviation Accident Database</a:t>
            </a:r>
          </a:p>
          <a:p>
            <a:r>
              <a:rPr lang="en-US" sz="1700" b="1" dirty="0"/>
              <a:t>Methods: </a:t>
            </a:r>
            <a:r>
              <a:rPr lang="en-US" sz="1700" dirty="0"/>
              <a:t>Data Cleaning, Engineering, and Analysis</a:t>
            </a:r>
          </a:p>
          <a:p>
            <a:r>
              <a:rPr lang="en-US" sz="1700" b="1" dirty="0"/>
              <a:t>Results: </a:t>
            </a:r>
            <a:r>
              <a:rPr lang="en-US" sz="1700" dirty="0"/>
              <a:t>Region of Operation, Jet Carrying Capacity, Type of Jet Engine</a:t>
            </a:r>
            <a:endParaRPr lang="en-US" sz="1700" b="1" dirty="0"/>
          </a:p>
          <a:p>
            <a:r>
              <a:rPr lang="en-US" sz="1700" b="1" dirty="0"/>
              <a:t>Conclusions and Next Steps: </a:t>
            </a:r>
            <a:r>
              <a:rPr lang="en-US" sz="1700" dirty="0"/>
              <a:t>Analysis conclusions and possible future analyses</a:t>
            </a:r>
            <a:endParaRPr lang="en-US" sz="1700" b="1" dirty="0"/>
          </a:p>
          <a:p>
            <a:endParaRPr lang="en-US" sz="1700" dirty="0"/>
          </a:p>
        </p:txBody>
      </p:sp>
      <p:pic>
        <p:nvPicPr>
          <p:cNvPr id="5" name="Picture 4" descr="Aircraft wing above clouds">
            <a:extLst>
              <a:ext uri="{FF2B5EF4-FFF2-40B4-BE49-F238E27FC236}">
                <a16:creationId xmlns:a16="http://schemas.microsoft.com/office/drawing/2014/main" id="{7763B953-69F4-D9C4-62AB-6989DA659395}"/>
              </a:ext>
            </a:extLst>
          </p:cNvPr>
          <p:cNvPicPr>
            <a:picLocks noChangeAspect="1"/>
          </p:cNvPicPr>
          <p:nvPr/>
        </p:nvPicPr>
        <p:blipFill>
          <a:blip r:embed="rId2"/>
          <a:srcRect l="31575" r="1472"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932430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2BECC6-84D5-5509-D888-E2E191B94776}"/>
              </a:ext>
            </a:extLst>
          </p:cNvPr>
          <p:cNvSpPr>
            <a:spLocks noGrp="1"/>
          </p:cNvSpPr>
          <p:nvPr>
            <p:ph type="title"/>
          </p:nvPr>
        </p:nvSpPr>
        <p:spPr>
          <a:xfrm>
            <a:off x="640080" y="325369"/>
            <a:ext cx="4368602" cy="1956841"/>
          </a:xfrm>
        </p:spPr>
        <p:txBody>
          <a:bodyPr anchor="b">
            <a:normAutofit/>
          </a:bodyPr>
          <a:lstStyle/>
          <a:p>
            <a:r>
              <a:rPr lang="en-US" sz="5400"/>
              <a:t>Business Problem</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0502F71-01CB-2291-10B7-39E3034CED6D}"/>
              </a:ext>
            </a:extLst>
          </p:cNvPr>
          <p:cNvSpPr>
            <a:spLocks noGrp="1"/>
          </p:cNvSpPr>
          <p:nvPr>
            <p:ph idx="1"/>
          </p:nvPr>
        </p:nvSpPr>
        <p:spPr>
          <a:xfrm>
            <a:off x="640080" y="2872899"/>
            <a:ext cx="4243589" cy="3320668"/>
          </a:xfrm>
        </p:spPr>
        <p:txBody>
          <a:bodyPr>
            <a:normAutofit/>
          </a:bodyPr>
          <a:lstStyle/>
          <a:p>
            <a:r>
              <a:rPr lang="en-US" sz="1900"/>
              <a:t>My company would like to diversify its portfolio by investing in a new Jet-plane operation. Due to this being a new field for my company, my analysis will help guide the stakeholders in selecting an operation with minimized risks. This is done through my highlighting of certain aspects of Jet operations that can be controlled to help minimize the chance of a flight resulting in a fatal incident. </a:t>
            </a:r>
          </a:p>
        </p:txBody>
      </p:sp>
      <p:pic>
        <p:nvPicPr>
          <p:cNvPr id="5" name="Picture 4" descr="Light bulb on yellow background with sketched light beams and cord">
            <a:extLst>
              <a:ext uri="{FF2B5EF4-FFF2-40B4-BE49-F238E27FC236}">
                <a16:creationId xmlns:a16="http://schemas.microsoft.com/office/drawing/2014/main" id="{9DC4EE3E-F551-9479-F0CA-B978DEBE6EDC}"/>
              </a:ext>
            </a:extLst>
          </p:cNvPr>
          <p:cNvPicPr>
            <a:picLocks noChangeAspect="1"/>
          </p:cNvPicPr>
          <p:nvPr/>
        </p:nvPicPr>
        <p:blipFill>
          <a:blip r:embed="rId2"/>
          <a:srcRect l="38314"/>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082764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EC71F4-4AFC-5DAA-E2BD-808997A036FA}"/>
              </a:ext>
            </a:extLst>
          </p:cNvPr>
          <p:cNvSpPr>
            <a:spLocks noGrp="1"/>
          </p:cNvSpPr>
          <p:nvPr>
            <p:ph type="title"/>
          </p:nvPr>
        </p:nvSpPr>
        <p:spPr>
          <a:xfrm>
            <a:off x="841248" y="256032"/>
            <a:ext cx="10506456" cy="1014984"/>
          </a:xfrm>
        </p:spPr>
        <p:txBody>
          <a:bodyPr vert="horz" lIns="91440" tIns="45720" rIns="91440" bIns="45720" rtlCol="0" anchor="b">
            <a:normAutofit/>
          </a:bodyPr>
          <a:lstStyle/>
          <a:p>
            <a:r>
              <a:rPr lang="en-US" kern="1200">
                <a:solidFill>
                  <a:schemeClr val="tx1"/>
                </a:solidFill>
                <a:latin typeface="+mj-lt"/>
                <a:ea typeface="+mj-ea"/>
                <a:cs typeface="+mj-cs"/>
              </a:rPr>
              <a:t>Data Used and Limitations</a:t>
            </a:r>
          </a:p>
        </p:txBody>
      </p:sp>
      <p:sp>
        <p:nvSpPr>
          <p:cNvPr id="14" name="Rectangle 13">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Text Placeholder 4">
            <a:extLst>
              <a:ext uri="{FF2B5EF4-FFF2-40B4-BE49-F238E27FC236}">
                <a16:creationId xmlns:a16="http://schemas.microsoft.com/office/drawing/2014/main" id="{496488DF-AF71-3B67-BA0D-49095FCFC10E}"/>
              </a:ext>
            </a:extLst>
          </p:cNvPr>
          <p:cNvSpPr>
            <a:spLocks/>
          </p:cNvSpPr>
          <p:nvPr/>
        </p:nvSpPr>
        <p:spPr>
          <a:xfrm>
            <a:off x="1014268" y="1926266"/>
            <a:ext cx="4985068" cy="796322"/>
          </a:xfrm>
          <a:prstGeom prst="rect">
            <a:avLst/>
          </a:prstGeom>
        </p:spPr>
        <p:txBody>
          <a:bodyPr/>
          <a:lstStyle/>
          <a:p>
            <a:pPr defTabSz="877824">
              <a:spcAft>
                <a:spcPts val="600"/>
              </a:spcAft>
            </a:pPr>
            <a:r>
              <a:rPr lang="en-US" sz="1728" kern="1200">
                <a:solidFill>
                  <a:schemeClr val="tx1"/>
                </a:solidFill>
                <a:latin typeface="+mn-lt"/>
                <a:ea typeface="+mn-ea"/>
                <a:cs typeface="+mn-cs"/>
              </a:rPr>
              <a:t>Data Used</a:t>
            </a:r>
            <a:endParaRPr lang="en-US"/>
          </a:p>
        </p:txBody>
      </p:sp>
      <p:sp>
        <p:nvSpPr>
          <p:cNvPr id="3" name="Content Placeholder 2">
            <a:extLst>
              <a:ext uri="{FF2B5EF4-FFF2-40B4-BE49-F238E27FC236}">
                <a16:creationId xmlns:a16="http://schemas.microsoft.com/office/drawing/2014/main" id="{FE982FD5-CB9B-5DEA-77AB-47B9816F1FC9}"/>
              </a:ext>
            </a:extLst>
          </p:cNvPr>
          <p:cNvSpPr>
            <a:spLocks/>
          </p:cNvSpPr>
          <p:nvPr/>
        </p:nvSpPr>
        <p:spPr>
          <a:xfrm>
            <a:off x="1014268" y="2722588"/>
            <a:ext cx="4985068" cy="3561202"/>
          </a:xfrm>
          <a:prstGeom prst="rect">
            <a:avLst/>
          </a:prstGeom>
        </p:spPr>
        <p:txBody>
          <a:bodyPr>
            <a:normAutofit/>
          </a:bodyPr>
          <a:lstStyle/>
          <a:p>
            <a:pPr defTabSz="877824">
              <a:spcAft>
                <a:spcPts val="600"/>
              </a:spcAft>
            </a:pPr>
            <a:r>
              <a:rPr lang="en-US" sz="1728" kern="1200">
                <a:solidFill>
                  <a:schemeClr val="tx1"/>
                </a:solidFill>
                <a:latin typeface="+mn-lt"/>
                <a:ea typeface="+mn-ea"/>
                <a:cs typeface="+mn-cs"/>
              </a:rPr>
              <a:t>I use NTSB Aviation Accident Database dataset to conduct analyses about what factors may lead to a lower chance of a flight resulting in a fatal incident.  </a:t>
            </a:r>
          </a:p>
          <a:p>
            <a:pPr defTabSz="877824">
              <a:spcAft>
                <a:spcPts val="600"/>
              </a:spcAft>
            </a:pPr>
            <a:r>
              <a:rPr lang="en-US" sz="1728" kern="1200">
                <a:solidFill>
                  <a:schemeClr val="tx1"/>
                </a:solidFill>
                <a:latin typeface="+mn-lt"/>
                <a:ea typeface="+mn-ea"/>
                <a:cs typeface="+mn-cs"/>
              </a:rPr>
              <a:t>90,348 records of problematic flights from 1962 -2023.</a:t>
            </a:r>
          </a:p>
          <a:p>
            <a:pPr defTabSz="877824">
              <a:spcAft>
                <a:spcPts val="600"/>
              </a:spcAft>
            </a:pPr>
            <a:r>
              <a:rPr lang="en-US" sz="1728" kern="1200">
                <a:solidFill>
                  <a:schemeClr val="tx1"/>
                </a:solidFill>
                <a:latin typeface="+mn-lt"/>
                <a:ea typeface="+mn-ea"/>
                <a:cs typeface="+mn-cs"/>
              </a:rPr>
              <a:t>Each record gives information, across 30 columns, about the type of aircraft, date/location of incident, and incident severity for each event.</a:t>
            </a:r>
          </a:p>
          <a:p>
            <a:pPr>
              <a:spcAft>
                <a:spcPts val="600"/>
              </a:spcAft>
            </a:pPr>
            <a:endParaRPr lang="en-US"/>
          </a:p>
        </p:txBody>
      </p:sp>
      <p:sp>
        <p:nvSpPr>
          <p:cNvPr id="6" name="Text Placeholder 5">
            <a:extLst>
              <a:ext uri="{FF2B5EF4-FFF2-40B4-BE49-F238E27FC236}">
                <a16:creationId xmlns:a16="http://schemas.microsoft.com/office/drawing/2014/main" id="{005AF3BB-2D61-D4CC-C92F-3FC20E45A501}"/>
              </a:ext>
            </a:extLst>
          </p:cNvPr>
          <p:cNvSpPr>
            <a:spLocks/>
          </p:cNvSpPr>
          <p:nvPr/>
        </p:nvSpPr>
        <p:spPr>
          <a:xfrm>
            <a:off x="6168113" y="1926266"/>
            <a:ext cx="5009619" cy="796322"/>
          </a:xfrm>
          <a:prstGeom prst="rect">
            <a:avLst/>
          </a:prstGeom>
        </p:spPr>
        <p:txBody>
          <a:bodyPr/>
          <a:lstStyle/>
          <a:p>
            <a:pPr defTabSz="877824">
              <a:spcAft>
                <a:spcPts val="600"/>
              </a:spcAft>
            </a:pPr>
            <a:r>
              <a:rPr lang="en-US" sz="1728" kern="1200">
                <a:solidFill>
                  <a:schemeClr val="tx1"/>
                </a:solidFill>
                <a:latin typeface="+mn-lt"/>
                <a:ea typeface="+mn-ea"/>
                <a:cs typeface="+mn-cs"/>
              </a:rPr>
              <a:t>Data Limitations </a:t>
            </a:r>
            <a:endParaRPr lang="en-US"/>
          </a:p>
        </p:txBody>
      </p:sp>
      <p:sp>
        <p:nvSpPr>
          <p:cNvPr id="7" name="Content Placeholder 6">
            <a:extLst>
              <a:ext uri="{FF2B5EF4-FFF2-40B4-BE49-F238E27FC236}">
                <a16:creationId xmlns:a16="http://schemas.microsoft.com/office/drawing/2014/main" id="{B9D6CBD2-1D27-AE17-1A19-042599765255}"/>
              </a:ext>
            </a:extLst>
          </p:cNvPr>
          <p:cNvSpPr>
            <a:spLocks/>
          </p:cNvSpPr>
          <p:nvPr/>
        </p:nvSpPr>
        <p:spPr>
          <a:xfrm>
            <a:off x="6168113" y="2722588"/>
            <a:ext cx="5009619" cy="3561202"/>
          </a:xfrm>
          <a:prstGeom prst="rect">
            <a:avLst/>
          </a:prstGeom>
        </p:spPr>
        <p:txBody>
          <a:bodyPr>
            <a:normAutofit/>
          </a:bodyPr>
          <a:lstStyle/>
          <a:p>
            <a:pPr defTabSz="877824">
              <a:spcAft>
                <a:spcPts val="600"/>
              </a:spcAft>
            </a:pPr>
            <a:r>
              <a:rPr lang="en-US" sz="1728" kern="1200">
                <a:solidFill>
                  <a:schemeClr val="tx1"/>
                </a:solidFill>
                <a:highlight>
                  <a:srgbClr val="FFFFFF"/>
                </a:highlight>
                <a:latin typeface="system-ui"/>
                <a:ea typeface="+mn-ea"/>
                <a:cs typeface="+mn-cs"/>
              </a:rPr>
              <a:t>Only records of problematic flights are included, not total records of all flights. </a:t>
            </a:r>
          </a:p>
          <a:p>
            <a:pPr defTabSz="877824">
              <a:spcAft>
                <a:spcPts val="600"/>
              </a:spcAft>
            </a:pPr>
            <a:r>
              <a:rPr lang="en-US" sz="1728" kern="1200">
                <a:solidFill>
                  <a:schemeClr val="tx1"/>
                </a:solidFill>
                <a:latin typeface="+mn-lt"/>
                <a:ea typeface="+mn-ea"/>
                <a:cs typeface="+mn-cs"/>
              </a:rPr>
              <a:t>Can only analyze attributes of problematic flights, not what causes the problems. </a:t>
            </a:r>
            <a:br>
              <a:rPr lang="en-US" sz="1728" kern="1200">
                <a:solidFill>
                  <a:schemeClr val="tx1"/>
                </a:solidFill>
                <a:latin typeface="+mn-lt"/>
                <a:ea typeface="+mn-ea"/>
                <a:cs typeface="+mn-cs"/>
              </a:rPr>
            </a:br>
            <a:endParaRPr lang="en-US"/>
          </a:p>
        </p:txBody>
      </p:sp>
    </p:spTree>
    <p:extLst>
      <p:ext uri="{BB962C8B-B14F-4D97-AF65-F5344CB8AC3E}">
        <p14:creationId xmlns:p14="http://schemas.microsoft.com/office/powerpoint/2010/main" val="3400347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1F1EA9-B615-BEE7-8926-98D0114C825F}"/>
              </a:ext>
            </a:extLst>
          </p:cNvPr>
          <p:cNvSpPr>
            <a:spLocks noGrp="1"/>
          </p:cNvSpPr>
          <p:nvPr>
            <p:ph type="title"/>
          </p:nvPr>
        </p:nvSpPr>
        <p:spPr>
          <a:xfrm>
            <a:off x="4654296" y="329184"/>
            <a:ext cx="6894576" cy="1783080"/>
          </a:xfrm>
        </p:spPr>
        <p:txBody>
          <a:bodyPr anchor="b">
            <a:normAutofit/>
          </a:bodyPr>
          <a:lstStyle/>
          <a:p>
            <a:r>
              <a:rPr lang="en-US" sz="5400"/>
              <a:t>Data Analysis Methods</a:t>
            </a:r>
          </a:p>
        </p:txBody>
      </p:sp>
      <p:pic>
        <p:nvPicPr>
          <p:cNvPr id="5" name="Picture 4" descr="Plane on tarmac">
            <a:extLst>
              <a:ext uri="{FF2B5EF4-FFF2-40B4-BE49-F238E27FC236}">
                <a16:creationId xmlns:a16="http://schemas.microsoft.com/office/drawing/2014/main" id="{8BBF8391-7A4B-13AD-6994-3DDF6AECD1FE}"/>
              </a:ext>
            </a:extLst>
          </p:cNvPr>
          <p:cNvPicPr>
            <a:picLocks noChangeAspect="1"/>
          </p:cNvPicPr>
          <p:nvPr/>
        </p:nvPicPr>
        <p:blipFill>
          <a:blip r:embed="rId2"/>
          <a:srcRect l="42994" r="17561" b="-2"/>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3F77313-802C-4BC3-A0EB-3F15F484C35F}"/>
              </a:ext>
            </a:extLst>
          </p:cNvPr>
          <p:cNvSpPr>
            <a:spLocks noGrp="1"/>
          </p:cNvSpPr>
          <p:nvPr>
            <p:ph idx="1"/>
          </p:nvPr>
        </p:nvSpPr>
        <p:spPr>
          <a:xfrm>
            <a:off x="4654296" y="2706624"/>
            <a:ext cx="6894576" cy="3483864"/>
          </a:xfrm>
        </p:spPr>
        <p:txBody>
          <a:bodyPr>
            <a:normAutofit/>
          </a:bodyPr>
          <a:lstStyle/>
          <a:p>
            <a:r>
              <a:rPr lang="en-US" sz="2200" b="1"/>
              <a:t>Data Cleaning: </a:t>
            </a:r>
            <a:r>
              <a:rPr lang="en-US" sz="2200"/>
              <a:t>Filtered out all data not immediately relevant to factors our stakeholders could control when selecting a jet operation. </a:t>
            </a:r>
          </a:p>
          <a:p>
            <a:r>
              <a:rPr lang="en-US" sz="2200" b="1"/>
              <a:t>Feature Engineering: </a:t>
            </a:r>
            <a:r>
              <a:rPr lang="en-US" sz="2200"/>
              <a:t>Use the filtered data to create new columns that help assist with analyzing which Jet operations have the lowest operating risks. </a:t>
            </a:r>
          </a:p>
          <a:p>
            <a:r>
              <a:rPr lang="en-US" sz="2200" b="1"/>
              <a:t>Data Analysis: </a:t>
            </a:r>
            <a:r>
              <a:rPr lang="en-US" sz="2200"/>
              <a:t>Analyze the newly engineered data to determine what specific characteristics flights with lower fatality rates usually have. </a:t>
            </a:r>
            <a:endParaRPr lang="en-US" sz="2200" b="1"/>
          </a:p>
        </p:txBody>
      </p:sp>
    </p:spTree>
    <p:extLst>
      <p:ext uri="{BB962C8B-B14F-4D97-AF65-F5344CB8AC3E}">
        <p14:creationId xmlns:p14="http://schemas.microsoft.com/office/powerpoint/2010/main" val="4110865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0859DE-1489-52A5-82B6-0687E3163D51}"/>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5400" b="1" kern="1200">
                <a:solidFill>
                  <a:schemeClr val="tx1"/>
                </a:solidFill>
                <a:latin typeface="+mj-lt"/>
                <a:ea typeface="+mj-ea"/>
                <a:cs typeface="+mj-cs"/>
              </a:rPr>
              <a:t>Results: </a:t>
            </a:r>
            <a:r>
              <a:rPr lang="en-US" sz="5400" kern="1200">
                <a:solidFill>
                  <a:schemeClr val="tx1"/>
                </a:solidFill>
                <a:latin typeface="+mj-lt"/>
                <a:ea typeface="+mj-ea"/>
                <a:cs typeface="+mj-cs"/>
              </a:rPr>
              <a:t>Region of Operation</a:t>
            </a:r>
          </a:p>
        </p:txBody>
      </p:sp>
      <p:sp>
        <p:nvSpPr>
          <p:cNvPr id="16"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2E81E55-C70B-65B4-64DB-E5B945E04334}"/>
              </a:ext>
            </a:extLst>
          </p:cNvPr>
          <p:cNvSpPr>
            <a:spLocks/>
          </p:cNvSpPr>
          <p:nvPr/>
        </p:nvSpPr>
        <p:spPr>
          <a:xfrm>
            <a:off x="1504465" y="2228087"/>
            <a:ext cx="4524991" cy="3799939"/>
          </a:xfrm>
          <a:prstGeom prst="rect">
            <a:avLst/>
          </a:prstGeom>
        </p:spPr>
        <p:txBody>
          <a:bodyPr>
            <a:normAutofit/>
          </a:bodyPr>
          <a:lstStyle/>
          <a:p>
            <a:pPr defTabSz="795528">
              <a:spcAft>
                <a:spcPts val="600"/>
              </a:spcAft>
            </a:pPr>
            <a:r>
              <a:rPr lang="en-US" sz="1566" kern="1200">
                <a:solidFill>
                  <a:schemeClr val="tx1"/>
                </a:solidFill>
                <a:latin typeface="+mn-lt"/>
                <a:ea typeface="+mn-ea"/>
                <a:cs typeface="+mn-cs"/>
              </a:rPr>
              <a:t>Flying during IMC (</a:t>
            </a:r>
            <a:r>
              <a:rPr lang="en-US" sz="1566" b="1" kern="1200">
                <a:solidFill>
                  <a:schemeClr val="tx1"/>
                </a:solidFill>
                <a:highlight>
                  <a:srgbClr val="FFFFFF"/>
                </a:highlight>
                <a:latin typeface="system-ui"/>
                <a:ea typeface="+mn-ea"/>
                <a:cs typeface="+mn-cs"/>
              </a:rPr>
              <a:t>Instrument Meteorological Conditions</a:t>
            </a:r>
            <a:r>
              <a:rPr lang="en-US" sz="1566" kern="1200">
                <a:solidFill>
                  <a:schemeClr val="tx1"/>
                </a:solidFill>
                <a:highlight>
                  <a:srgbClr val="FFFFFF"/>
                </a:highlight>
                <a:latin typeface="system-ui"/>
                <a:ea typeface="+mn-ea"/>
                <a:cs typeface="+mn-cs"/>
              </a:rPr>
              <a:t>) can add unwanted difficulty to flights, making them more prone to problems and incidents.</a:t>
            </a:r>
          </a:p>
          <a:p>
            <a:pPr defTabSz="795528">
              <a:spcAft>
                <a:spcPts val="600"/>
              </a:spcAft>
            </a:pPr>
            <a:r>
              <a:rPr lang="en-US" sz="1566" kern="1200">
                <a:solidFill>
                  <a:schemeClr val="tx1"/>
                </a:solidFill>
                <a:latin typeface="+mn-lt"/>
                <a:ea typeface="+mn-ea"/>
                <a:cs typeface="+mn-cs"/>
              </a:rPr>
              <a:t>I have r</a:t>
            </a:r>
            <a:r>
              <a:rPr lang="en-US" sz="1566" kern="1200">
                <a:solidFill>
                  <a:schemeClr val="tx1"/>
                </a:solidFill>
                <a:highlight>
                  <a:srgbClr val="FFFFFF"/>
                </a:highlight>
                <a:latin typeface="system-ui"/>
                <a:ea typeface="+mn-ea"/>
                <a:cs typeface="+mn-cs"/>
              </a:rPr>
              <a:t>un an analysis to see which region of the USA experienced the fewest incidents during IMC.</a:t>
            </a:r>
          </a:p>
          <a:p>
            <a:pPr defTabSz="795528">
              <a:spcAft>
                <a:spcPts val="600"/>
              </a:spcAft>
            </a:pPr>
            <a:r>
              <a:rPr lang="en-US" sz="1566" kern="1200">
                <a:solidFill>
                  <a:schemeClr val="tx1"/>
                </a:solidFill>
                <a:highlight>
                  <a:srgbClr val="FFFFFF"/>
                </a:highlight>
                <a:latin typeface="system-ui"/>
                <a:ea typeface="+mn-ea"/>
                <a:cs typeface="+mn-cs"/>
              </a:rPr>
              <a:t>The Northeast region of the USA has experienced the fewest number of flight incidents during IMC. </a:t>
            </a:r>
            <a:endParaRPr lang="en-US"/>
          </a:p>
        </p:txBody>
      </p:sp>
      <p:pic>
        <p:nvPicPr>
          <p:cNvPr id="7" name="Content Placeholder 6">
            <a:extLst>
              <a:ext uri="{FF2B5EF4-FFF2-40B4-BE49-F238E27FC236}">
                <a16:creationId xmlns:a16="http://schemas.microsoft.com/office/drawing/2014/main" id="{A2CC2A6A-4263-D71C-1252-4A1A61BE1321}"/>
              </a:ext>
            </a:extLst>
          </p:cNvPr>
          <p:cNvPicPr>
            <a:picLocks noChangeAspect="1"/>
          </p:cNvPicPr>
          <p:nvPr/>
        </p:nvPicPr>
        <p:blipFill>
          <a:blip r:embed="rId2"/>
          <a:srcRect/>
          <a:stretch/>
        </p:blipFill>
        <p:spPr>
          <a:xfrm>
            <a:off x="6162543" y="2269161"/>
            <a:ext cx="4524991" cy="3393743"/>
          </a:xfrm>
          <a:prstGeom prst="rect">
            <a:avLst/>
          </a:prstGeom>
        </p:spPr>
      </p:pic>
      <p:sp>
        <p:nvSpPr>
          <p:cNvPr id="9" name="TextBox 8">
            <a:extLst>
              <a:ext uri="{FF2B5EF4-FFF2-40B4-BE49-F238E27FC236}">
                <a16:creationId xmlns:a16="http://schemas.microsoft.com/office/drawing/2014/main" id="{99EC72F9-172F-03D4-C5F1-024689EB729B}"/>
              </a:ext>
            </a:extLst>
          </p:cNvPr>
          <p:cNvSpPr txBox="1"/>
          <p:nvPr/>
        </p:nvSpPr>
        <p:spPr>
          <a:xfrm>
            <a:off x="1675165" y="5854433"/>
            <a:ext cx="8563920" cy="333296"/>
          </a:xfrm>
          <a:prstGeom prst="rect">
            <a:avLst/>
          </a:prstGeom>
          <a:noFill/>
        </p:spPr>
        <p:txBody>
          <a:bodyPr wrap="square" rtlCol="0">
            <a:spAutoFit/>
          </a:bodyPr>
          <a:lstStyle/>
          <a:p>
            <a:pPr algn="ctr" defTabSz="795528">
              <a:spcAft>
                <a:spcPts val="600"/>
              </a:spcAft>
            </a:pPr>
            <a:r>
              <a:rPr lang="en-US" sz="1566" b="1" i="1" kern="1200">
                <a:solidFill>
                  <a:schemeClr val="tx1"/>
                </a:solidFill>
                <a:latin typeface="+mn-lt"/>
                <a:ea typeface="+mn-ea"/>
                <a:cs typeface="+mn-cs"/>
              </a:rPr>
              <a:t>Northeast Region (Sates): </a:t>
            </a:r>
            <a:r>
              <a:rPr lang="en-US" sz="1566" i="1" kern="1200">
                <a:solidFill>
                  <a:schemeClr val="tx1"/>
                </a:solidFill>
                <a:latin typeface="+mn-lt"/>
                <a:ea typeface="+mn-ea"/>
                <a:cs typeface="+mn-cs"/>
              </a:rPr>
              <a:t>[PA, NY, NJ, CT, RI, MA, VT, NH, ME]</a:t>
            </a:r>
            <a:endParaRPr lang="en-US" i="1"/>
          </a:p>
        </p:txBody>
      </p:sp>
    </p:spTree>
    <p:extLst>
      <p:ext uri="{BB962C8B-B14F-4D97-AF65-F5344CB8AC3E}">
        <p14:creationId xmlns:p14="http://schemas.microsoft.com/office/powerpoint/2010/main" val="178970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0859DE-1489-52A5-82B6-0687E3163D51}"/>
              </a:ext>
            </a:extLst>
          </p:cNvPr>
          <p:cNvSpPr>
            <a:spLocks noGrp="1"/>
          </p:cNvSpPr>
          <p:nvPr>
            <p:ph type="title"/>
          </p:nvPr>
        </p:nvSpPr>
        <p:spPr>
          <a:xfrm>
            <a:off x="838200" y="365125"/>
            <a:ext cx="10515600" cy="1325563"/>
          </a:xfrm>
        </p:spPr>
        <p:txBody>
          <a:bodyPr vert="horz" lIns="91440" tIns="45720" rIns="91440" bIns="45720" rtlCol="0" anchor="ctr">
            <a:normAutofit fontScale="90000"/>
          </a:bodyPr>
          <a:lstStyle/>
          <a:p>
            <a:r>
              <a:rPr lang="en-US" sz="5400" b="1" dirty="0"/>
              <a:t>Results: </a:t>
            </a:r>
            <a:r>
              <a:rPr lang="en-US" sz="5400" dirty="0"/>
              <a:t>Size of Jet (Passenger Capacity)</a:t>
            </a:r>
            <a:endParaRPr lang="en-US" sz="5400" kern="1200" dirty="0">
              <a:solidFill>
                <a:schemeClr val="tx1"/>
              </a:solidFill>
              <a:latin typeface="+mj-lt"/>
              <a:ea typeface="+mj-ea"/>
              <a:cs typeface="+mj-cs"/>
            </a:endParaRPr>
          </a:p>
        </p:txBody>
      </p:sp>
      <p:sp>
        <p:nvSpPr>
          <p:cNvPr id="16"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2E81E55-C70B-65B4-64DB-E5B945E04334}"/>
              </a:ext>
            </a:extLst>
          </p:cNvPr>
          <p:cNvSpPr>
            <a:spLocks/>
          </p:cNvSpPr>
          <p:nvPr/>
        </p:nvSpPr>
        <p:spPr>
          <a:xfrm>
            <a:off x="1504465" y="2228087"/>
            <a:ext cx="4524991" cy="3799939"/>
          </a:xfrm>
          <a:prstGeom prst="rect">
            <a:avLst/>
          </a:prstGeom>
        </p:spPr>
        <p:txBody>
          <a:bodyPr>
            <a:normAutofit fontScale="85000" lnSpcReduction="10000"/>
          </a:bodyPr>
          <a:lstStyle/>
          <a:p>
            <a:r>
              <a:rPr lang="en-US" sz="2400" dirty="0"/>
              <a:t>Jets can come in all different sizes (passenger capacities)</a:t>
            </a:r>
            <a:r>
              <a:rPr lang="en-US" sz="2400" b="0" i="0" dirty="0">
                <a:effectLst/>
                <a:highlight>
                  <a:srgbClr val="FFFFFF"/>
                </a:highlight>
                <a:latin typeface="system-ui"/>
              </a:rPr>
              <a:t>.</a:t>
            </a:r>
          </a:p>
          <a:p>
            <a:endParaRPr lang="en-US" sz="2400" dirty="0"/>
          </a:p>
          <a:p>
            <a:r>
              <a:rPr lang="en-US" sz="2400" dirty="0"/>
              <a:t>I have r</a:t>
            </a:r>
            <a:r>
              <a:rPr lang="en-US" sz="2400" b="0" i="0" dirty="0">
                <a:effectLst/>
                <a:highlight>
                  <a:srgbClr val="FFFFFF"/>
                </a:highlight>
                <a:latin typeface="system-ui"/>
              </a:rPr>
              <a:t>un an analysis to see if certain Jet sizes are more prone to experiencing fatal incidents during their plights.</a:t>
            </a:r>
          </a:p>
          <a:p>
            <a:endParaRPr lang="en-US" sz="2400" b="0" i="0" dirty="0">
              <a:effectLst/>
              <a:highlight>
                <a:srgbClr val="FFFFFF"/>
              </a:highlight>
              <a:latin typeface="system-ui"/>
            </a:endParaRPr>
          </a:p>
          <a:p>
            <a:r>
              <a:rPr lang="en-US" sz="2400" dirty="0">
                <a:highlight>
                  <a:srgbClr val="FFFFFF"/>
                </a:highlight>
                <a:latin typeface="system-ui"/>
              </a:rPr>
              <a:t>Personal Jets seem to have a significantly higher fatality rate than all other sizes of jets.</a:t>
            </a:r>
          </a:p>
          <a:p>
            <a:endParaRPr lang="en-US" sz="2400" dirty="0">
              <a:highlight>
                <a:srgbClr val="FFFFFF"/>
              </a:highlight>
              <a:latin typeface="system-ui"/>
            </a:endParaRPr>
          </a:p>
          <a:p>
            <a:r>
              <a:rPr lang="en-US" sz="2400" dirty="0">
                <a:highlight>
                  <a:srgbClr val="FFFFFF"/>
                </a:highlight>
                <a:latin typeface="system-ui"/>
              </a:rPr>
              <a:t>Jumbo Jets have experienced the fewest fatal incidents since 1962. </a:t>
            </a:r>
            <a:endParaRPr lang="en-US" sz="2400" dirty="0"/>
          </a:p>
        </p:txBody>
      </p:sp>
      <p:sp>
        <p:nvSpPr>
          <p:cNvPr id="9" name="TextBox 8">
            <a:extLst>
              <a:ext uri="{FF2B5EF4-FFF2-40B4-BE49-F238E27FC236}">
                <a16:creationId xmlns:a16="http://schemas.microsoft.com/office/drawing/2014/main" id="{99EC72F9-172F-03D4-C5F1-024689EB729B}"/>
              </a:ext>
            </a:extLst>
          </p:cNvPr>
          <p:cNvSpPr txBox="1"/>
          <p:nvPr/>
        </p:nvSpPr>
        <p:spPr>
          <a:xfrm>
            <a:off x="1675165" y="5947197"/>
            <a:ext cx="8563920" cy="584775"/>
          </a:xfrm>
          <a:prstGeom prst="rect">
            <a:avLst/>
          </a:prstGeom>
          <a:noFill/>
        </p:spPr>
        <p:txBody>
          <a:bodyPr wrap="square" rtlCol="0">
            <a:spAutoFit/>
          </a:bodyPr>
          <a:lstStyle/>
          <a:p>
            <a:pPr algn="ctr"/>
            <a:r>
              <a:rPr lang="en-US" sz="1600" b="1" i="1" dirty="0"/>
              <a:t>Personal: </a:t>
            </a:r>
            <a:r>
              <a:rPr lang="en-US" sz="1600" i="1" dirty="0"/>
              <a:t>&lt;= 10 passengers, </a:t>
            </a:r>
            <a:r>
              <a:rPr lang="en-US" sz="1600" b="1" i="1" dirty="0"/>
              <a:t>Small: </a:t>
            </a:r>
            <a:r>
              <a:rPr lang="en-US" sz="1600" i="1" dirty="0"/>
              <a:t>11 &lt;= passengers &lt;= 50, </a:t>
            </a:r>
            <a:r>
              <a:rPr lang="en-US" sz="1600" b="1" i="1" dirty="0"/>
              <a:t>Medium: </a:t>
            </a:r>
            <a:r>
              <a:rPr lang="en-US" sz="1600" i="1" dirty="0"/>
              <a:t>51 &lt;= passengers&lt;= 100</a:t>
            </a:r>
          </a:p>
          <a:p>
            <a:pPr algn="ctr"/>
            <a:r>
              <a:rPr lang="en-US" sz="1600" i="1" dirty="0"/>
              <a:t> </a:t>
            </a:r>
            <a:r>
              <a:rPr lang="en-US" sz="1600" b="1" i="1" dirty="0"/>
              <a:t>Large: </a:t>
            </a:r>
            <a:r>
              <a:rPr lang="en-US" sz="1600" i="1" dirty="0"/>
              <a:t>101 &lt;= passengers &lt;= 200, </a:t>
            </a:r>
            <a:r>
              <a:rPr lang="en-US" sz="1600" b="1" i="1" dirty="0"/>
              <a:t>Jumbo: </a:t>
            </a:r>
            <a:r>
              <a:rPr lang="en-US" sz="1600" i="1" dirty="0"/>
              <a:t>&gt; 200 passengers </a:t>
            </a:r>
            <a:endParaRPr lang="en-US" sz="1600" b="1" i="1" dirty="0"/>
          </a:p>
        </p:txBody>
      </p:sp>
      <p:pic>
        <p:nvPicPr>
          <p:cNvPr id="5" name="Content Placeholder 6" descr="A graph with blue rectangular bars&#10;&#10;Description automatically generated">
            <a:extLst>
              <a:ext uri="{FF2B5EF4-FFF2-40B4-BE49-F238E27FC236}">
                <a16:creationId xmlns:a16="http://schemas.microsoft.com/office/drawing/2014/main" id="{19CF132A-B5F7-23EF-53A2-118EF8F1C398}"/>
              </a:ext>
            </a:extLst>
          </p:cNvPr>
          <p:cNvPicPr>
            <a:picLocks noChangeAspect="1"/>
          </p:cNvPicPr>
          <p:nvPr/>
        </p:nvPicPr>
        <p:blipFill>
          <a:blip r:embed="rId2"/>
          <a:stretch>
            <a:fillRect/>
          </a:stretch>
        </p:blipFill>
        <p:spPr>
          <a:xfrm>
            <a:off x="6172200" y="1968233"/>
            <a:ext cx="5181600" cy="3886200"/>
          </a:xfrm>
          <a:prstGeom prst="rect">
            <a:avLst/>
          </a:prstGeom>
        </p:spPr>
      </p:pic>
    </p:spTree>
    <p:extLst>
      <p:ext uri="{BB962C8B-B14F-4D97-AF65-F5344CB8AC3E}">
        <p14:creationId xmlns:p14="http://schemas.microsoft.com/office/powerpoint/2010/main" val="4212076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0859DE-1489-52A5-82B6-0687E3163D51}"/>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000" b="1" kern="1200">
                <a:solidFill>
                  <a:schemeClr val="tx1"/>
                </a:solidFill>
                <a:latin typeface="+mj-lt"/>
                <a:ea typeface="+mj-ea"/>
                <a:cs typeface="+mj-cs"/>
              </a:rPr>
              <a:t>Results: </a:t>
            </a:r>
            <a:r>
              <a:rPr lang="en-US" sz="5000" kern="1200">
                <a:solidFill>
                  <a:schemeClr val="tx1"/>
                </a:solidFill>
                <a:latin typeface="+mj-lt"/>
                <a:ea typeface="+mj-ea"/>
                <a:cs typeface="+mj-cs"/>
              </a:rPr>
              <a:t>Type of Jet Engine</a:t>
            </a:r>
          </a:p>
        </p:txBody>
      </p:sp>
      <p:sp>
        <p:nvSpPr>
          <p:cNvPr id="14"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2E81E55-C70B-65B4-64DB-E5B945E04334}"/>
              </a:ext>
            </a:extLst>
          </p:cNvPr>
          <p:cNvSpPr>
            <a:spLocks noGrp="1"/>
          </p:cNvSpPr>
          <p:nvPr>
            <p:ph sz="half" idx="1"/>
          </p:nvPr>
        </p:nvSpPr>
        <p:spPr>
          <a:xfrm>
            <a:off x="630936" y="2660904"/>
            <a:ext cx="4818888" cy="3547872"/>
          </a:xfrm>
        </p:spPr>
        <p:txBody>
          <a:bodyPr vert="horz" lIns="91440" tIns="45720" rIns="91440" bIns="45720" rtlCol="0" anchor="t">
            <a:normAutofit/>
          </a:bodyPr>
          <a:lstStyle/>
          <a:p>
            <a:pPr marL="0" indent="0">
              <a:buNone/>
            </a:pPr>
            <a:r>
              <a:rPr lang="en-US" sz="2000" dirty="0"/>
              <a:t>Different types of Jets utilize different types of engines to propel themselves. </a:t>
            </a:r>
            <a:endParaRPr lang="en-US" sz="2000" b="0" i="0" dirty="0">
              <a:effectLst/>
              <a:highlight>
                <a:srgbClr val="FFFFFF"/>
              </a:highlight>
            </a:endParaRPr>
          </a:p>
          <a:p>
            <a:pPr marL="0" indent="0">
              <a:buNone/>
            </a:pPr>
            <a:r>
              <a:rPr lang="en-US" sz="2000" dirty="0"/>
              <a:t>I have r</a:t>
            </a:r>
            <a:r>
              <a:rPr lang="en-US" sz="2000" b="0" i="0" dirty="0">
                <a:effectLst/>
                <a:highlight>
                  <a:srgbClr val="FFFFFF"/>
                </a:highlight>
              </a:rPr>
              <a:t>un an analysis to see if there is a type of jet engine that has experienced fewer fatal incidents than the other </a:t>
            </a:r>
            <a:r>
              <a:rPr lang="en-US" sz="2000" dirty="0">
                <a:highlight>
                  <a:srgbClr val="FFFFFF"/>
                </a:highlight>
              </a:rPr>
              <a:t>options. </a:t>
            </a:r>
          </a:p>
          <a:p>
            <a:pPr marL="0" indent="0">
              <a:buNone/>
            </a:pPr>
            <a:r>
              <a:rPr lang="en-US" sz="2000" dirty="0">
                <a:highlight>
                  <a:srgbClr val="FFFFFF"/>
                </a:highlight>
              </a:rPr>
              <a:t>Jets with Turbo Jet Engines have experienced the fewest fatal incidents compared to Jets with other engine types. </a:t>
            </a:r>
          </a:p>
        </p:txBody>
      </p:sp>
      <p:pic>
        <p:nvPicPr>
          <p:cNvPr id="7" name="Content Placeholder 6" descr="A graph of a number of jets&#10;&#10;Description automatically generated">
            <a:extLst>
              <a:ext uri="{FF2B5EF4-FFF2-40B4-BE49-F238E27FC236}">
                <a16:creationId xmlns:a16="http://schemas.microsoft.com/office/drawing/2014/main" id="{C89BD1E7-8E08-6FED-7D9E-0BC3FA8036D3}"/>
              </a:ext>
            </a:extLst>
          </p:cNvPr>
          <p:cNvPicPr>
            <a:picLocks noGrp="1" noChangeAspect="1"/>
          </p:cNvPicPr>
          <p:nvPr>
            <p:ph sz="half" idx="2"/>
          </p:nvPr>
        </p:nvPicPr>
        <p:blipFill>
          <a:blip r:embed="rId2"/>
          <a:stretch>
            <a:fillRect/>
          </a:stretch>
        </p:blipFill>
        <p:spPr>
          <a:xfrm>
            <a:off x="6099048" y="1381886"/>
            <a:ext cx="5458968" cy="4094227"/>
          </a:xfrm>
          <a:prstGeom prst="rect">
            <a:avLst/>
          </a:prstGeom>
        </p:spPr>
      </p:pic>
    </p:spTree>
    <p:extLst>
      <p:ext uri="{BB962C8B-B14F-4D97-AF65-F5344CB8AC3E}">
        <p14:creationId xmlns:p14="http://schemas.microsoft.com/office/powerpoint/2010/main" val="27847644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3093</TotalTime>
  <Words>791</Words>
  <Application>Microsoft Macintosh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Aptos Display</vt:lpstr>
      <vt:lpstr>Arial</vt:lpstr>
      <vt:lpstr>Calibri</vt:lpstr>
      <vt:lpstr>system-ui</vt:lpstr>
      <vt:lpstr>Office Theme</vt:lpstr>
      <vt:lpstr>Aviation Data Analysis</vt:lpstr>
      <vt:lpstr>Summary </vt:lpstr>
      <vt:lpstr>Outline</vt:lpstr>
      <vt:lpstr>Business Problem</vt:lpstr>
      <vt:lpstr>Data Used and Limitations</vt:lpstr>
      <vt:lpstr>Data Analysis Methods</vt:lpstr>
      <vt:lpstr>Results: Region of Operation</vt:lpstr>
      <vt:lpstr>Results: Size of Jet (Passenger Capacity)</vt:lpstr>
      <vt:lpstr>Results: Type of Jet Engine</vt:lpstr>
      <vt:lpstr>Conclusions and Next Steps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Andrew Reusche</dc:creator>
  <cp:lastModifiedBy>Andrew Reusche</cp:lastModifiedBy>
  <cp:revision>11</cp:revision>
  <dcterms:created xsi:type="dcterms:W3CDTF">2024-08-09T22:58:34Z</dcterms:created>
  <dcterms:modified xsi:type="dcterms:W3CDTF">2024-08-12T02:31:39Z</dcterms:modified>
</cp:coreProperties>
</file>