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0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75" r:id="rId7"/>
    <p:sldId id="276" r:id="rId8"/>
    <p:sldId id="277" r:id="rId9"/>
    <p:sldId id="278" r:id="rId10"/>
    <p:sldId id="279" r:id="rId11"/>
    <p:sldId id="282" r:id="rId12"/>
    <p:sldId id="280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66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1.er trimestre</c:v>
                </c:pt>
                <c:pt idx="1">
                  <c:v>2.º trimestre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VENTAS TOTALES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888.000 €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4F7-491C-A8A2-69E9B4646D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AÑO1</c:v>
                </c:pt>
                <c:pt idx="1">
                  <c:v>AÑO2</c:v>
                </c:pt>
                <c:pt idx="2">
                  <c:v>AÑO3</c:v>
                </c:pt>
              </c:strCache>
            </c:strRef>
          </c:cat>
          <c:val>
            <c:numRef>
              <c:f>Sheet1!$B$2:$B$4</c:f>
              <c:numCache>
                <c:formatCode>#,##0\ "€"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7-491C-A8A2-69E9B4646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COGS TOTALES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AÑO1</c:v>
                </c:pt>
                <c:pt idx="1">
                  <c:v>AÑO2</c:v>
                </c:pt>
                <c:pt idx="2">
                  <c:v>AÑO3</c:v>
                </c:pt>
              </c:strCache>
            </c:strRef>
          </c:cat>
          <c:val>
            <c:numRef>
              <c:f>Sheet1!$C$2:$C$4</c:f>
              <c:numCache>
                <c:formatCode>#,##0\ "€"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F7-491C-A8A2-69E9B4646D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BENEFICIO NETO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AÑO1</c:v>
                </c:pt>
                <c:pt idx="1">
                  <c:v>AÑO2</c:v>
                </c:pt>
                <c:pt idx="2">
                  <c:v>AÑO3</c:v>
                </c:pt>
              </c:strCache>
            </c:strRef>
          </c:cat>
          <c:val>
            <c:numRef>
              <c:f>Sheet1!$D$2:$D$4</c:f>
              <c:numCache>
                <c:formatCode>#,##0\ "€"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F7-491C-A8A2-69E9B4646D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CO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s-ES" sz="800" noProof="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s-CO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MARGEN DE BENEFICIOS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AÑO1</c:v>
                </c:pt>
                <c:pt idx="1">
                  <c:v>AÑO2</c:v>
                </c:pt>
                <c:pt idx="2">
                  <c:v>AÑO3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PRUEBA DE FUEGO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AÑO1</c:v>
                </c:pt>
                <c:pt idx="1">
                  <c:v>AÑO2</c:v>
                </c:pt>
                <c:pt idx="2">
                  <c:v>AÑO3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s-CO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s-CO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s-CO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Columna1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INVERSOR DE DEUDAS</c:v>
                </c:pt>
                <c:pt idx="1">
                  <c:v>INVERSIÓN DE CAPITAL PROPIO</c:v>
                </c:pt>
                <c:pt idx="2">
                  <c:v>BANCO </c:v>
                </c:pt>
                <c:pt idx="3">
                  <c:v>OTRA INVERSIÓN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Columna1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0" i="0" u="none" strike="noStrike" kern="1200" baseline="0" noProof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MEJORAS</c:v>
                </c:pt>
                <c:pt idx="2">
                  <c:v>SEGURO DE EMPRESA MINORISTA</c:v>
                </c:pt>
                <c:pt idx="3">
                  <c:v>INVENTARIO DE SUMINISTROS DE CAFÉ</c:v>
                </c:pt>
                <c:pt idx="4">
                  <c:v>MARKETING</c:v>
                </c:pt>
                <c:pt idx="5">
                  <c:v>CAPITAL CIRCULANTE</c:v>
                </c:pt>
                <c:pt idx="6">
                  <c:v>DESARROLLO DE SITIO WEB</c:v>
                </c:pt>
                <c:pt idx="7">
                  <c:v>COSTOS DIVERSOS</c:v>
                </c:pt>
                <c:pt idx="8">
                  <c:v>PAGOS DE ARRENDAMIENTO INICIAL</c:v>
                </c:pt>
                <c:pt idx="9">
                  <c:v>DEPÓSITO DE ARRENDAMIENTO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4D3EDF-5D60-4C4D-822A-49A3379AF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3852B3-7AAC-42C0-8255-986B3910B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B339-1EEF-4CB5-B181-A3D38B094C94}" type="datetime1">
              <a:rPr lang="es-ES" smtClean="0"/>
              <a:t>19/11/2021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C21B3-639A-41AA-8D4F-A72FEF785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1BF2C4-DAF9-4611-BD24-23B7EBF78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D7FF4-C5DC-4746-92B3-CF26EFA9B4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216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900E1-4A7E-410D-9D17-72FE7CBC8BE9}" type="datetime1">
              <a:rPr lang="es-ES" noProof="0" smtClean="0"/>
              <a:t>19/11/2021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47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46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90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16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68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05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209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70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96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32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19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61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67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12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34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74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1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53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1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89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lnSpc>
                <a:spcPct val="8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32" name="Marcador de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3" name="Marcador de posición de imagen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4" name="Marcador de posición de imagen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posición de imagen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ágenes de la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POSICIÓN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Describa su gran idea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icon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Resultado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8" name="Marcador de posición de imagen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dida vertical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y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Doctor apuntando en una pantalla grand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12536"/>
            <a:ext cx="9672000" cy="6857999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s-ES" sz="5000" dirty="0"/>
              <a:t>SISTEMA DE GESTION DE INFORMACION DE LA </a:t>
            </a:r>
            <a:r>
              <a:rPr lang="es-ES" dirty="0"/>
              <a:t>CLINICA</a:t>
            </a:r>
            <a:r>
              <a:rPr lang="es-ES" sz="5000" dirty="0"/>
              <a:t> HEALTH HOME</a:t>
            </a:r>
            <a:br>
              <a:rPr lang="es-ES" sz="5000" dirty="0"/>
            </a:br>
            <a:br>
              <a:rPr lang="es-ES" sz="5000" dirty="0"/>
            </a:br>
            <a:br>
              <a:rPr lang="es-ES" sz="5000" dirty="0"/>
            </a:br>
            <a:endParaRPr lang="es-ES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84" y="3789143"/>
            <a:ext cx="6636202" cy="2700557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dirty="0"/>
              <a:t>Integrantes: </a:t>
            </a:r>
          </a:p>
          <a:p>
            <a:pPr rtl="0">
              <a:lnSpc>
                <a:spcPct val="80000"/>
              </a:lnSpc>
            </a:pPr>
            <a:r>
              <a:rPr lang="es-CO" sz="1800" b="1" i="0" dirty="0">
                <a:effectLst/>
                <a:latin typeface="Arial" panose="020B0604020202020204" pitchFamily="34" charset="0"/>
              </a:rPr>
              <a:t>MANUEL ANDRÉS BAQUERO PARRA</a:t>
            </a:r>
            <a:br>
              <a:rPr lang="es-CO" sz="1800" b="1" i="0" dirty="0">
                <a:effectLst/>
                <a:latin typeface="Arial" panose="020B0604020202020204" pitchFamily="34" charset="0"/>
              </a:rPr>
            </a:br>
            <a:r>
              <a:rPr lang="es-CO" sz="1800" b="1" i="0" dirty="0">
                <a:effectLst/>
                <a:latin typeface="Arial" panose="020B0604020202020204" pitchFamily="34" charset="0"/>
              </a:rPr>
              <a:t>DANIEL SANTIAGO CHACON MARTINEZ</a:t>
            </a:r>
            <a:br>
              <a:rPr lang="es-CO" sz="1800" b="1" i="0" dirty="0">
                <a:effectLst/>
                <a:latin typeface="Arial" panose="020B0604020202020204" pitchFamily="34" charset="0"/>
              </a:rPr>
            </a:br>
            <a:r>
              <a:rPr lang="es-CO" sz="1800" b="1" i="0" dirty="0">
                <a:effectLst/>
                <a:latin typeface="Arial" panose="020B0604020202020204" pitchFamily="34" charset="0"/>
              </a:rPr>
              <a:t>JENNY CAMILA GOMEZ CASTRO	</a:t>
            </a:r>
            <a:br>
              <a:rPr lang="es-CO" sz="1800" b="1" i="0" dirty="0">
                <a:effectLst/>
                <a:latin typeface="Arial" panose="020B0604020202020204" pitchFamily="34" charset="0"/>
              </a:rPr>
            </a:br>
            <a:r>
              <a:rPr lang="es-CO" sz="1800" b="1" i="0" dirty="0">
                <a:effectLst/>
                <a:latin typeface="Arial" panose="020B0604020202020204" pitchFamily="34" charset="0"/>
              </a:rPr>
              <a:t>ESTEVAN HERNANDEZ CAPERA	</a:t>
            </a:r>
            <a:br>
              <a:rPr lang="es-CO" sz="1800" b="1" i="0" dirty="0">
                <a:effectLst/>
                <a:latin typeface="Arial" panose="020B0604020202020204" pitchFamily="34" charset="0"/>
              </a:rPr>
            </a:br>
            <a:r>
              <a:rPr lang="es-CO" sz="1800" b="1" i="0" dirty="0">
                <a:effectLst/>
                <a:latin typeface="Arial" panose="020B0604020202020204" pitchFamily="34" charset="0"/>
              </a:rPr>
              <a:t>DANIEL ALEJANDRO NUÑEZ VERA</a:t>
            </a:r>
            <a:br>
              <a:rPr lang="es-CO" sz="1800" b="1" i="0" dirty="0">
                <a:effectLst/>
                <a:latin typeface="Arial" panose="020B0604020202020204" pitchFamily="34" charset="0"/>
              </a:rPr>
            </a:br>
            <a:r>
              <a:rPr lang="es-CO" sz="1800" b="1" i="0" dirty="0">
                <a:effectLst/>
                <a:latin typeface="Arial" panose="020B0604020202020204" pitchFamily="34" charset="0"/>
              </a:rPr>
              <a:t>ANDREW EMANUEL REY ESTERLING	</a:t>
            </a:r>
          </a:p>
          <a:p>
            <a:pPr rtl="0">
              <a:lnSpc>
                <a:spcPct val="80000"/>
              </a:lnSpc>
            </a:pPr>
            <a:r>
              <a:rPr lang="es-CO" sz="1800" b="1" i="0" dirty="0">
                <a:effectLst/>
                <a:latin typeface="Arial" panose="020B0604020202020204" pitchFamily="34" charset="0"/>
              </a:rPr>
              <a:t>		</a:t>
            </a:r>
          </a:p>
          <a:p>
            <a:pPr rtl="0">
              <a:lnSpc>
                <a:spcPct val="80000"/>
              </a:lnSpc>
            </a:pPr>
            <a:endParaRPr lang="es-ES" dirty="0"/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82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4970" y="4180560"/>
            <a:ext cx="396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Perspectiva de la industria</a:t>
            </a:r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/>
              <a:t>* Según una encuesta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10</a:t>
            </a:fld>
            <a:endParaRPr lang="es-ES" sz="1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 dirty="0"/>
              <a:t>64.4%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 rtlCol="0"/>
          <a:lstStyle/>
          <a:p>
            <a:pPr rtl="0"/>
            <a:r>
              <a:rPr lang="es-ES" sz="1300" dirty="0"/>
              <a:t>Población estadounidense promedio que visita con frecuencia su Médico de cabecera *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 rtlCol="0"/>
          <a:lstStyle/>
          <a:p>
            <a:r>
              <a:rPr lang="es-ES" sz="1500" dirty="0"/>
              <a:t>124 billones €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 rtlCol="0"/>
          <a:lstStyle/>
          <a:p>
            <a:pPr rtl="0"/>
            <a:r>
              <a:rPr lang="es-ES" sz="1300"/>
              <a:t>Gastos de sanidad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/>
              <a:t>40-60%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es-ES" sz="1300"/>
              <a:t>Margen de beneficio medio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 rtlCol="0"/>
          <a:lstStyle/>
          <a:p>
            <a:r>
              <a:rPr lang="es-ES" sz="1500" dirty="0"/>
              <a:t>175.000 €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 rtlCol="0"/>
          <a:lstStyle/>
          <a:p>
            <a:pPr rtl="0"/>
            <a:r>
              <a:rPr lang="es-ES" sz="1300"/>
              <a:t>Ingreso anual medio por médico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 dirty="0"/>
              <a:t>3%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es-ES" sz="1300"/>
              <a:t>Crecimiento del mercado por año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es-ES"/>
              <a:t>Éxito</a:t>
            </a:r>
          </a:p>
        </p:txBody>
      </p:sp>
      <p:pic>
        <p:nvPicPr>
          <p:cNvPr id="46" name="Marcador de posición de imagen 45" descr="Equipo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Marcador de posición de imagen 48" descr="Medicamentos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Marcador de posición de imagen 52" descr="Cartera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Marcador de posición de imagen 55" descr="Estetoscopio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Marcador de posición de imagen 59" descr="Tendencia al alza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cxnSp>
        <p:nvCxnSpPr>
          <p:cNvPr id="62" name="Conector: Codo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odo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MERCADO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* Basado en proyecciones del primer año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11</a:t>
            </a:fld>
            <a:endParaRPr lang="es-ES" sz="1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SEGMENTACIÓN DE CLIENTES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317657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Elipse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22%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819782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8938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741365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874805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Elipse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45%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38%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s-E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  <p:sp>
        <p:nvSpPr>
          <p:cNvPr id="28" name="Cuadro de texto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478297" y="3533970"/>
            <a:ext cx="81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Pediatría</a:t>
            </a:r>
          </a:p>
        </p:txBody>
      </p:sp>
      <p:sp>
        <p:nvSpPr>
          <p:cNvPr id="29" name="Cuadro de texto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Cuadro de texto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030151" y="3533970"/>
            <a:ext cx="218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Procedimientos cosméticos</a:t>
            </a:r>
          </a:p>
        </p:txBody>
      </p:sp>
      <p:sp>
        <p:nvSpPr>
          <p:cNvPr id="31" name="Cuadro de texto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754914" y="3533970"/>
            <a:ext cx="104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Ortodoncia</a:t>
            </a:r>
          </a:p>
        </p:txBody>
      </p:sp>
      <p:sp>
        <p:nvSpPr>
          <p:cNvPr id="32" name="Cuadro de texto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862016" y="353397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Emergencias</a:t>
            </a: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08053"/>
              </p:ext>
            </p:extLst>
          </p:nvPr>
        </p:nvGraphicFramePr>
        <p:xfrm>
          <a:off x="630000" y="4037026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 rtl="0"/>
                      <a:r>
                        <a:rPr lang="es-ES" sz="900" noProof="0" dirty="0"/>
                        <a:t>Servicios </a:t>
                      </a:r>
                      <a:endParaRPr lang="es-ES" sz="900" b="1" noProof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AÑO1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ESTRATEGIA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AÑO2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AÑO3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 dirty="0"/>
                        <a:t>Pediatría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230.880 €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253.968 €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279.364 €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General 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506.160 €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8%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546.652 €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601.317 €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Procedimientos cosméticos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44.400 €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48.840 €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53.724 €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Ortodoncia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115.440 €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7%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123.520 €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132.166 €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/>
                        <a:t>Emergencias 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35.520 €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37.296 €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39.160 €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sz="900" b="1" noProof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888.000 €*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70.000 €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1.010.276 €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1.105.731 €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NUESTROS 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12</a:t>
            </a:fld>
            <a:endParaRPr lang="es-ES" sz="1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 rtlCol="0"/>
          <a:lstStyle/>
          <a:p>
            <a:pPr rtl="0"/>
            <a:r>
              <a:rPr lang="es-ES" dirty="0"/>
              <a:t>Lu.-Vi.: 6:00 a 21:00 </a:t>
            </a:r>
            <a:br>
              <a:rPr lang="es-ES" dirty="0"/>
            </a:br>
            <a:r>
              <a:rPr lang="es-ES" dirty="0"/>
              <a:t>Sáb.: 8:00-19:00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Avanzado </a:t>
            </a:r>
            <a:br>
              <a:rPr lang="es-ES" dirty="0"/>
            </a:br>
            <a:r>
              <a:rPr lang="es-ES" dirty="0"/>
              <a:t>Horarios de oficina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Pediatría y familia </a:t>
            </a:r>
            <a:br>
              <a:rPr lang="es-ES" dirty="0"/>
            </a:br>
            <a:r>
              <a:rPr lang="es-ES" dirty="0"/>
              <a:t>Servicios médicos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Interno </a:t>
            </a:r>
            <a:br>
              <a:rPr lang="es-ES" dirty="0"/>
            </a:br>
            <a:r>
              <a:rPr lang="es-ES" dirty="0"/>
              <a:t>Especialista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Llamada a su médico de cabecera Consulta disponible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Excedente médico </a:t>
            </a:r>
            <a:br>
              <a:rPr lang="es-ES" dirty="0"/>
            </a:br>
            <a:r>
              <a:rPr lang="es-ES" dirty="0"/>
              <a:t>Suministros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áfico 27" descr="Icono estetoscopio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grpSp>
        <p:nvGrpSpPr>
          <p:cNvPr id="69" name="Grupo 68" descr="Icono yeso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49" name="Gráfico 23" descr="Icono reloj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sp>
        <p:nvSpPr>
          <p:cNvPr id="51" name="Gráfico 21" descr="Icono teléfono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grpSp>
        <p:nvGrpSpPr>
          <p:cNvPr id="58" name="Grupo 57" descr="Icono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MODELO DE INGRESOS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13</a:t>
            </a:fld>
            <a:endParaRPr lang="es-ES" sz="1000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noProof="1"/>
              <a:t> ipsum dolor sit amet, consectetur adipiscing elit. </a:t>
            </a:r>
          </a:p>
          <a:p>
            <a:pPr rtl="0"/>
            <a:r>
              <a:rPr lang="es-ES" noProof="1"/>
              <a:t>Etiam aliquet eu mi quis lacinia. Ut fermentum a magna ut eleifend. </a:t>
            </a:r>
          </a:p>
          <a:p>
            <a:pPr rtl="0"/>
            <a:r>
              <a:rPr lang="es-ES" noProof="1"/>
              <a:t>Integer convallis suscipit ante eu varius.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 rtlCol="0"/>
          <a:lstStyle/>
          <a:p>
            <a:pPr rtl="0"/>
            <a:r>
              <a:rPr lang="es-ES"/>
              <a:t>Chequeo general</a:t>
            </a:r>
            <a:endParaRPr lang="es-ES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noProof="1"/>
              <a:t> ipsum dolor sit amet, consectetur adipiscing elit. </a:t>
            </a:r>
          </a:p>
          <a:p>
            <a:pPr rtl="0"/>
            <a:r>
              <a:rPr lang="es-ES" noProof="1"/>
              <a:t>Etiam aliquet eu mi quis lacinia. Ut fermentum a magna ut eleifend. </a:t>
            </a:r>
          </a:p>
          <a:p>
            <a:pPr rtl="0"/>
            <a:r>
              <a:rPr lang="es-ES" noProof="1"/>
              <a:t>Integer convallis suscipit ante eu varius.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 rtlCol="0"/>
          <a:lstStyle/>
          <a:p>
            <a:pPr rtl="0"/>
            <a:r>
              <a:rPr lang="es-ES"/>
              <a:t>Análisis biológico </a:t>
            </a: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noProof="1"/>
              <a:t> ipsum dolor sit amet, consectetur adipiscing elit. </a:t>
            </a:r>
          </a:p>
          <a:p>
            <a:pPr rtl="0"/>
            <a:r>
              <a:rPr lang="es-ES" noProof="1"/>
              <a:t>Etiam aliquet eu mi quis lacinia. Ut fermentum a magna ut eleifend. </a:t>
            </a:r>
          </a:p>
          <a:p>
            <a:pPr rtl="0"/>
            <a:r>
              <a:rPr lang="es-ES" noProof="1"/>
              <a:t>Integer convallis suscipit ante eu varius.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 rtlCol="0"/>
          <a:lstStyle/>
          <a:p>
            <a:pPr rtl="0"/>
            <a:r>
              <a:rPr lang="es-ES"/>
              <a:t>Procedimientos cosméticos</a:t>
            </a:r>
            <a:endParaRPr lang="es-ES" dirty="0"/>
          </a:p>
        </p:txBody>
      </p:sp>
      <p:pic>
        <p:nvPicPr>
          <p:cNvPr id="43" name="Marcador de posición de imagen 42" descr="Estetoscopio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Marcador de posición de imagen 44" descr="ADN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Marcador de posición de imagen 46" descr="Pulso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to 7" descr="Rectángulo beig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457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PREVISIÓN DE VENTAS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14</a:t>
            </a:fld>
            <a:endParaRPr lang="es-ES" sz="1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PREVISIÓN DE VENTAS DURANTE 3 AÑOS</a:t>
            </a: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435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9" name="Mesa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21785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 rtl="0"/>
                      <a:r>
                        <a:rPr lang="es-ES" sz="900" noProof="0">
                          <a:latin typeface="+mn-lt"/>
                        </a:rPr>
                        <a:t>RESUMEN DE VENTAS DE 3 AÑOS</a:t>
                      </a:r>
                      <a:endParaRPr lang="es-ES" sz="900" b="1" noProof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>
                          <a:latin typeface="+mn-lt"/>
                        </a:rPr>
                        <a:t>AÑO1</a:t>
                      </a:r>
                      <a:endParaRPr lang="es-ES" sz="900" b="1" noProof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>
                          <a:latin typeface="+mn-lt"/>
                        </a:rPr>
                        <a:t>AÑO2</a:t>
                      </a:r>
                      <a:endParaRPr lang="es-ES" sz="900" b="1" noProof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>
                          <a:latin typeface="+mn-lt"/>
                        </a:rPr>
                        <a:t>AÑO3</a:t>
                      </a:r>
                      <a:endParaRPr lang="es-ES" sz="900" b="1" noProof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rtl="0"/>
                      <a:r>
                        <a:rPr lang="es-ES" sz="900" noProof="0">
                          <a:latin typeface="+mn-lt"/>
                        </a:rPr>
                        <a:t>VENTAS TOTALES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888.000 €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1.065.</a:t>
                      </a:r>
                      <a:r>
                        <a:rPr lang="es-ES" sz="900" noProof="0" dirty="0"/>
                        <a:t>600</a:t>
                      </a:r>
                      <a:r>
                        <a:rPr lang="es-ES" sz="900" noProof="0" dirty="0">
                          <a:latin typeface="+mn-lt"/>
                        </a:rPr>
                        <a:t>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1.278.720 €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>
                          <a:latin typeface="+mn-lt"/>
                        </a:rPr>
                        <a:t>COGS TOTALES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>
                          <a:latin typeface="+mn-lt"/>
                        </a:rPr>
                        <a:t>634.824 €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666.565 €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699.893 €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rtl="0"/>
                      <a:r>
                        <a:rPr lang="es-ES" sz="900" noProof="0">
                          <a:latin typeface="+mn-lt"/>
                        </a:rPr>
                        <a:t>BENEFICIO NETO</a:t>
                      </a:r>
                      <a:endParaRPr lang="es-ES" sz="900" b="1" noProof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253.176 €</a:t>
                      </a:r>
                      <a:endParaRPr lang="es-ES" sz="900" b="1" noProof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549.600 €</a:t>
                      </a:r>
                      <a:endParaRPr lang="es-ES" sz="900" b="1" noProof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latin typeface="+mn-lt"/>
                        </a:rPr>
                        <a:t>578.827 €</a:t>
                      </a:r>
                      <a:endParaRPr lang="es-ES" sz="900" b="1" noProof="0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2694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rtl="0"/>
            <a:r>
              <a:rPr lang="es-E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Ventas anuales y ganancia bruta</a:t>
            </a:r>
          </a:p>
        </p:txBody>
      </p:sp>
      <p:graphicFrame>
        <p:nvGraphicFramePr>
          <p:cNvPr id="10" name="Gráfico 10">
            <a:extLst>
              <a:ext uri="{FF2B5EF4-FFF2-40B4-BE49-F238E27FC236}">
                <a16:creationId xmlns:a16="http://schemas.microsoft.com/office/drawing/2014/main" id="{36659736-A9D6-4849-911E-8B1AFC252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94313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Un grupo de personas trabajando en un laboratorio científico 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75173"/>
            <a:ext cx="6127834" cy="793012"/>
          </a:xfrm>
        </p:spPr>
        <p:txBody>
          <a:bodyPr rtlCol="0"/>
          <a:lstStyle/>
          <a:p>
            <a:pPr rtl="0"/>
            <a:r>
              <a:rPr lang="es-ES" dirty="0"/>
              <a:t>OBJETIVOS CLAVE EN </a:t>
            </a:r>
            <a:br>
              <a:rPr lang="es-ES" dirty="0"/>
            </a:br>
            <a:r>
              <a:rPr lang="es-ES" dirty="0"/>
              <a:t>ESCALA DE TIEMPO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15</a:t>
            </a:fld>
            <a:endParaRPr lang="es-ES" sz="100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METAS DEL SEGUNDO TRIMESTRE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cxnSp>
        <p:nvCxnSpPr>
          <p:cNvPr id="139" name="Conector recto 138" title="líneas de leyenda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 title="Hito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upo 140" title="Texto de hito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Cuadro de texto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HITO</a:t>
                </a:r>
              </a:p>
            </p:txBody>
          </p:sp>
          <p:sp>
            <p:nvSpPr>
              <p:cNvPr id="146" name="Cuadro de texto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000" dirty="0">
                    <a:solidFill>
                      <a:schemeClr val="bg1">
                        <a:lumMod val="85000"/>
                      </a:schemeClr>
                    </a:solidFill>
                  </a:rPr>
                  <a:t>Descripción breve</a:t>
                </a:r>
              </a:p>
            </p:txBody>
          </p:sp>
          <p:sp>
            <p:nvSpPr>
              <p:cNvPr id="147" name="Cuadro de texto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es-ES" sz="1000" dirty="0">
                    <a:solidFill>
                      <a:schemeClr val="bg1">
                        <a:lumMod val="85000"/>
                      </a:schemeClr>
                    </a:solidFill>
                  </a:rPr>
                  <a:t>T1 20AA</a:t>
                </a:r>
              </a:p>
            </p:txBody>
          </p:sp>
        </p:grpSp>
        <p:sp>
          <p:nvSpPr>
            <p:cNvPr id="142" name="Rectángulo: Esquinas redondeadas 141" title="Gráfico de hito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áfico 142" title="Marcador de hito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es-ES" sz="70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Conector recto 162" title="líneas de leyenda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o 163" title="Hito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upo 164" title="Texto de hito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Cuadro de texto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HITO</a:t>
                </a:r>
              </a:p>
            </p:txBody>
          </p:sp>
          <p:sp>
            <p:nvSpPr>
              <p:cNvPr id="170" name="Cuadro de texto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000">
                    <a:solidFill>
                      <a:schemeClr val="bg1">
                        <a:lumMod val="85000"/>
                      </a:schemeClr>
                    </a:solidFill>
                  </a:rPr>
                  <a:t>Descripción breve</a:t>
                </a:r>
              </a:p>
            </p:txBody>
          </p:sp>
          <p:sp>
            <p:nvSpPr>
              <p:cNvPr id="171" name="Cuadro de texto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es-ES" sz="1000">
                    <a:solidFill>
                      <a:schemeClr val="bg1">
                        <a:lumMod val="85000"/>
                      </a:schemeClr>
                    </a:solidFill>
                  </a:rPr>
                  <a:t>T1 20AA</a:t>
                </a:r>
              </a:p>
            </p:txBody>
          </p:sp>
        </p:grpSp>
        <p:sp>
          <p:nvSpPr>
            <p:cNvPr id="166" name="Rectángulo: Esquinas redondeadas 165" title="Gráfico de hito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áfico 166" title="Marcador de hito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es-ES" sz="70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Conector recto 186" title="líneas de leyenda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o 187" title="Hito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upo 188" title="Texto de hito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Cuadro de texto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HITO</a:t>
                </a:r>
              </a:p>
            </p:txBody>
          </p:sp>
          <p:sp>
            <p:nvSpPr>
              <p:cNvPr id="194" name="Cuadro de texto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000" dirty="0">
                    <a:solidFill>
                      <a:schemeClr val="bg1">
                        <a:lumMod val="85000"/>
                      </a:schemeClr>
                    </a:solidFill>
                  </a:rPr>
                  <a:t>Descripción breve</a:t>
                </a:r>
              </a:p>
            </p:txBody>
          </p:sp>
          <p:sp>
            <p:nvSpPr>
              <p:cNvPr id="195" name="Cuadro de texto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es-ES" sz="1000" dirty="0">
                    <a:solidFill>
                      <a:schemeClr val="bg1">
                        <a:lumMod val="85000"/>
                      </a:schemeClr>
                    </a:solidFill>
                  </a:rPr>
                  <a:t>T1 20AA</a:t>
                </a:r>
              </a:p>
            </p:txBody>
          </p:sp>
        </p:grpSp>
        <p:sp>
          <p:nvSpPr>
            <p:cNvPr id="190" name="Rectángulo: Esquinas redondeadas 189" title="Gráfico de hito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áfico 190" title="Marcador de hito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es-ES" sz="70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Conector recto 219" title="líneas de leyenda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: Esquinas redondeadas 223" title="Gráfico de hito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Conector recto 228" title="líneas de leyenda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upo 229" title="Hito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Cuadro de texto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dirty="0">
                  <a:solidFill>
                    <a:schemeClr val="accent1"/>
                  </a:solidFill>
                  <a:latin typeface="+mj-lt"/>
                </a:rPr>
                <a:t>HITO</a:t>
              </a:r>
            </a:p>
          </p:txBody>
        </p:sp>
        <p:sp>
          <p:nvSpPr>
            <p:cNvPr id="232" name="Cuadro de texto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000" dirty="0">
                  <a:solidFill>
                    <a:schemeClr val="bg1">
                      <a:lumMod val="85000"/>
                    </a:schemeClr>
                  </a:solidFill>
                </a:rPr>
                <a:t>Descripción breve</a:t>
              </a:r>
            </a:p>
          </p:txBody>
        </p:sp>
        <p:sp>
          <p:nvSpPr>
            <p:cNvPr id="233" name="Cuadro de texto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>
                  <a:solidFill>
                    <a:schemeClr val="bg1">
                      <a:lumMod val="85000"/>
                    </a:schemeClr>
                  </a:solidFill>
                </a:rPr>
                <a:t>T3 20AA</a:t>
              </a:r>
            </a:p>
          </p:txBody>
        </p:sp>
        <p:sp>
          <p:nvSpPr>
            <p:cNvPr id="234" name="Rectángulo: Esquinas redondeadas 233" title="Gráfico de hito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áfico 234" title="Marcador de hito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sz="70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Conector recto 236" descr="Línea de tiempo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o 123" descr="Año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Conector recto 128" title="líneas de T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 title="líneas de T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uadro de texto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s-ES" sz="1000" b="1">
                  <a:solidFill>
                    <a:schemeClr val="bg1">
                      <a:lumMod val="75000"/>
                    </a:schemeClr>
                  </a:solidFill>
                </a:rPr>
                <a:t>Mayo</a:t>
              </a:r>
            </a:p>
          </p:txBody>
        </p:sp>
        <p:cxnSp>
          <p:nvCxnSpPr>
            <p:cNvPr id="132" name="Conector recto 131" title="líneas de T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ángulo: Esquinas redondeadas 132" title="Barra de año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34" name="Cuadro de texto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S1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Cuadro de texto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S2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Cuadro de texto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S3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Cuadro de texto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S4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Conector recto 137" title="líneas de T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 descr="Año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cxnSp>
          <p:nvCxnSpPr>
            <p:cNvPr id="153" name="Conector recto 152" title="líneas de T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 title="líneas de T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 title="líneas de T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 de texto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s-ES" sz="1000" b="1">
                  <a:solidFill>
                    <a:schemeClr val="bg1">
                      <a:lumMod val="75000"/>
                    </a:schemeClr>
                  </a:solidFill>
                </a:rPr>
                <a:t>Junio</a:t>
              </a:r>
            </a:p>
          </p:txBody>
        </p:sp>
        <p:sp>
          <p:nvSpPr>
            <p:cNvPr id="157" name="Rectángulo: Esquinas redondeadas 156" title="Barra de año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58" name="Cuadro de texto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S1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Cuadro de texto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S2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Cuadro de texto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S3</a:t>
              </a:r>
              <a:endParaRPr lang="es-E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Cuadro de texto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S4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Conector recto 161" title="líneas de T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o 171" descr="Año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cxnSp>
          <p:nvCxnSpPr>
            <p:cNvPr id="177" name="Conector recto 176" title="líneas de T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 de texto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s-ES" sz="1000" b="1">
                  <a:solidFill>
                    <a:schemeClr val="bg1">
                      <a:lumMod val="75000"/>
                    </a:schemeClr>
                  </a:solidFill>
                </a:rPr>
                <a:t>Julio</a:t>
              </a:r>
            </a:p>
          </p:txBody>
        </p:sp>
        <p:cxnSp>
          <p:nvCxnSpPr>
            <p:cNvPr id="179" name="Conector recto 178" title="líneas de T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ángulo: Esquinas redondeadas 179" title="Barra de año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81" name="Cuadro de texto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S1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Cuadro de texto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S2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Cuadro de texto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S3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Cuadro de texto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S4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Conector recto 184" title="líneas de T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 title="líneas de T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upo 204" descr="Año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10" name="Cuadro de texto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s-ES" sz="1000" b="1">
                  <a:solidFill>
                    <a:schemeClr val="bg1">
                      <a:lumMod val="75000"/>
                    </a:schemeClr>
                  </a:solidFill>
                </a:rPr>
                <a:t>Agosto</a:t>
              </a:r>
            </a:p>
          </p:txBody>
        </p:sp>
        <p:cxnSp>
          <p:nvCxnSpPr>
            <p:cNvPr id="211" name="Conector recto 210" title="líneas de T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 title="líneas de T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ángulo: Esquinas redondeadas 212" title="Barra de año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14" name="Cuadro de texto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S1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Cuadro de texto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S2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Cuadro de texto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S3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Cuadro de texto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s-ES" sz="8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S4</a:t>
              </a:r>
              <a:endParaRPr lang="es-E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Conector recto 217" title="líneas de T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 title="líneas de T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Cuadro de texto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HOY</a:t>
            </a:r>
          </a:p>
        </p:txBody>
      </p:sp>
      <p:sp>
        <p:nvSpPr>
          <p:cNvPr id="227" name="Cuadro de texto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000" dirty="0">
                <a:solidFill>
                  <a:schemeClr val="bg1">
                    <a:lumMod val="85000"/>
                  </a:schemeClr>
                </a:solidFill>
              </a:rPr>
              <a:t>Descripción breve</a:t>
            </a:r>
          </a:p>
        </p:txBody>
      </p:sp>
      <p:sp>
        <p:nvSpPr>
          <p:cNvPr id="228" name="Cuadro de texto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1000" dirty="0">
                <a:solidFill>
                  <a:schemeClr val="bg1">
                    <a:lumMod val="85000"/>
                  </a:schemeClr>
                </a:solidFill>
              </a:rPr>
              <a:t>T1 20AA</a:t>
            </a:r>
          </a:p>
        </p:txBody>
      </p:sp>
      <p:pic>
        <p:nvPicPr>
          <p:cNvPr id="223" name="Gráfico 222" descr="Marca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áfico 224" descr="Icono marca de verificación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/>
          </a:p>
        </p:txBody>
      </p:sp>
      <p:sp>
        <p:nvSpPr>
          <p:cNvPr id="244" name="Gráfico 239" descr="Icono marca de verificación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/>
          </a:p>
        </p:txBody>
      </p:sp>
      <p:sp>
        <p:nvSpPr>
          <p:cNvPr id="245" name="Gráfico 239" descr="Icono marca de verificación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/>
          </a:p>
        </p:txBody>
      </p:sp>
      <p:sp>
        <p:nvSpPr>
          <p:cNvPr id="246" name="Gráfico 239" descr="Icono marca de verificación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16</a:t>
            </a:fld>
            <a:endParaRPr lang="es-ES" sz="1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Co-propietario / Especialista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Julia Linares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 rtlCol="0"/>
          <a:lstStyle/>
          <a:p>
            <a:pPr rtl="0"/>
            <a:r>
              <a:rPr lang="es-ES"/>
              <a:t>Co-propietario / Marketing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Pedro Armijo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Médico Cirujano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Augusto Benítez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 rtlCol="0"/>
          <a:lstStyle/>
          <a:p>
            <a:pPr rtl="0"/>
            <a:r>
              <a:rPr lang="es-ES" dirty="0"/>
              <a:t>Ventas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Iván Domínguez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 rtlCol="0"/>
          <a:lstStyle/>
          <a:p>
            <a:pPr rtl="0"/>
            <a:r>
              <a:rPr lang="es-ES"/>
              <a:t>Director financiero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Victoria Nieves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EL EQUIPO</a:t>
            </a:r>
            <a:endParaRPr lang="es-ES" dirty="0"/>
          </a:p>
        </p:txBody>
      </p:sp>
      <p:sp>
        <p:nvSpPr>
          <p:cNvPr id="22" name="objeto 7" descr="Rectángulo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4" name="Marcador de posición de imagen 23" descr="Foto de perfil de una mujer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Marcador de posición de imagen 27" descr="Foto de perfil de una mujer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Marcador de posición de imagen 29" descr="Foto de perfil de un hombre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Marcador de posición de imagen 31" descr="Foto de perfil de una mujer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6" name="Marcador de posición de imagen 25" descr="Foto de perfil de un hombre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 rtlCol="0"/>
          <a:lstStyle/>
          <a:p>
            <a:pPr rtl="0"/>
            <a:r>
              <a:rPr lang="es-ES" dirty="0"/>
              <a:t>ÍNDICES DE LA EMPRESA DURANTE LOS ÚLTIMOS 3 AÑOS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17</a:t>
            </a:fld>
            <a:endParaRPr lang="es-ES" sz="1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ÍNDICES DE LA EMPRESA</a:t>
            </a: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44012"/>
              </p:ext>
            </p:extLst>
          </p:nvPr>
        </p:nvGraphicFramePr>
        <p:xfrm>
          <a:off x="630000" y="1825625"/>
          <a:ext cx="5310000" cy="18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rtl="0"/>
                      <a:r>
                        <a:rPr lang="es-ES" sz="900" b="1" noProof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ÍNDICES FINANCIEROS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MARGEN DE BENEFICIOS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ACTIVOS A DEUDAS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PATRIMONIO NETO PARA LAS DEUDAS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ACTIVOS AL PATRIMONIO NETO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Mesa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05420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rtl="0"/>
                      <a:r>
                        <a:rPr lang="es-ES" sz="900" b="1" noProof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ÍNDICES DE LIQUIDEZ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1" noProof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AÑO3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PRUEBA DE FUEGO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EFECTIVO A ACTIVOS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b="0" noProof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9676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1525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rtl="0"/>
            <a:r>
              <a:rPr lang="es-E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Índices de éxito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PRINCIPALES COMPETIDORES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2"/>
                </a:solidFill>
                <a:latin typeface="+mj-lt"/>
              </a:rPr>
              <a:t>Contoso Suites – 10 MILLAS</a:t>
            </a:r>
            <a:br>
              <a:rPr lang="es-ES" sz="1200" dirty="0"/>
            </a:br>
            <a:r>
              <a:rPr lang="es-ES" sz="1200" dirty="0"/>
              <a:t>En actividad desde el 2002. El mercado principal es en su mayoría ejecutivos comerciales en la zona financiera del centro. No es muy competitivo en precios. Horario comercial estándar de 9:00 a 17:00 Lun-Vie.</a:t>
            </a:r>
          </a:p>
          <a:p>
            <a:pPr rtl="0"/>
            <a:endParaRPr lang="es-ES" sz="1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18</a:t>
            </a:fld>
            <a:endParaRPr lang="es-ES" sz="10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s-ES" sz="1200" dirty="0"/>
            </a:br>
            <a:r>
              <a:rPr lang="es-ES" sz="1200" dirty="0"/>
              <a:t>En actividad desde el 2005. Muy innovadores en la tecnología y en la oferta de servicios. Precios estándares al mercado. Servicios pediátricos así como de odontología general. Ofrece una "esquina para niños" para padres.</a:t>
            </a:r>
          </a:p>
          <a:p>
            <a:pPr rtl="0"/>
            <a:endParaRPr lang="es-ES" sz="12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es-E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s-ES" sz="1200" dirty="0"/>
            </a:br>
            <a:r>
              <a:rPr lang="es-ES" sz="1200" dirty="0"/>
              <a:t>Empresa de cadena. Horario estándar. Los comentarios revelan que el servicio de asistencia al cliente es deficiente. El mercado objetivo principal está dirigido a los ejecutivos y la empresa está especializada en implantes y cirugía dental. </a:t>
            </a:r>
          </a:p>
          <a:p>
            <a:pPr rtl="0"/>
            <a:endParaRPr lang="es-ES" sz="1200" dirty="0"/>
          </a:p>
        </p:txBody>
      </p:sp>
      <p:sp>
        <p:nvSpPr>
          <p:cNvPr id="11" name="objeto 7" descr="Rectángulo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73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26" name="Marcador de posición de imagen 11" descr="Logotipo del marcador de posición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Marcador de posición de imagen 13" descr="Logotipo del marcador de posición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Marcador de posición de imagen 15" descr="Logotipo del marcador de posición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19</a:t>
            </a:fld>
            <a:endParaRPr lang="es-ES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FINANCIACIÓN</a:t>
            </a: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338036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es-ES" sz="1400" noProof="1">
                <a:solidFill>
                  <a:schemeClr val="accent3"/>
                </a:solidFill>
              </a:rPr>
              <a:t>OTRA INVERSIÓN</a:t>
            </a:r>
          </a:p>
          <a:p>
            <a:pPr algn="r"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+mn-lt"/>
              </a:rPr>
              <a:t>110.000 € – 21%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es-ES" sz="1400" noProof="1">
                <a:solidFill>
                  <a:schemeClr val="accent3"/>
                </a:solidFill>
              </a:rPr>
              <a:t>Banco</a:t>
            </a:r>
          </a:p>
          <a:p>
            <a:pPr algn="r"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+mn-lt"/>
              </a:rPr>
              <a:t>100.000 € – 20%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es-ES" sz="1400" noProof="1">
                <a:solidFill>
                  <a:schemeClr val="accent3"/>
                </a:solidFill>
              </a:rPr>
              <a:t>INVERSOR DE DEUDAS</a:t>
            </a:r>
          </a:p>
          <a:p>
            <a:pPr algn="l"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+mn-lt"/>
              </a:rPr>
              <a:t>200.000 € – 39%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es-ES" sz="1400" noProof="1">
                <a:solidFill>
                  <a:schemeClr val="accent3"/>
                </a:solidFill>
              </a:rPr>
              <a:t>Capital propio</a:t>
            </a:r>
          </a:p>
          <a:p>
            <a:pPr algn="l"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+mn-lt"/>
              </a:rPr>
              <a:t>100.000 € – 20%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Rectángulo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es-E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es-E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es-E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es-E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áfico 29" descr="Moneda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Marcador de posición de imagen 27" descr="Mujer caminando por una puerta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2" y="1872757"/>
            <a:ext cx="6903253" cy="452804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algn="just" rtl="0"/>
            <a:endParaRPr lang="es-ES" dirty="0"/>
          </a:p>
          <a:p>
            <a:pPr algn="just" rtl="0"/>
            <a:r>
              <a:rPr lang="es-ES" dirty="0"/>
              <a:t>Actualmente en la </a:t>
            </a:r>
            <a:r>
              <a:rPr lang="es-ES" dirty="0" err="1"/>
              <a:t>clinica</a:t>
            </a:r>
            <a:r>
              <a:rPr lang="es-ES" dirty="0"/>
              <a:t> Health Home, se presenta escalamiento de quejas por parte de pacientes que refieren problemas para agendar sus servicios debido a que lo deben hacer de manera presencial y telefónica, de igual forma, los médicos afirman no contar con un sistema de control confiable que les permita hacer seguimiento al historial de sus pacientes.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829" y="2459362"/>
            <a:ext cx="4585966" cy="1008000"/>
          </a:xfrm>
        </p:spPr>
        <p:txBody>
          <a:bodyPr rtlCol="0"/>
          <a:lstStyle/>
          <a:p>
            <a:pPr rtl="0"/>
            <a:r>
              <a:rPr lang="es-ES" dirty="0"/>
              <a:t>PLANTEAMIENTO DEL PROBLEMA 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2320" y="3697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grpSp>
        <p:nvGrpSpPr>
          <p:cNvPr id="36" name="Grupo 35" descr="Icono bombilla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2076150" y="2670963"/>
            <a:ext cx="362015" cy="584795"/>
            <a:chOff x="1684741" y="3186732"/>
            <a:chExt cx="530027" cy="856197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1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2320" y="6180483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2" name="Marcador de número de diapositiva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/>
              <a:t>2</a:t>
            </a:fld>
            <a:endParaRPr lang="es-ES" sz="10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803949" y="2510152"/>
            <a:ext cx="906419" cy="906419"/>
            <a:chOff x="5482999" y="1607028"/>
            <a:chExt cx="1200866" cy="1200866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Plano contrapicado de edificio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FINANCIACIÓN NECESARIA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20</a:t>
            </a:fld>
            <a:endParaRPr lang="es-ES" sz="1000" dirty="0"/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498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5" name="Grupo 24" descr="Icono estetoscopio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4962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Rectángulo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 rtlCol="0">
            <a:no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 rtlCol="0">
            <a:no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Inicio administrativo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Desarrollo de sitios web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Costos diversos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914400" y="1807623"/>
            <a:ext cx="2934401" cy="215444"/>
          </a:xfrm>
          <a:prstGeom prst="rect">
            <a:avLst/>
          </a:prstGeom>
        </p:spPr>
        <p:txBody>
          <a:bodyPr wrap="square" lIns="0" tIns="0" rIns="108000" bIns="0" rtlCol="0">
            <a:spAutoFit/>
          </a:bodyPr>
          <a:lstStyle/>
          <a:p>
            <a:pPr algn="r"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Pagos iniciales de arrendamiento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 rtlCol="0">
            <a:no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Equipamiento médico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 rtlCol="0">
            <a:no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Tarifas de inicio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 rtlCol="0">
            <a:no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Seguro de empresa minorista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 rtlCol="0">
            <a:no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 rtlCol="0">
            <a:no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Depósito de arrendamiento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86" name="Conector: Codo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Codo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odo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100" name="Conector: Codo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Codo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Codo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odo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Codo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Codo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Científico mirando un tubo de ensayo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Muchas</a:t>
            </a:r>
            <a:br>
              <a:rPr lang="es-ES"/>
            </a:br>
            <a:r>
              <a:rPr lang="es-ES"/>
              <a:t>gracias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Julia Linares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nilsson@example.com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678-555-0100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REPRESENTANTE DE SERVICIO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grpSp>
        <p:nvGrpSpPr>
          <p:cNvPr id="46" name="Grupo 45" descr="Icono teléfono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</p:grpSp>
      <p:grpSp>
        <p:nvGrpSpPr>
          <p:cNvPr id="50" name="Grupo 49" descr="Icono correo electrónico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</p:grp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</p:grpSp>
      <p:grpSp>
        <p:nvGrpSpPr>
          <p:cNvPr id="55" name="Grupo 54" descr="Icono persona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</p:grp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sz="1000" dirty="0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5"/>
            <a:ext cx="8714819" cy="1365668"/>
          </a:xfrm>
        </p:spPr>
        <p:txBody>
          <a:bodyPr rtlCol="0"/>
          <a:lstStyle/>
          <a:p>
            <a:pPr algn="just" rtl="0"/>
            <a:r>
              <a:rPr lang="es-ES" dirty="0"/>
              <a:t>Desarrollar un sistema de información que permita gestionar eficientemente el proceso de   agendamiento de citas para los pacientes de la clínica Health Home, y que a su vez, ofrezca a los profesionales (médicos y demás especialistas) la posibilidad de verificar y hacer seguimiento al historial clínico de sus pacientes; lo anterior, por medio de una </a:t>
            </a:r>
            <a:r>
              <a:rPr lang="es-ES" dirty="0">
                <a:solidFill>
                  <a:srgbClr val="FF0000"/>
                </a:solidFill>
              </a:rPr>
              <a:t>plataforma</a:t>
            </a:r>
            <a:r>
              <a:rPr lang="es-ES" dirty="0"/>
              <a:t> web. 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48320" y="274716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044200" cy="370166"/>
          </a:xfrm>
        </p:spPr>
        <p:txBody>
          <a:bodyPr rtlCol="0"/>
          <a:lstStyle/>
          <a:p>
            <a:pPr rtl="0"/>
            <a:r>
              <a:rPr lang="es-ES" dirty="0"/>
              <a:t>Objetivos ESPECIFICOS DEL PROYECTO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sz="1000" dirty="0"/>
              <a:t>4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4"/>
            <a:ext cx="8714819" cy="4091596"/>
          </a:xfrm>
        </p:spPr>
        <p:txBody>
          <a:bodyPr rtlCol="0"/>
          <a:lstStyle/>
          <a:p>
            <a:pPr algn="just" rtl="0"/>
            <a:r>
              <a:rPr lang="es-ES" dirty="0"/>
              <a:t>-Realizar el levantamiento de requerimientos para el desarrollo del sistema de información solicitado por la clínica, por medio de una encuesta aplicada a los trabajadores y pacientes de la misma.  </a:t>
            </a:r>
          </a:p>
          <a:p>
            <a:pPr algn="just" rtl="0"/>
            <a:r>
              <a:rPr lang="es-ES" dirty="0"/>
              <a:t>-Identificar las especificaciones puntuales sobre como se debe estructurar el sistema de información de la clínica. </a:t>
            </a:r>
          </a:p>
          <a:p>
            <a:pPr algn="just" rtl="0"/>
            <a:r>
              <a:rPr lang="es-ES" dirty="0"/>
              <a:t>-Utilizar la metodología SCRUM para planear, desarrollar y comprobar el sistema de información.   </a:t>
            </a:r>
          </a:p>
          <a:p>
            <a:pPr algn="just" rtl="0"/>
            <a:r>
              <a:rPr lang="es-ES" dirty="0"/>
              <a:t>-Elaborar la documentación interna, externa y el manual de usuario, del sistema. </a:t>
            </a:r>
          </a:p>
          <a:p>
            <a:pPr algn="just" rtl="0"/>
            <a:r>
              <a:rPr lang="es-ES" dirty="0"/>
              <a:t>-Presentar el producto final a la clínica.</a:t>
            </a:r>
          </a:p>
          <a:p>
            <a:pPr algn="just" rtl="0"/>
            <a:r>
              <a:rPr lang="es-ES" dirty="0"/>
              <a:t>-Realizar capacitación a los usuarios de la clínica para el uso de la </a:t>
            </a:r>
            <a:r>
              <a:rPr lang="es-ES" dirty="0">
                <a:solidFill>
                  <a:srgbClr val="FF0000"/>
                </a:solidFill>
              </a:rPr>
              <a:t>plataforma</a:t>
            </a:r>
            <a:r>
              <a:rPr lang="es-ES" dirty="0"/>
              <a:t> web. </a:t>
            </a:r>
          </a:p>
          <a:p>
            <a:pPr algn="just" rtl="0"/>
            <a:r>
              <a:rPr lang="es-ES" dirty="0"/>
              <a:t>-Evaluar la calidad del producto por medio de una encuesta aplicada a los trabajadores y usuarios de la clínica.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044200" cy="370166"/>
          </a:xfrm>
        </p:spPr>
        <p:txBody>
          <a:bodyPr rtlCol="0"/>
          <a:lstStyle/>
          <a:p>
            <a:pPr rtl="0"/>
            <a:r>
              <a:rPr lang="es-ES" dirty="0"/>
              <a:t>Objetivos ESPECIFICOS DEL PRODUCTO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sz="1000" dirty="0"/>
              <a:t>5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4"/>
            <a:ext cx="8714819" cy="4091596"/>
          </a:xfrm>
        </p:spPr>
        <p:txBody>
          <a:bodyPr rtlCol="0"/>
          <a:lstStyle/>
          <a:p>
            <a:pPr algn="just"/>
            <a:r>
              <a:rPr lang="es-ES" dirty="0"/>
              <a:t>-Contribuir al mejoramiento del proceso de agendamiento de citas requeridas por parte de los pacientes de la clínica.</a:t>
            </a:r>
          </a:p>
          <a:p>
            <a:pPr algn="just" rtl="0"/>
            <a:r>
              <a:rPr lang="es-ES" dirty="0"/>
              <a:t>-Brindar agilidad y seguridad en el manejo de datos de los usuarios de la clínica.</a:t>
            </a:r>
          </a:p>
          <a:p>
            <a:pPr algn="just" rtl="0"/>
            <a:r>
              <a:rPr lang="es-ES" dirty="0"/>
              <a:t>-Ofrecer una interfaz amigable con los usuarios del sistema, que permita un manejo fácil y cómodo de la aplicación, generando la satisfacción de los mismos. 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044200" cy="370166"/>
          </a:xfrm>
        </p:spPr>
        <p:txBody>
          <a:bodyPr rtlCol="0"/>
          <a:lstStyle/>
          <a:p>
            <a:pPr rtl="0"/>
            <a:r>
              <a:rPr lang="es-ES" dirty="0"/>
              <a:t>JUSTIFICACIÓN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sz="1000" dirty="0"/>
              <a:t>6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4"/>
            <a:ext cx="8714819" cy="4091596"/>
          </a:xfrm>
        </p:spPr>
        <p:txBody>
          <a:bodyPr rtlCol="0"/>
          <a:lstStyle/>
          <a:p>
            <a:pPr algn="just" rtl="0"/>
            <a:r>
              <a:rPr lang="es-ES" dirty="0"/>
              <a:t>Debido a las problemáticas planteadas anteriormente, sobre la necesidad de un sistema que le permita a los pacientes de la clínica agendar sus servicios de manera ágil y cómoda, y que de igual forma, este mismo sistema le permita a los profesionales de la clínica hacer seguimiento del historial clínico de dichos pacientes, se propone el desarrollo de un sistema de información basado en una </a:t>
            </a:r>
            <a:r>
              <a:rPr lang="es-ES" dirty="0">
                <a:solidFill>
                  <a:srgbClr val="FF0000"/>
                </a:solidFill>
              </a:rPr>
              <a:t>plataforma</a:t>
            </a:r>
            <a:r>
              <a:rPr lang="es-ES" dirty="0"/>
              <a:t> web que abarque y solucione estas problemáticas. </a:t>
            </a:r>
          </a:p>
          <a:p>
            <a:pPr algn="just" rtl="0"/>
            <a:endParaRPr lang="es-ES" dirty="0"/>
          </a:p>
          <a:p>
            <a:pPr algn="just" rtl="0"/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3" y="3179499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044200" cy="370166"/>
          </a:xfrm>
        </p:spPr>
        <p:txBody>
          <a:bodyPr rtlCol="0"/>
          <a:lstStyle/>
          <a:p>
            <a:pPr rtl="0"/>
            <a:r>
              <a:rPr lang="es-ES" dirty="0"/>
              <a:t>Alcance 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sz="1000" dirty="0"/>
              <a:t>7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0" y="1775804"/>
            <a:ext cx="8714819" cy="4091596"/>
          </a:xfrm>
        </p:spPr>
        <p:txBody>
          <a:bodyPr rtlCol="0"/>
          <a:lstStyle/>
          <a:p>
            <a:pPr algn="just" rtl="0"/>
            <a:r>
              <a:rPr lang="es-MX" dirty="0"/>
              <a:t>Desarrollar un sistema de información que, mediante una </a:t>
            </a:r>
            <a:r>
              <a:rPr lang="es-ES">
                <a:solidFill>
                  <a:srgbClr val="FF0000"/>
                </a:solidFill>
              </a:rPr>
              <a:t>plataforma</a:t>
            </a:r>
            <a:r>
              <a:rPr lang="es-MX"/>
              <a:t> </a:t>
            </a:r>
            <a:r>
              <a:rPr lang="es-MX" dirty="0"/>
              <a:t>web, de solución a los problemas que se presentan actualmente en la clínica, sobre agendamiento de citas, registro y seguimiento de la historia clínica de los pacientes; proporcionando avances de trabajo en equipo de manera periódica propios de la metodología SCRUM, y empleando demás herramientas que faciliten su proceso de desarrollo conjunto, para que en un periodo no mayor a 18 meses se finalice el producto de manera satisfactoria; facilitando así, a los usuarios, el acercamiento a los servicios de la clínica.</a:t>
            </a:r>
          </a:p>
          <a:p>
            <a:pPr algn="just" rtl="0"/>
            <a:endParaRPr lang="es-MX" dirty="0"/>
          </a:p>
          <a:p>
            <a:pPr algn="just" rtl="0"/>
            <a:endParaRPr lang="es-MX" dirty="0"/>
          </a:p>
          <a:p>
            <a:pPr algn="just" rtl="0"/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Levantamiento de información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8</a:t>
            </a:fld>
            <a:endParaRPr lang="es-ES" sz="1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Encuesta a representante de clínica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/>
        </p:nvGraphicFramePr>
        <p:xfrm>
          <a:off x="345762" y="6241764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 rtl="0"/>
                      <a:r>
                        <a:rPr lang="es-ES" sz="900" noProof="0" dirty="0"/>
                        <a:t>Servicios </a:t>
                      </a:r>
                      <a:endParaRPr lang="es-ES" sz="900" b="1" noProof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AÑO1</a:t>
                      </a:r>
                      <a:endParaRPr lang="es-ES" sz="900" b="1" noProof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ESTRATEGIA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AÑO2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AÑO3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 dirty="0"/>
                        <a:t>Pediatría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230.880 €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253.968 €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279.364 €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General 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506.160 €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8%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546.652 €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601.317 €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Procedimientos cosméticos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44.400 €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48.840 €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53.724 €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Ortodoncia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115.440 €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7%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123.520 €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132.166 €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/>
                        <a:t>Emergencias 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35.520 €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37.296 €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39.160 €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sz="900" b="1" noProof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888.000 €*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70.000 €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1.010.276 €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1.105.731 €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6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Levantamiento de información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9</a:t>
            </a:fld>
            <a:endParaRPr lang="es-ES" sz="1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Encuesta a pacientes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3494"/>
              </p:ext>
            </p:extLst>
          </p:nvPr>
        </p:nvGraphicFramePr>
        <p:xfrm>
          <a:off x="345762" y="6241764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 rtl="0"/>
                      <a:r>
                        <a:rPr lang="es-ES" sz="900" noProof="0" dirty="0"/>
                        <a:t>Servicios </a:t>
                      </a:r>
                      <a:endParaRPr lang="es-ES" sz="900" b="1" noProof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AÑO1</a:t>
                      </a:r>
                      <a:endParaRPr lang="es-ES" sz="900" b="1" noProof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ESTRATEGIA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AÑO2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/>
                        <a:t>AÑO3</a:t>
                      </a:r>
                      <a:endParaRPr lang="es-ES" sz="900" b="1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 dirty="0"/>
                        <a:t>Pediatría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230.880 €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253.968 €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279.364 €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General 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506.160 €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 dirty="0"/>
                        <a:t>8%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546.652 €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601.317 €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Procedimientos cosméticos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44.400 €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10%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48.840 €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53.724 €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noProof="0"/>
                        <a:t>Ortodoncia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115.440 €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7%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123.520 €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132.166 €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/>
                        <a:t>Emergencias </a:t>
                      </a:r>
                      <a:endParaRPr lang="es-ES" sz="900" b="0" noProof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35.520 €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5%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37.296 €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/>
                        <a:t>39.160 €</a:t>
                      </a:r>
                      <a:endParaRPr lang="es-ES" sz="900" b="0" noProof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rtl="0"/>
                      <a:r>
                        <a:rPr lang="es-ES" sz="900" noProof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sz="900" b="1" noProof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888.000 €*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70.000 €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1.010.276 €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900" noProof="0" dirty="0">
                          <a:solidFill>
                            <a:schemeClr val="tx1"/>
                          </a:solidFill>
                        </a:rPr>
                        <a:t>1.105.731 €</a:t>
                      </a:r>
                      <a:endParaRPr lang="es-ES" sz="900" b="1" noProof="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9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25_TF00450287" id="{C8E8D555-4DBF-4CCD-9868-3A80285B451F}" vid="{5B045ECE-DA74-478B-B9F9-3188E0871C2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Plataforma promocional de oficina de salud</Template>
  <TotalTime>472</TotalTime>
  <Words>1535</Words>
  <Application>Microsoft Office PowerPoint</Application>
  <PresentationFormat>Panorámica</PresentationFormat>
  <Paragraphs>365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</vt:lpstr>
      <vt:lpstr>Calibri</vt:lpstr>
      <vt:lpstr>Courier New</vt:lpstr>
      <vt:lpstr>Gill Sans MT</vt:lpstr>
      <vt:lpstr>Lato</vt:lpstr>
      <vt:lpstr>Tema de Office</vt:lpstr>
      <vt:lpstr>SISTEMA DE GESTION DE INFORMACION DE LA CLINICA HEALTH HOME   </vt:lpstr>
      <vt:lpstr>PLANTEAMIENTO DEL PROBLEMA </vt:lpstr>
      <vt:lpstr>Objetivo general</vt:lpstr>
      <vt:lpstr>Objetivos ESPECIFICOS DEL PROYECTO </vt:lpstr>
      <vt:lpstr>Objetivos ESPECIFICOS DEL PRODUCTO </vt:lpstr>
      <vt:lpstr>JUSTIFICACIÓN </vt:lpstr>
      <vt:lpstr>Alcance  </vt:lpstr>
      <vt:lpstr>Levantamiento de información </vt:lpstr>
      <vt:lpstr>Levantamiento de información </vt:lpstr>
      <vt:lpstr>Perspectiva de la industria</vt:lpstr>
      <vt:lpstr>EL MERCADO</vt:lpstr>
      <vt:lpstr>NUESTROS SERVICIOS</vt:lpstr>
      <vt:lpstr>MODELO DE INGRESOS</vt:lpstr>
      <vt:lpstr>PREVISIÓN DE VENTAS</vt:lpstr>
      <vt:lpstr>OBJETIVOS CLAVE EN  ESCALA DE TIEMPO</vt:lpstr>
      <vt:lpstr>EL EQUIPO</vt:lpstr>
      <vt:lpstr>ÍNDICES DE LA EMPRESA</vt:lpstr>
      <vt:lpstr>PRINCIPALES COMPETIDORES</vt:lpstr>
      <vt:lpstr>FINANCIACIÓN</vt:lpstr>
      <vt:lpstr>FINANCIACIÓN NECESARIA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GESTION DE INFORMACION DE LA IPS xxxx</dc:title>
  <dc:creator>MBP 3</dc:creator>
  <cp:lastModifiedBy>estevan hernandez</cp:lastModifiedBy>
  <cp:revision>11</cp:revision>
  <dcterms:created xsi:type="dcterms:W3CDTF">2021-11-03T22:12:44Z</dcterms:created>
  <dcterms:modified xsi:type="dcterms:W3CDTF">2021-11-20T03:24:32Z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